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8" r:id="rId3"/>
    <p:sldId id="260" r:id="rId4"/>
    <p:sldId id="261" r:id="rId5"/>
    <p:sldId id="272" r:id="rId6"/>
    <p:sldId id="265" r:id="rId7"/>
    <p:sldId id="267" r:id="rId8"/>
    <p:sldId id="266" r:id="rId9"/>
    <p:sldId id="268" r:id="rId10"/>
    <p:sldId id="269" r:id="rId11"/>
    <p:sldId id="270" r:id="rId12"/>
    <p:sldId id="310" r:id="rId13"/>
    <p:sldId id="262" r:id="rId14"/>
    <p:sldId id="263" r:id="rId15"/>
    <p:sldId id="292" r:id="rId16"/>
    <p:sldId id="301" r:id="rId17"/>
    <p:sldId id="291" r:id="rId18"/>
    <p:sldId id="306" r:id="rId19"/>
    <p:sldId id="304" r:id="rId20"/>
    <p:sldId id="313" r:id="rId21"/>
    <p:sldId id="311" r:id="rId22"/>
    <p:sldId id="281" r:id="rId23"/>
    <p:sldId id="312" r:id="rId24"/>
    <p:sldId id="315" r:id="rId25"/>
    <p:sldId id="314" r:id="rId26"/>
    <p:sldId id="317" r:id="rId27"/>
    <p:sldId id="287" r:id="rId28"/>
    <p:sldId id="279" r:id="rId29"/>
    <p:sldId id="280" r:id="rId30"/>
    <p:sldId id="285" r:id="rId31"/>
    <p:sldId id="286" r:id="rId32"/>
    <p:sldId id="296" r:id="rId33"/>
    <p:sldId id="293" r:id="rId34"/>
    <p:sldId id="294" r:id="rId35"/>
    <p:sldId id="319" r:id="rId36"/>
    <p:sldId id="320" r:id="rId37"/>
    <p:sldId id="324" r:id="rId38"/>
    <p:sldId id="321" r:id="rId39"/>
    <p:sldId id="326" r:id="rId40"/>
    <p:sldId id="322" r:id="rId4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49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9D748-3601-41E9-A825-B47FE8532C3B}" type="datetimeFigureOut">
              <a:rPr lang="ru-RU" smtClean="0"/>
              <a:pPr/>
              <a:t>24.02.2021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B1081-A9F2-4C78-91ED-E2D67ACB49A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9D748-3601-41E9-A825-B47FE8532C3B}" type="datetimeFigureOut">
              <a:rPr lang="ru-RU" smtClean="0"/>
              <a:pPr/>
              <a:t>24.02.2021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B1081-A9F2-4C78-91ED-E2D67ACB49A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9D748-3601-41E9-A825-B47FE8532C3B}" type="datetimeFigureOut">
              <a:rPr lang="ru-RU" smtClean="0"/>
              <a:pPr/>
              <a:t>24.02.2021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B1081-A9F2-4C78-91ED-E2D67ACB49A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9D748-3601-41E9-A825-B47FE8532C3B}" type="datetimeFigureOut">
              <a:rPr lang="ru-RU" smtClean="0"/>
              <a:pPr/>
              <a:t>24.02.2021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B1081-A9F2-4C78-91ED-E2D67ACB49A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9D748-3601-41E9-A825-B47FE8532C3B}" type="datetimeFigureOut">
              <a:rPr lang="ru-RU" smtClean="0"/>
              <a:pPr/>
              <a:t>24.02.2021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586B1081-A9F2-4C78-91ED-E2D67ACB49A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9D748-3601-41E9-A825-B47FE8532C3B}" type="datetimeFigureOut">
              <a:rPr lang="ru-RU" smtClean="0"/>
              <a:pPr/>
              <a:t>24.02.2021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B1081-A9F2-4C78-91ED-E2D67ACB49A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9D748-3601-41E9-A825-B47FE8532C3B}" type="datetimeFigureOut">
              <a:rPr lang="ru-RU" smtClean="0"/>
              <a:pPr/>
              <a:t>24.02.2021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B1081-A9F2-4C78-91ED-E2D67ACB49A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9D748-3601-41E9-A825-B47FE8532C3B}" type="datetimeFigureOut">
              <a:rPr lang="ru-RU" smtClean="0"/>
              <a:pPr/>
              <a:t>24.02.2021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B1081-A9F2-4C78-91ED-E2D67ACB49A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9D748-3601-41E9-A825-B47FE8532C3B}" type="datetimeFigureOut">
              <a:rPr lang="ru-RU" smtClean="0"/>
              <a:pPr/>
              <a:t>24.02.2021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B1081-A9F2-4C78-91ED-E2D67ACB49A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9D748-3601-41E9-A825-B47FE8532C3B}" type="datetimeFigureOut">
              <a:rPr lang="ru-RU" smtClean="0"/>
              <a:pPr/>
              <a:t>24.02.2021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B1081-A9F2-4C78-91ED-E2D67ACB49A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9D748-3601-41E9-A825-B47FE8532C3B}" type="datetimeFigureOut">
              <a:rPr lang="ru-RU" smtClean="0"/>
              <a:pPr/>
              <a:t>24.02.2021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B1081-A9F2-4C78-91ED-E2D67ACB49A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D009D748-3601-41E9-A825-B47FE8532C3B}" type="datetimeFigureOut">
              <a:rPr lang="ru-RU" smtClean="0"/>
              <a:pPr/>
              <a:t>24.02.2021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586B1081-A9F2-4C78-91ED-E2D67ACB49A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10" Type="http://schemas.openxmlformats.org/officeDocument/2006/relationships/image" Target="../media/image17.jpeg"/><Relationship Id="rId4" Type="http://schemas.openxmlformats.org/officeDocument/2006/relationships/image" Target="../media/image11.jpeg"/><Relationship Id="rId9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28596" y="500042"/>
            <a:ext cx="835824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itchFamily="18" charset="0"/>
              </a:rPr>
              <a:t>Особенности организации коррекционной работы </a:t>
            </a:r>
            <a:br>
              <a:rPr lang="ru-RU" alt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itchFamily="18" charset="0"/>
              </a:rPr>
            </a:br>
            <a:r>
              <a:rPr lang="ru-RU" alt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itchFamily="18" charset="0"/>
              </a:rPr>
              <a:t>с детьми с нарушением слуха в дошкольном отделении КОГОБУ ШИ ОВЗ г. Кирова</a:t>
            </a:r>
            <a:br>
              <a:rPr lang="ru-RU" alt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itchFamily="18" charset="0"/>
              </a:rPr>
            </a:br>
            <a:r>
              <a:rPr lang="ru-RU" alt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itchFamily="18" charset="0"/>
              </a:rPr>
              <a:t>в условиях реализации ФГОС</a:t>
            </a:r>
            <a:endParaRPr lang="ru-RU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mbria" pitchFamily="18" charset="0"/>
            </a:endParaRPr>
          </a:p>
        </p:txBody>
      </p:sp>
      <p:sp>
        <p:nvSpPr>
          <p:cNvPr id="5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43063" y="3429000"/>
            <a:ext cx="6532562" cy="2927350"/>
          </a:xfrm>
        </p:spPr>
        <p:txBody>
          <a:bodyPr/>
          <a:lstStyle/>
          <a:p>
            <a:pPr algn="r" eaLnBrk="1" hangingPunct="1"/>
            <a:r>
              <a:rPr lang="ru-RU" altLang="ru-RU" sz="2400" b="1" i="1" dirty="0" smtClean="0">
                <a:solidFill>
                  <a:schemeClr val="bg1"/>
                </a:solidFill>
              </a:rPr>
              <a:t>из опыта работы </a:t>
            </a:r>
          </a:p>
          <a:p>
            <a:pPr algn="r" eaLnBrk="1" hangingPunct="1"/>
            <a:r>
              <a:rPr lang="ru-RU" altLang="ru-RU" sz="2400" b="1" i="1" dirty="0" smtClean="0">
                <a:solidFill>
                  <a:schemeClr val="bg1"/>
                </a:solidFill>
              </a:rPr>
              <a:t>учителя-дефектолога высшей категории (сурдопедагога) КОГОБУ «Школа-интернат для обучающихся с ограниченными возможностями здоровья г. Кирова» </a:t>
            </a:r>
          </a:p>
          <a:p>
            <a:pPr algn="r" eaLnBrk="1" hangingPunct="1"/>
            <a:r>
              <a:rPr lang="ru-RU" altLang="ru-RU" sz="2800" b="1" dirty="0" err="1" smtClean="0">
                <a:solidFill>
                  <a:schemeClr val="bg1"/>
                </a:solidFill>
              </a:rPr>
              <a:t>Калининой</a:t>
            </a:r>
            <a:r>
              <a:rPr lang="ru-RU" altLang="ru-RU" sz="2800" b="1" dirty="0" smtClean="0">
                <a:solidFill>
                  <a:schemeClr val="bg1"/>
                </a:solidFill>
              </a:rPr>
              <a:t> Светланы Александровны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467544" y="116632"/>
            <a:ext cx="8229600" cy="1240666"/>
          </a:xfrm>
          <a:prstGeom prst="rect">
            <a:avLst/>
          </a:prstGeom>
        </p:spPr>
        <p:txBody>
          <a:bodyPr>
            <a:noAutofit/>
          </a:bodyPr>
          <a:lstStyle/>
          <a:p>
            <a:pPr indent="354013"/>
            <a:endParaRPr lang="ru-RU" sz="3200" dirty="0" smtClean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8229600" cy="1143000"/>
          </a:xfrm>
        </p:spPr>
        <p:txBody>
          <a:bodyPr>
            <a:noAutofit/>
          </a:bodyPr>
          <a:lstStyle/>
          <a:p>
            <a:r>
              <a:rPr lang="ru-RU" sz="28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</a:rPr>
              <a:t>Программы, реализуемые в дошкольном отделении для детей после </a:t>
            </a:r>
            <a:r>
              <a:rPr lang="ru-RU" sz="280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</a:rPr>
              <a:t>кохлеарной</a:t>
            </a:r>
            <a:r>
              <a:rPr lang="ru-RU" sz="28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</a:rPr>
              <a:t> имплантации</a:t>
            </a:r>
            <a:endParaRPr lang="ru-RU" sz="280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</a:endParaRPr>
          </a:p>
        </p:txBody>
      </p:sp>
      <p:pic>
        <p:nvPicPr>
          <p:cNvPr id="7" name="Picture 2" descr="F:\ФотоСентябрь16\20160927_090630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6" y="1571612"/>
            <a:ext cx="7286676" cy="49292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467544" y="116632"/>
            <a:ext cx="8229600" cy="1240666"/>
          </a:xfrm>
          <a:prstGeom prst="rect">
            <a:avLst/>
          </a:prstGeom>
        </p:spPr>
        <p:txBody>
          <a:bodyPr>
            <a:noAutofit/>
          </a:bodyPr>
          <a:lstStyle/>
          <a:p>
            <a:pPr indent="354013"/>
            <a:endParaRPr lang="ru-RU" sz="3200" dirty="0" smtClean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8229600" cy="1143000"/>
          </a:xfrm>
        </p:spPr>
        <p:txBody>
          <a:bodyPr>
            <a:noAutofit/>
          </a:bodyPr>
          <a:lstStyle/>
          <a:p>
            <a:r>
              <a:rPr lang="ru-RU" sz="24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</a:rPr>
              <a:t>Программа реабилитации для детей после </a:t>
            </a:r>
            <a:r>
              <a:rPr lang="ru-RU" sz="240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</a:rPr>
              <a:t>кохлеарной</a:t>
            </a:r>
            <a:r>
              <a:rPr lang="ru-RU" sz="24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</a:rPr>
              <a:t> имплантации и пакет дидактических материалов по развитию слухового восприятия</a:t>
            </a:r>
            <a:endParaRPr lang="ru-RU" sz="240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</a:endParaRPr>
          </a:p>
        </p:txBody>
      </p:sp>
      <p:pic>
        <p:nvPicPr>
          <p:cNvPr id="5" name="Picture 9" descr="F:\ФотоСентябрь16\20160927_0906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6" y="1500174"/>
            <a:ext cx="7929618" cy="51435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467544" y="116632"/>
            <a:ext cx="8229600" cy="1240666"/>
          </a:xfrm>
          <a:prstGeom prst="rect">
            <a:avLst/>
          </a:prstGeom>
        </p:spPr>
        <p:txBody>
          <a:bodyPr>
            <a:noAutofit/>
          </a:bodyPr>
          <a:lstStyle/>
          <a:p>
            <a:pPr indent="354013"/>
            <a:endParaRPr lang="ru-RU" sz="3200" dirty="0" smtClean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9" name="Содержимое 2"/>
          <p:cNvSpPr>
            <a:spLocks noGrp="1"/>
          </p:cNvSpPr>
          <p:nvPr>
            <p:ph idx="1"/>
          </p:nvPr>
        </p:nvSpPr>
        <p:spPr>
          <a:xfrm>
            <a:off x="214282" y="357166"/>
            <a:ext cx="8715436" cy="4572032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400" b="1" kern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АООП ДО направлены на</a:t>
            </a:r>
          </a:p>
          <a:p>
            <a:pPr indent="0" algn="just">
              <a:buNone/>
            </a:pPr>
            <a:r>
              <a:rPr lang="ru-RU" sz="1800" b="1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обеспечение доступности образования </a:t>
            </a:r>
            <a:r>
              <a:rPr lang="ru-RU" sz="180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всем дошкольникам с нарушенным слухом вне зависимости от степени снижения слуха, уровня психофизического и слухоречевого развития, наличия дополнительных отклонений в развитии, социального статуса семей.</a:t>
            </a:r>
          </a:p>
          <a:p>
            <a:pPr marL="0" indent="0" algn="just">
              <a:buNone/>
            </a:pPr>
            <a:r>
              <a:rPr lang="ru-RU" sz="2400" b="1" kern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Главная цель </a:t>
            </a:r>
            <a:r>
              <a:rPr lang="ru-RU" sz="2000" b="1" kern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воспитания и обучения в дошкольном отделении – это</a:t>
            </a:r>
            <a:endParaRPr lang="ru-RU" sz="2400" b="1" kern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indent="446088" algn="just">
              <a:buFont typeface="Arial" pitchFamily="34" charset="0"/>
              <a:buChar char="•"/>
            </a:pPr>
            <a:r>
              <a:rPr lang="ru-RU" sz="180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реабилитация детей с нарушением слуха, </a:t>
            </a:r>
          </a:p>
          <a:p>
            <a:pPr indent="446088" algn="just">
              <a:buFont typeface="Arial" pitchFamily="34" charset="0"/>
              <a:buChar char="•"/>
            </a:pPr>
            <a:r>
              <a:rPr lang="ru-RU" sz="180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охрана жизни и укрепление их здоровья,</a:t>
            </a:r>
          </a:p>
          <a:p>
            <a:pPr indent="446088" algn="just">
              <a:buFont typeface="Arial" pitchFamily="34" charset="0"/>
              <a:buChar char="•"/>
            </a:pPr>
            <a:r>
              <a:rPr lang="ru-RU" sz="180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формирование личности ребенка и </a:t>
            </a:r>
          </a:p>
          <a:p>
            <a:pPr indent="446088" algn="just">
              <a:buFont typeface="Arial" pitchFamily="34" charset="0"/>
              <a:buChar char="•"/>
            </a:pPr>
            <a:r>
              <a:rPr lang="ru-RU" sz="180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подготовка его к обучению в школе</a:t>
            </a:r>
          </a:p>
          <a:p>
            <a:pPr marL="0" indent="0" algn="just">
              <a:buNone/>
            </a:pPr>
            <a:endParaRPr lang="ru-RU" altLang="ru-RU" sz="1800" kern="0" dirty="0" smtClean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  <a:p>
            <a:pPr marL="0" indent="0" algn="just">
              <a:buNone/>
            </a:pPr>
            <a:r>
              <a:rPr kumimoji="0" lang="ru-RU" altLang="ru-RU" sz="1800" b="0" i="0" u="none" strike="noStrike" kern="0" cap="none" spc="0" normalizeH="0" baseline="0" noProof="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Система образовательного </a:t>
            </a:r>
            <a:r>
              <a:rPr kumimoji="0" lang="ru-RU" altLang="ru-RU" sz="1800" b="0" i="0" u="none" strike="noStrike" kern="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процесса в дошкольном отделении необходима и достаточна для успешного усвоения воспитанниками образовательных программ начального общего образования в </a:t>
            </a:r>
            <a:r>
              <a:rPr kumimoji="0" lang="ru-RU" altLang="ru-RU" sz="1800" b="0" i="0" u="none" strike="noStrike" kern="0" cap="none" spc="0" normalizeH="0" baseline="0" noProof="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школе.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14282" y="5143512"/>
            <a:ext cx="80729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46088" algn="just"/>
            <a:r>
              <a:rPr lang="ru-RU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С 1986 года </a:t>
            </a:r>
            <a:r>
              <a:rPr lang="ru-RU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в нашей школе дети начинают обучение с </a:t>
            </a:r>
            <a:r>
              <a:rPr lang="ru-RU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6-ти </a:t>
            </a:r>
            <a:r>
              <a:rPr lang="ru-RU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лет.</a:t>
            </a:r>
            <a:endParaRPr lang="ru-RU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  <a:p>
            <a:pPr indent="446088" algn="just"/>
            <a:r>
              <a:rPr lang="ru-RU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Получая дошкольное образование</a:t>
            </a:r>
            <a:r>
              <a:rPr lang="ru-RU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, воспитанники идут </a:t>
            </a:r>
            <a:r>
              <a:rPr lang="ru-RU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в </a:t>
            </a:r>
            <a:r>
              <a:rPr lang="ru-RU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первый дополнительный </a:t>
            </a:r>
            <a:r>
              <a:rPr lang="ru-RU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класс КОГОБУ ШИ ОВЗ г. Кирова или в другое общеобразовательное </a:t>
            </a:r>
            <a:r>
              <a:rPr lang="ru-RU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учреждение (</a:t>
            </a:r>
            <a:r>
              <a:rPr lang="ru-RU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по желанию родителей</a:t>
            </a:r>
            <a:r>
              <a:rPr lang="ru-RU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).</a:t>
            </a:r>
            <a:endParaRPr lang="ru-RU" sz="200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00034" y="2000240"/>
            <a:ext cx="757242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8038" lvl="0" indent="-203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altLang="ru-RU" sz="28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a typeface="Times New Roman" panose="02020603050405020304" pitchFamily="18" charset="0"/>
              </a:rPr>
              <a:t> учителями-дефектологами (сурдопедагогами),</a:t>
            </a:r>
          </a:p>
          <a:p>
            <a:pPr marL="808038" lvl="0" indent="-203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altLang="ru-RU" sz="28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a typeface="Times New Roman" panose="02020603050405020304" pitchFamily="18" charset="0"/>
              </a:rPr>
              <a:t> воспитателями,</a:t>
            </a:r>
          </a:p>
          <a:p>
            <a:pPr marL="808038" lvl="0" indent="-203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altLang="ru-RU" sz="28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a typeface="Times New Roman" panose="02020603050405020304" pitchFamily="18" charset="0"/>
              </a:rPr>
              <a:t> музыкальным руководителем,</a:t>
            </a:r>
          </a:p>
          <a:p>
            <a:pPr marL="808038" lvl="0" indent="-203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altLang="ru-RU" sz="28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a typeface="Times New Roman" panose="02020603050405020304" pitchFamily="18" charset="0"/>
              </a:rPr>
              <a:t> педагогом-психологом,</a:t>
            </a:r>
          </a:p>
          <a:p>
            <a:pPr marL="808038" lvl="0" indent="-203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altLang="ru-RU" sz="28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a typeface="Times New Roman" panose="02020603050405020304" pitchFamily="18" charset="0"/>
              </a:rPr>
              <a:t> социальным педагогом.</a:t>
            </a:r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500034" y="428604"/>
            <a:ext cx="8229600" cy="1357322"/>
          </a:xfrm>
          <a:prstGeom prst="rect">
            <a:avLst/>
          </a:prstGeom>
        </p:spPr>
        <p:txBody>
          <a:bodyPr vert="horz" lIns="45720" tIns="0" rIns="45720" bIns="0" anchor="b">
            <a:noAutofit/>
          </a:bodyPr>
          <a:lstStyle/>
          <a:p>
            <a:pPr lvl="0" indent="449263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Times New Roman" panose="02020603050405020304" pitchFamily="18" charset="0"/>
              </a:rPr>
              <a:t>Образовательный процесс в </a:t>
            </a:r>
            <a:r>
              <a:rPr lang="ru-RU" altLang="ru-RU" sz="4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Times New Roman" panose="02020603050405020304" pitchFamily="18" charset="0"/>
              </a:rPr>
              <a:t>д</a:t>
            </a:r>
            <a:r>
              <a:rPr lang="ru-RU" altLang="ru-RU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Times New Roman" panose="02020603050405020304" pitchFamily="18" charset="0"/>
              </a:rPr>
              <a:t>/о осуществляется: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85720" y="5143512"/>
            <a:ext cx="757242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8038" lvl="0" indent="-20320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0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a typeface="Times New Roman" panose="02020603050405020304" pitchFamily="18" charset="0"/>
              </a:rPr>
              <a:t>   Все педагоги дошкольного отделения </a:t>
            </a:r>
            <a:r>
              <a:rPr lang="ru-RU" altLang="ru-RU" sz="200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a typeface="Times New Roman" panose="02020603050405020304" pitchFamily="18" charset="0"/>
              </a:rPr>
              <a:t>имеют соответствие </a:t>
            </a:r>
            <a:r>
              <a:rPr lang="ru-RU" altLang="ru-RU" sz="20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a typeface="Times New Roman" panose="02020603050405020304" pitchFamily="18" charset="0"/>
              </a:rPr>
              <a:t>занимаемой должности или первую и высшую квалификационные категории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142844" y="142852"/>
            <a:ext cx="9001156" cy="825883"/>
          </a:xfrm>
          <a:prstGeom prst="rect">
            <a:avLst/>
          </a:prstGeom>
        </p:spPr>
        <p:txBody>
          <a:bodyPr vert="horz" lIns="45720" tIns="0" rIns="45720" bIns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normalizeH="0" baseline="0" noProof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ea typeface="+mj-ea"/>
                <a:cs typeface="+mj-cs"/>
              </a:rPr>
              <a:t>Педагогический коллектив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normalizeH="0" baseline="0" noProof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ea typeface="+mj-ea"/>
                <a:cs typeface="+mj-cs"/>
              </a:rPr>
              <a:t>дошкольного отделения</a:t>
            </a:r>
            <a:endParaRPr kumimoji="0" lang="ru-RU" sz="2800" b="1" i="0" u="none" strike="noStrike" kern="1200" normalizeH="0" baseline="0" noProof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ea typeface="+mj-ea"/>
              <a:cs typeface="+mj-cs"/>
            </a:endParaRPr>
          </a:p>
        </p:txBody>
      </p:sp>
      <p:pic>
        <p:nvPicPr>
          <p:cNvPr id="28674" name="Picture 2" descr="https://sun9-50.userapi.com/impf/kPIu00ZnukGyv5uin80T_xL04tPByIL-C77wwQ/1z5uHurdg0U.jpg?size=778x1080&amp;quality=96&amp;sign=9bdc81a8ac090fd08c1448734a0c6c59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29454" y="1000108"/>
            <a:ext cx="1646778" cy="22860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8676" name="Picture 4" descr="https://sun9-42.userapi.com/impf/3pjC6YDsvK91iuV10ojNeJpNB8HQBrCPBli6nQ/yZNyF9fHU6o.jpg?size=709x1080&amp;quality=96&amp;sign=a622f2415967923462f7566778955f2e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00892" y="3786190"/>
            <a:ext cx="1594522" cy="24288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8678" name="Picture 6" descr="https://sun9-58.userapi.com/impf/6R6ko201wG9SAle-vYDF5g4wjejv-Yar3LUQng/H6zliI8zd4Q.jpg?size=743x1080&amp;quality=96&amp;sign=c31d50a51302b9377ae14f6126587953&amp;type=albu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43174" y="1000108"/>
            <a:ext cx="1571635" cy="22844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8680" name="Picture 8" descr="https://sun9-12.userapi.com/impf/Cqdv3xmYSaoKFZ_H7G3CB8nTooqF19BkRYkyPQ/tPacyj3YHJU.jpg?size=657x1019&amp;quality=96&amp;proxy=1&amp;sign=e254ea5ca35e3848dc387bb4e18e3eb7&amp;type=album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034" y="1000108"/>
            <a:ext cx="1428760" cy="22159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8682" name="Picture 10" descr="https://sun9-20.userapi.com/impf/CgeXh-2kaho9xcCVApO5gJY6lTy8qGwOwF19Mw/yj_U01n6yDw.jpg?size=736x1080&amp;quality=96&amp;sign=5ed75ba0cfcefd94d0294e3e883dcf9d&amp;type=album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57752" y="1000108"/>
            <a:ext cx="1557878" cy="22860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8684" name="Picture 12" descr="https://sun9-8.userapi.com/impf/1tE7Pmx1VmXFeq6lrKPX7AEyRpnmqX339-p5xw/Dy9q2MrXYms.jpg?size=725x1080&amp;quality=96&amp;sign=b47a4a921a7d8afba306734970fd25ff&amp;type=album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00035" y="3786191"/>
            <a:ext cx="1643074" cy="24476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8686" name="Picture 14" descr="https://sun9-33.userapi.com/impf/cMAulTjDwba3ddNb6pf3rxwq-79Xu_nAE5SXqQ/6bJZtJGuFgk.jpg?size=725x1080&amp;quality=96&amp;sign=38668883e0b04368d088b0d5a2ca5ed8&amp;type=album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643174" y="3786190"/>
            <a:ext cx="1643074" cy="24476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8688" name="Picture 16" descr="https://sun9-68.userapi.com/impf/j3PWTCMVrWtiWNfdmriuI7CV6ge0F6tDGo0KQw/CFueRfQhQ5s.jpg?size=742x1080&amp;quality=96&amp;sign=b740ec870e8a509d33661f1129f6d2a7&amp;type=album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857752" y="3786190"/>
            <a:ext cx="1668738" cy="24288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2" name="TextBox 11"/>
          <p:cNvSpPr txBox="1"/>
          <p:nvPr/>
        </p:nvSpPr>
        <p:spPr>
          <a:xfrm>
            <a:off x="571472" y="3143248"/>
            <a:ext cx="16292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Cambria" pitchFamily="18" charset="0"/>
              </a:rPr>
              <a:t>Калинина С.А., </a:t>
            </a:r>
            <a:r>
              <a:rPr lang="ru-RU" sz="1200" dirty="0" smtClean="0">
                <a:solidFill>
                  <a:schemeClr val="bg1"/>
                </a:solidFill>
                <a:latin typeface="Cambria" pitchFamily="18" charset="0"/>
              </a:rPr>
              <a:t/>
            </a:r>
            <a:br>
              <a:rPr lang="ru-RU" sz="1200" dirty="0" smtClean="0">
                <a:solidFill>
                  <a:schemeClr val="bg1"/>
                </a:solidFill>
                <a:latin typeface="Cambria" pitchFamily="18" charset="0"/>
              </a:rPr>
            </a:br>
            <a:r>
              <a:rPr lang="ru-RU" sz="1200" dirty="0" smtClean="0">
                <a:solidFill>
                  <a:schemeClr val="bg1"/>
                </a:solidFill>
                <a:latin typeface="Cambria" pitchFamily="18" charset="0"/>
              </a:rPr>
              <a:t>руководитель МО,</a:t>
            </a:r>
          </a:p>
          <a:p>
            <a:pPr algn="ctr"/>
            <a:r>
              <a:rPr lang="ru-RU" sz="1200" dirty="0">
                <a:solidFill>
                  <a:schemeClr val="bg1"/>
                </a:solidFill>
                <a:latin typeface="Cambria" pitchFamily="18" charset="0"/>
              </a:rPr>
              <a:t>учитель-дефектолог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643174" y="3286124"/>
            <a:ext cx="16292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b="1" dirty="0" err="1" smtClean="0">
                <a:solidFill>
                  <a:schemeClr val="bg1"/>
                </a:solidFill>
                <a:latin typeface="Cambria" pitchFamily="18" charset="0"/>
              </a:rPr>
              <a:t>Корзоватых</a:t>
            </a:r>
            <a:r>
              <a:rPr lang="ru-RU" sz="1200" b="1" dirty="0" smtClean="0">
                <a:solidFill>
                  <a:schemeClr val="bg1"/>
                </a:solidFill>
                <a:latin typeface="Cambria" pitchFamily="18" charset="0"/>
              </a:rPr>
              <a:t> Е.В.</a:t>
            </a:r>
            <a:r>
              <a:rPr lang="ru-RU" sz="1200" dirty="0" smtClean="0">
                <a:solidFill>
                  <a:schemeClr val="bg1"/>
                </a:solidFill>
                <a:latin typeface="Cambria" pitchFamily="18" charset="0"/>
              </a:rPr>
              <a:t>, </a:t>
            </a:r>
            <a:br>
              <a:rPr lang="ru-RU" sz="1200" dirty="0" smtClean="0">
                <a:solidFill>
                  <a:schemeClr val="bg1"/>
                </a:solidFill>
                <a:latin typeface="Cambria" pitchFamily="18" charset="0"/>
              </a:rPr>
            </a:br>
            <a:r>
              <a:rPr lang="ru-RU" sz="1200" dirty="0" smtClean="0">
                <a:solidFill>
                  <a:schemeClr val="bg1"/>
                </a:solidFill>
                <a:latin typeface="Cambria" pitchFamily="18" charset="0"/>
              </a:rPr>
              <a:t>учитель-дефектолог</a:t>
            </a:r>
            <a:endParaRPr lang="ru-RU" sz="1200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786314" y="3286124"/>
            <a:ext cx="16292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Cambria" pitchFamily="18" charset="0"/>
              </a:rPr>
              <a:t>Конакова Е.А.</a:t>
            </a:r>
            <a:r>
              <a:rPr lang="ru-RU" sz="1200" dirty="0" smtClean="0">
                <a:solidFill>
                  <a:schemeClr val="bg1"/>
                </a:solidFill>
                <a:latin typeface="Cambria" pitchFamily="18" charset="0"/>
              </a:rPr>
              <a:t>, </a:t>
            </a:r>
            <a:br>
              <a:rPr lang="ru-RU" sz="1200" dirty="0" smtClean="0">
                <a:solidFill>
                  <a:schemeClr val="bg1"/>
                </a:solidFill>
                <a:latin typeface="Cambria" pitchFamily="18" charset="0"/>
              </a:rPr>
            </a:br>
            <a:r>
              <a:rPr lang="ru-RU" sz="1200" dirty="0" smtClean="0">
                <a:solidFill>
                  <a:schemeClr val="bg1"/>
                </a:solidFill>
                <a:latin typeface="Cambria" pitchFamily="18" charset="0"/>
              </a:rPr>
              <a:t>учитель-дефектолог</a:t>
            </a:r>
            <a:endParaRPr lang="ru-RU" sz="1200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000892" y="3214686"/>
            <a:ext cx="15505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Cambria" pitchFamily="18" charset="0"/>
              </a:rPr>
              <a:t>Скурихина М.В., </a:t>
            </a:r>
            <a:r>
              <a:rPr lang="ru-RU" sz="1200" dirty="0" smtClean="0">
                <a:solidFill>
                  <a:schemeClr val="bg1"/>
                </a:solidFill>
                <a:latin typeface="Cambria" pitchFamily="18" charset="0"/>
              </a:rPr>
              <a:t/>
            </a:r>
            <a:br>
              <a:rPr lang="ru-RU" sz="1200" dirty="0" smtClean="0">
                <a:solidFill>
                  <a:schemeClr val="bg1"/>
                </a:solidFill>
                <a:latin typeface="Cambria" pitchFamily="18" charset="0"/>
              </a:rPr>
            </a:br>
            <a:r>
              <a:rPr lang="ru-RU" sz="1200" dirty="0" smtClean="0">
                <a:solidFill>
                  <a:schemeClr val="bg1"/>
                </a:solidFill>
                <a:latin typeface="Cambria" pitchFamily="18" charset="0"/>
              </a:rPr>
              <a:t>муз. руководитель</a:t>
            </a:r>
          </a:p>
          <a:p>
            <a:pPr algn="ctr"/>
            <a:r>
              <a:rPr lang="ru-RU" sz="1200" dirty="0">
                <a:solidFill>
                  <a:schemeClr val="bg1"/>
                </a:solidFill>
                <a:latin typeface="Cambria" pitchFamily="18" charset="0"/>
              </a:rPr>
              <a:t>воспитатель (</a:t>
            </a:r>
            <a:r>
              <a:rPr lang="ru-RU" sz="1200" dirty="0" err="1">
                <a:solidFill>
                  <a:schemeClr val="bg1"/>
                </a:solidFill>
                <a:latin typeface="Cambria" pitchFamily="18" charset="0"/>
              </a:rPr>
              <a:t>совм</a:t>
            </a:r>
            <a:r>
              <a:rPr lang="ru-RU" sz="1200" dirty="0" smtClean="0">
                <a:solidFill>
                  <a:schemeClr val="bg1"/>
                </a:solidFill>
                <a:latin typeface="Cambria" pitchFamily="18" charset="0"/>
              </a:rPr>
              <a:t>)</a:t>
            </a:r>
            <a:endParaRPr lang="ru-RU" sz="1200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143504" y="6215082"/>
            <a:ext cx="11611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b="1" dirty="0" err="1" smtClean="0">
                <a:solidFill>
                  <a:schemeClr val="bg1"/>
                </a:solidFill>
                <a:latin typeface="Cambria" pitchFamily="18" charset="0"/>
              </a:rPr>
              <a:t>Чагаева</a:t>
            </a:r>
            <a:r>
              <a:rPr lang="ru-RU" sz="1200" b="1" dirty="0" smtClean="0">
                <a:solidFill>
                  <a:schemeClr val="bg1"/>
                </a:solidFill>
                <a:latin typeface="Cambria" pitchFamily="18" charset="0"/>
              </a:rPr>
              <a:t> Е.М., </a:t>
            </a:r>
            <a:r>
              <a:rPr lang="ru-RU" sz="1200" dirty="0" smtClean="0">
                <a:solidFill>
                  <a:schemeClr val="bg1"/>
                </a:solidFill>
                <a:latin typeface="Cambria" pitchFamily="18" charset="0"/>
              </a:rPr>
              <a:t/>
            </a:r>
            <a:br>
              <a:rPr lang="ru-RU" sz="1200" dirty="0" smtClean="0">
                <a:solidFill>
                  <a:schemeClr val="bg1"/>
                </a:solidFill>
                <a:latin typeface="Cambria" pitchFamily="18" charset="0"/>
              </a:rPr>
            </a:br>
            <a:r>
              <a:rPr lang="ru-RU" sz="1200" dirty="0" smtClean="0">
                <a:solidFill>
                  <a:schemeClr val="bg1"/>
                </a:solidFill>
                <a:latin typeface="Cambria" pitchFamily="18" charset="0"/>
              </a:rPr>
              <a:t>воспитатель</a:t>
            </a:r>
            <a:endParaRPr lang="ru-RU" sz="1200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215206" y="6215082"/>
            <a:ext cx="12659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Cambria" pitchFamily="18" charset="0"/>
              </a:rPr>
              <a:t>Агейкина Е.А.</a:t>
            </a:r>
            <a:r>
              <a:rPr lang="ru-RU" sz="1200" dirty="0" smtClean="0">
                <a:solidFill>
                  <a:schemeClr val="bg1"/>
                </a:solidFill>
                <a:latin typeface="Cambria" pitchFamily="18" charset="0"/>
              </a:rPr>
              <a:t>, </a:t>
            </a:r>
            <a:br>
              <a:rPr lang="ru-RU" sz="1200" dirty="0" smtClean="0">
                <a:solidFill>
                  <a:schemeClr val="bg1"/>
                </a:solidFill>
                <a:latin typeface="Cambria" pitchFamily="18" charset="0"/>
              </a:rPr>
            </a:br>
            <a:r>
              <a:rPr lang="ru-RU" sz="1200" dirty="0" smtClean="0">
                <a:solidFill>
                  <a:schemeClr val="bg1"/>
                </a:solidFill>
                <a:latin typeface="Cambria" pitchFamily="18" charset="0"/>
              </a:rPr>
              <a:t>воспитатель</a:t>
            </a:r>
            <a:endParaRPr lang="ru-RU" sz="1200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928926" y="6215082"/>
            <a:ext cx="10648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b="1" dirty="0" err="1" smtClean="0">
                <a:solidFill>
                  <a:schemeClr val="bg1"/>
                </a:solidFill>
                <a:latin typeface="Cambria" pitchFamily="18" charset="0"/>
              </a:rPr>
              <a:t>Лютц</a:t>
            </a:r>
            <a:r>
              <a:rPr lang="ru-RU" sz="1200" b="1" dirty="0" smtClean="0">
                <a:solidFill>
                  <a:schemeClr val="bg1"/>
                </a:solidFill>
                <a:latin typeface="Cambria" pitchFamily="18" charset="0"/>
              </a:rPr>
              <a:t> Е.А., </a:t>
            </a:r>
            <a:r>
              <a:rPr lang="ru-RU" sz="1200" dirty="0" smtClean="0">
                <a:solidFill>
                  <a:schemeClr val="bg1"/>
                </a:solidFill>
                <a:latin typeface="Cambria" pitchFamily="18" charset="0"/>
              </a:rPr>
              <a:t/>
            </a:r>
            <a:br>
              <a:rPr lang="ru-RU" sz="1200" dirty="0" smtClean="0">
                <a:solidFill>
                  <a:schemeClr val="bg1"/>
                </a:solidFill>
                <a:latin typeface="Cambria" pitchFamily="18" charset="0"/>
              </a:rPr>
            </a:br>
            <a:r>
              <a:rPr lang="ru-RU" sz="1200" dirty="0" smtClean="0">
                <a:solidFill>
                  <a:schemeClr val="bg1"/>
                </a:solidFill>
                <a:latin typeface="Cambria" pitchFamily="18" charset="0"/>
              </a:rPr>
              <a:t>воспитатель</a:t>
            </a:r>
            <a:endParaRPr lang="ru-RU" sz="1200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57224" y="6215082"/>
            <a:ext cx="15272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b="1" dirty="0" err="1" smtClean="0">
                <a:solidFill>
                  <a:schemeClr val="bg1"/>
                </a:solidFill>
                <a:latin typeface="Cambria" pitchFamily="18" charset="0"/>
              </a:rPr>
              <a:t>Печеницына</a:t>
            </a:r>
            <a:r>
              <a:rPr lang="ru-RU" sz="1200" b="1" dirty="0" smtClean="0">
                <a:solidFill>
                  <a:schemeClr val="bg1"/>
                </a:solidFill>
                <a:latin typeface="Cambria" pitchFamily="18" charset="0"/>
              </a:rPr>
              <a:t> О.Л.</a:t>
            </a:r>
            <a:r>
              <a:rPr lang="ru-RU" sz="1200" dirty="0" smtClean="0">
                <a:solidFill>
                  <a:schemeClr val="bg1"/>
                </a:solidFill>
                <a:latin typeface="Cambria" pitchFamily="18" charset="0"/>
              </a:rPr>
              <a:t>, </a:t>
            </a:r>
            <a:br>
              <a:rPr lang="ru-RU" sz="1200" dirty="0" smtClean="0">
                <a:solidFill>
                  <a:schemeClr val="bg1"/>
                </a:solidFill>
                <a:latin typeface="Cambria" pitchFamily="18" charset="0"/>
              </a:rPr>
            </a:br>
            <a:r>
              <a:rPr lang="ru-RU" sz="1200" dirty="0" smtClean="0">
                <a:solidFill>
                  <a:schemeClr val="bg1"/>
                </a:solidFill>
                <a:latin typeface="Cambria" pitchFamily="18" charset="0"/>
              </a:rPr>
              <a:t>воспитатель</a:t>
            </a:r>
            <a:endParaRPr lang="ru-RU" sz="1200" dirty="0">
              <a:solidFill>
                <a:schemeClr val="bg1"/>
              </a:solidFill>
              <a:latin typeface="Cambria" pitchFamily="18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467544" y="116632"/>
            <a:ext cx="8229600" cy="1240666"/>
          </a:xfrm>
          <a:prstGeom prst="rect">
            <a:avLst/>
          </a:prstGeom>
        </p:spPr>
        <p:txBody>
          <a:bodyPr>
            <a:noAutofit/>
          </a:bodyPr>
          <a:lstStyle/>
          <a:p>
            <a:pPr indent="354013"/>
            <a:endParaRPr lang="ru-RU" sz="3200" dirty="0" smtClean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5" name="Rectangle 2"/>
          <p:cNvSpPr>
            <a:spLocks noGrp="1"/>
          </p:cNvSpPr>
          <p:nvPr>
            <p:ph type="title"/>
          </p:nvPr>
        </p:nvSpPr>
        <p:spPr>
          <a:xfrm>
            <a:off x="468313" y="333375"/>
            <a:ext cx="8229600" cy="1439863"/>
          </a:xfrm>
        </p:spPr>
        <p:txBody>
          <a:bodyPr>
            <a:normAutofit fontScale="90000"/>
          </a:bodyPr>
          <a:lstStyle/>
          <a:p>
            <a:pPr algn="l"/>
            <a:r>
              <a:rPr lang="ru-RU" sz="22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</a:rPr>
              <a:t>Учебный процесс </a:t>
            </a:r>
            <a:r>
              <a:rPr lang="ru-RU" sz="2200" b="0" dirty="0" smtClean="0">
                <a:ln w="6350">
                  <a:solidFill>
                    <a:schemeClr val="bg1"/>
                  </a:solidFill>
                </a:ln>
                <a:solidFill>
                  <a:sysClr val="windowText" lastClr="000000"/>
                </a:solidFill>
                <a:latin typeface="+mn-lt"/>
              </a:rPr>
              <a:t>в дошкольном отделении проводится  по следующим направлениям:  развитие движений; развитие зрительного восприятия; развитие слухового восприятия; формирование мышления; формирование речи; формирование игровой деятельности; обучение изобразительной деятельности.</a:t>
            </a:r>
          </a:p>
        </p:txBody>
      </p:sp>
      <p:pic>
        <p:nvPicPr>
          <p:cNvPr id="6" name="Picture 3" descr="E:\Фото школа\DSC07560.JPG"/>
          <p:cNvPicPr>
            <a:picLocks noChangeAspect="1" noChangeArrowheads="1"/>
          </p:cNvPicPr>
          <p:nvPr/>
        </p:nvPicPr>
        <p:blipFill>
          <a:blip r:embed="rId3"/>
          <a:srcRect l="5423" r="25297"/>
          <a:stretch>
            <a:fillRect/>
          </a:stretch>
        </p:blipFill>
        <p:spPr bwMode="auto">
          <a:xfrm>
            <a:off x="2928926" y="2357430"/>
            <a:ext cx="3143272" cy="41751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7890" name="Picture 2" descr="https://sun9-47.userapi.com/impf/e3-Ue-Fj29I_e-BuBuN85MIC3_YN-uqxNJy9Qw/1Lf6ZsYpP-0.jpg?size=810x1080&amp;quality=96&amp;sign=447452aec3b69afab5f0fc572a89d62d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2143116"/>
            <a:ext cx="2303857" cy="30718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7892" name="Picture 4" descr="https://sun9-2.userapi.com/impf/vRRMiSQNlihn3TH9ipWaGWtkm2f0ahzby8CZ4g/YjVSgLhkVF0.jpg?size=810x1080&amp;quality=96&amp;sign=a82a4937ecf399eab7b10a277e9bac1e&amp;type=albu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29388" y="2071678"/>
            <a:ext cx="2303876" cy="30718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467544" y="116632"/>
            <a:ext cx="8229600" cy="1240666"/>
          </a:xfrm>
          <a:prstGeom prst="rect">
            <a:avLst/>
          </a:prstGeom>
        </p:spPr>
        <p:txBody>
          <a:bodyPr>
            <a:noAutofit/>
          </a:bodyPr>
          <a:lstStyle/>
          <a:p>
            <a:pPr indent="354013"/>
            <a:endParaRPr lang="ru-RU" sz="3200" dirty="0" smtClean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1" name="Rectangle 3"/>
          <p:cNvSpPr txBox="1">
            <a:spLocks/>
          </p:cNvSpPr>
          <p:nvPr/>
        </p:nvSpPr>
        <p:spPr>
          <a:xfrm>
            <a:off x="500034" y="285728"/>
            <a:ext cx="8286840" cy="3071834"/>
          </a:xfrm>
          <a:prstGeom prst="rect">
            <a:avLst/>
          </a:prstGeom>
        </p:spPr>
        <p:txBody>
          <a:bodyPr vert="horz">
            <a:normAutofit fontScale="25000" lnSpcReduction="20000"/>
          </a:bodyPr>
          <a:lstStyle/>
          <a:p>
            <a:pPr algn="just">
              <a:lnSpc>
                <a:spcPct val="120000"/>
              </a:lnSpc>
              <a:spcAft>
                <a:spcPts val="120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ru-RU" altLang="ru-RU" sz="200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 </a:t>
            </a:r>
            <a:r>
              <a:rPr lang="ru-RU" altLang="ru-RU" sz="7200" dirty="0" smtClean="0">
                <a:ln>
                  <a:solidFill>
                    <a:schemeClr val="bg1"/>
                  </a:solidFill>
                </a:ln>
                <a:solidFill>
                  <a:sysClr val="windowText" lastClr="000000"/>
                </a:solidFill>
              </a:rPr>
              <a:t>Речь  у глухого (слабослышащего) ребенка самостоятельно развиваться не может.</a:t>
            </a:r>
          </a:p>
          <a:p>
            <a:pPr algn="just">
              <a:lnSpc>
                <a:spcPct val="120000"/>
              </a:lnSpc>
              <a:spcAft>
                <a:spcPts val="120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ru-RU" altLang="ru-RU" sz="7200" dirty="0" smtClean="0">
                <a:ln>
                  <a:solidFill>
                    <a:schemeClr val="bg1"/>
                  </a:solidFill>
                </a:ln>
                <a:solidFill>
                  <a:sysClr val="windowText" lastClr="000000"/>
                </a:solidFill>
              </a:rPr>
              <a:t>Необходимо специальное обучение в условиях ранней помощи и дошкольное обучение.</a:t>
            </a:r>
            <a:r>
              <a:rPr lang="ru-RU" altLang="ru-RU" sz="7200" b="1" dirty="0" smtClean="0">
                <a:ln>
                  <a:solidFill>
                    <a:schemeClr val="bg1"/>
                  </a:solidFill>
                </a:ln>
                <a:solidFill>
                  <a:sysClr val="windowText" lastClr="000000"/>
                </a:solidFill>
              </a:rPr>
              <a:t> </a:t>
            </a:r>
          </a:p>
          <a:p>
            <a:pPr algn="just">
              <a:lnSpc>
                <a:spcPct val="120000"/>
              </a:lnSpc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ru-RU" altLang="ru-RU" sz="720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	В обучении используют:</a:t>
            </a:r>
          </a:p>
          <a:p>
            <a:pPr algn="just">
              <a:lnSpc>
                <a:spcPct val="120000"/>
              </a:lnSpc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Char char="•"/>
              <a:defRPr/>
            </a:pPr>
            <a:r>
              <a:rPr lang="ru-RU" altLang="ru-RU" sz="720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 дактилологию (ручная азбука), </a:t>
            </a:r>
          </a:p>
          <a:p>
            <a:pPr algn="just">
              <a:lnSpc>
                <a:spcPct val="120000"/>
              </a:lnSpc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Char char="•"/>
              <a:defRPr/>
            </a:pPr>
            <a:r>
              <a:rPr lang="ru-RU" altLang="ru-RU" sz="720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 считывание с губ, </a:t>
            </a:r>
          </a:p>
          <a:p>
            <a:pPr algn="just">
              <a:lnSpc>
                <a:spcPct val="120000"/>
              </a:lnSpc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Char char="•"/>
              <a:defRPr/>
            </a:pPr>
            <a:r>
              <a:rPr lang="ru-RU" altLang="ru-RU" sz="720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 устную и письменную речь, </a:t>
            </a:r>
          </a:p>
          <a:p>
            <a:pPr algn="just">
              <a:lnSpc>
                <a:spcPct val="120000"/>
              </a:lnSpc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Char char="•"/>
              <a:defRPr/>
            </a:pPr>
            <a:r>
              <a:rPr lang="ru-RU" altLang="ru-RU" sz="720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 восприятие речевого материала на слух </a:t>
            </a:r>
          </a:p>
          <a:p>
            <a:pPr algn="just">
              <a:lnSpc>
                <a:spcPct val="120000"/>
              </a:lnSpc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Char char="•"/>
              <a:defRPr/>
            </a:pPr>
            <a:r>
              <a:rPr lang="ru-RU" altLang="ru-RU" sz="720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 и </a:t>
            </a:r>
            <a:r>
              <a:rPr lang="ru-RU" altLang="ru-RU" sz="7200" dirty="0" err="1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слухо-зрительно</a:t>
            </a:r>
            <a:r>
              <a:rPr lang="ru-RU" altLang="ru-RU" sz="720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.</a:t>
            </a:r>
          </a:p>
          <a:p>
            <a:pPr marL="548640" marR="0" lvl="0" indent="-411480" algn="just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120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altLang="ru-RU" sz="2000" b="1" i="0" u="none" strike="noStrike" kern="1200" cap="none" spc="0" normalizeH="0" baseline="0" noProof="0" dirty="0" smtClean="0">
              <a:ln>
                <a:solidFill>
                  <a:schemeClr val="bg1"/>
                </a:solidFill>
              </a:ln>
              <a:solidFill>
                <a:sysClr val="windowText" lastClr="000000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548640" marR="0" lvl="0" indent="-411480" algn="just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120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altLang="ru-RU" sz="7200" b="0" i="0" u="none" strike="noStrike" kern="1200" cap="none" spc="0" normalizeH="0" baseline="0" noProof="0" dirty="0" smtClean="0">
              <a:ln>
                <a:solidFill>
                  <a:schemeClr val="bg1"/>
                </a:solidFill>
              </a:ln>
              <a:solidFill>
                <a:sysClr val="windowText" lastClr="00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/>
          <a:srcRect t="4511"/>
          <a:stretch>
            <a:fillRect/>
          </a:stretch>
        </p:blipFill>
        <p:spPr bwMode="auto">
          <a:xfrm>
            <a:off x="4286248" y="3357562"/>
            <a:ext cx="4687008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3"/>
          <p:cNvSpPr txBox="1">
            <a:spLocks/>
          </p:cNvSpPr>
          <p:nvPr/>
        </p:nvSpPr>
        <p:spPr>
          <a:xfrm>
            <a:off x="285720" y="3571876"/>
            <a:ext cx="3857652" cy="2000264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548640" lvl="0" indent="-411480" algn="just">
              <a:lnSpc>
                <a:spcPct val="90000"/>
              </a:lnSpc>
              <a:spcBef>
                <a:spcPct val="20000"/>
              </a:spcBef>
              <a:spcAft>
                <a:spcPts val="120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ru-RU" altLang="ru-RU" sz="2000" b="1" dirty="0" smtClean="0">
                <a:ln>
                  <a:solidFill>
                    <a:schemeClr val="bg1"/>
                  </a:solidFill>
                </a:ln>
                <a:solidFill>
                  <a:sysClr val="windowText" lastClr="000000"/>
                </a:solidFill>
              </a:rPr>
              <a:t>ОБЯЗАТЕЛЬНОЕ ТРЕБОВАНИЕ</a:t>
            </a:r>
            <a:r>
              <a:rPr lang="ru-RU" altLang="ru-RU" sz="2000" dirty="0" smtClean="0">
                <a:ln>
                  <a:solidFill>
                    <a:schemeClr val="bg1"/>
                  </a:solidFill>
                </a:ln>
                <a:solidFill>
                  <a:sysClr val="windowText" lastClr="000000"/>
                </a:solidFill>
              </a:rPr>
              <a:t>: </a:t>
            </a:r>
          </a:p>
          <a:p>
            <a:pPr marL="548640" lvl="0" indent="-411480" algn="just">
              <a:lnSpc>
                <a:spcPct val="90000"/>
              </a:lnSpc>
              <a:spcBef>
                <a:spcPct val="20000"/>
              </a:spcBef>
              <a:spcAft>
                <a:spcPts val="120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ru-RU" altLang="ru-RU" sz="2000" dirty="0" smtClean="0">
                <a:ln>
                  <a:solidFill>
                    <a:schemeClr val="bg1"/>
                  </a:solidFill>
                </a:ln>
                <a:solidFill>
                  <a:sysClr val="windowText" lastClr="000000"/>
                </a:solidFill>
              </a:rPr>
              <a:t>ОБУЧЕНИЕ ГЛОБАЛЬНОМУ ЧТЕНИЮ И ДАКТИЛЬНОЙ АЗБУКЕ</a:t>
            </a:r>
            <a:r>
              <a:rPr lang="ru-RU" altLang="ru-RU" sz="2400" dirty="0" smtClean="0">
                <a:ln>
                  <a:solidFill>
                    <a:schemeClr val="bg1"/>
                  </a:solidFill>
                </a:ln>
                <a:solidFill>
                  <a:sysClr val="windowText" lastClr="000000"/>
                </a:solidFill>
              </a:rPr>
              <a:t>.</a:t>
            </a:r>
          </a:p>
          <a:p>
            <a:pPr algn="just">
              <a:lnSpc>
                <a:spcPct val="120000"/>
              </a:lnSpc>
              <a:buClr>
                <a:schemeClr val="tx1">
                  <a:shade val="95000"/>
                </a:schemeClr>
              </a:buClr>
              <a:buSzPct val="65000"/>
              <a:defRPr/>
            </a:pPr>
            <a:endParaRPr kumimoji="0" lang="ru-RU" altLang="ru-RU" sz="2000" b="1" i="0" u="none" strike="noStrike" kern="1200" cap="none" spc="0" normalizeH="0" baseline="0" noProof="0" dirty="0" smtClean="0">
              <a:ln>
                <a:solidFill>
                  <a:schemeClr val="bg1"/>
                </a:solidFill>
              </a:ln>
              <a:solidFill>
                <a:sysClr val="windowText" lastClr="000000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548640" marR="0" lvl="0" indent="-411480" algn="just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120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altLang="ru-RU" sz="7200" b="0" i="0" u="none" strike="noStrike" kern="1200" cap="none" spc="0" normalizeH="0" baseline="0" noProof="0" dirty="0" smtClean="0">
              <a:ln>
                <a:solidFill>
                  <a:schemeClr val="bg1"/>
                </a:solidFill>
              </a:ln>
              <a:solidFill>
                <a:sysClr val="windowText" lastClr="00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467544" y="116632"/>
            <a:ext cx="8229600" cy="1240666"/>
          </a:xfrm>
          <a:prstGeom prst="rect">
            <a:avLst/>
          </a:prstGeom>
        </p:spPr>
        <p:txBody>
          <a:bodyPr>
            <a:noAutofit/>
          </a:bodyPr>
          <a:lstStyle/>
          <a:p>
            <a:pPr indent="354013"/>
            <a:endParaRPr lang="ru-RU" sz="3200" dirty="0" smtClean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4" name="Rectangle 3"/>
          <p:cNvSpPr txBox="1">
            <a:spLocks/>
          </p:cNvSpPr>
          <p:nvPr/>
        </p:nvSpPr>
        <p:spPr>
          <a:xfrm>
            <a:off x="457200" y="571480"/>
            <a:ext cx="7931150" cy="588170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548640" marR="0" lvl="0" indent="-41148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tabLst/>
              <a:defRPr/>
            </a:pPr>
            <a:r>
              <a:rPr kumimoji="0" lang="ru-RU" altLang="ru-RU" sz="2800" b="0" i="0" u="none" strike="noStrike" kern="1200" cap="none" spc="0" normalizeH="0" baseline="0" noProof="0" dirty="0" smtClean="0">
                <a:ln>
                  <a:solidFill>
                    <a:schemeClr val="bg1"/>
                  </a:solidFill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В обучении детей с нарушениями слуха используют различные средства коммуникации: </a:t>
            </a:r>
            <a:r>
              <a:rPr kumimoji="0" lang="ru-RU" altLang="ru-RU" sz="2800" b="1" i="0" u="none" strike="noStrike" kern="1200" cap="none" spc="0" normalizeH="0" baseline="0" noProof="0" dirty="0" smtClean="0">
                <a:ln>
                  <a:solidFill>
                    <a:schemeClr val="bg1"/>
                  </a:solidFill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устную и письменную речь, дактилологию, жестовую речь, считывание с губ. </a:t>
            </a:r>
          </a:p>
          <a:p>
            <a:pPr marL="548640" marR="0" lvl="0" indent="-41148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tabLst/>
              <a:defRPr/>
            </a:pPr>
            <a:r>
              <a:rPr kumimoji="0" lang="ru-RU" altLang="ru-RU" sz="2800" b="0" i="0" u="none" strike="noStrike" kern="1200" cap="none" spc="0" normalizeH="0" baseline="0" noProof="0" dirty="0" smtClean="0">
                <a:ln>
                  <a:solidFill>
                    <a:schemeClr val="bg1"/>
                  </a:solidFill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В </a:t>
            </a:r>
            <a:r>
              <a:rPr kumimoji="0" lang="ru-RU" altLang="ru-RU" sz="2800" b="1" i="0" u="none" strike="noStrike" kern="1200" cap="none" spc="0" normalizeH="0" baseline="0" noProof="0" dirty="0" smtClean="0">
                <a:ln>
                  <a:solidFill>
                    <a:schemeClr val="bg1"/>
                  </a:solidFill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познавательной деятельности</a:t>
            </a:r>
            <a:r>
              <a:rPr kumimoji="0" lang="ru-RU" altLang="ru-RU" sz="2800" b="0" i="0" u="none" strike="noStrike" kern="1200" cap="none" spc="0" normalizeH="0" baseline="0" noProof="0" dirty="0" smtClean="0">
                <a:ln>
                  <a:solidFill>
                    <a:schemeClr val="bg1"/>
                  </a:solidFill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 большую роль играют </a:t>
            </a:r>
            <a:r>
              <a:rPr kumimoji="0" lang="ru-RU" altLang="ru-RU" sz="2800" b="1" i="0" u="none" strike="noStrike" kern="1200" cap="none" spc="0" normalizeH="0" baseline="0" noProof="0" dirty="0" smtClean="0">
                <a:ln>
                  <a:solidFill>
                    <a:schemeClr val="bg1"/>
                  </a:solidFill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наглядно-зрительные формы познания</a:t>
            </a:r>
            <a:r>
              <a:rPr kumimoji="0" lang="ru-RU" altLang="ru-RU" sz="2800" b="0" i="0" u="none" strike="noStrike" kern="1200" cap="none" spc="0" normalizeH="0" baseline="0" noProof="0" dirty="0" smtClean="0">
                <a:ln>
                  <a:solidFill>
                    <a:schemeClr val="bg1"/>
                  </a:solidFill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, чем словесно-логические. </a:t>
            </a:r>
          </a:p>
          <a:p>
            <a:pPr marL="548640" marR="0" lvl="0" indent="-41148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tabLst/>
              <a:defRPr/>
            </a:pPr>
            <a:r>
              <a:rPr kumimoji="0" lang="ru-RU" altLang="ru-RU" sz="2800" b="0" i="0" u="none" strike="noStrike" kern="1200" cap="none" spc="0" normalizeH="0" baseline="0" noProof="0" dirty="0" smtClean="0">
                <a:ln>
                  <a:solidFill>
                    <a:schemeClr val="bg1"/>
                  </a:solidFill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В развитии </a:t>
            </a:r>
            <a:r>
              <a:rPr kumimoji="0" lang="ru-RU" altLang="ru-RU" sz="2800" b="1" i="0" u="none" strike="noStrike" kern="1200" cap="none" spc="0" normalizeH="0" baseline="0" noProof="0" dirty="0" smtClean="0">
                <a:ln>
                  <a:solidFill>
                    <a:schemeClr val="bg1"/>
                  </a:solidFill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словесно-речевой системы</a:t>
            </a:r>
            <a:r>
              <a:rPr kumimoji="0" lang="ru-RU" altLang="ru-RU" sz="2800" b="0" i="0" u="none" strike="noStrike" kern="1200" cap="none" spc="0" normalizeH="0" baseline="0" noProof="0" dirty="0" smtClean="0">
                <a:ln>
                  <a:solidFill>
                    <a:schemeClr val="bg1"/>
                  </a:solidFill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ru-RU" altLang="ru-RU" sz="2800" b="1" i="0" u="none" strike="noStrike" kern="1200" cap="none" spc="0" normalizeH="0" baseline="0" noProof="0" dirty="0" smtClean="0">
                <a:ln>
                  <a:solidFill>
                    <a:schemeClr val="bg1"/>
                  </a:solidFill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письменная речь</a:t>
            </a:r>
            <a:r>
              <a:rPr kumimoji="0" lang="ru-RU" altLang="ru-RU" sz="2800" b="0" i="0" u="none" strike="noStrike" kern="1200" cap="none" spc="0" normalizeH="0" baseline="0" noProof="0" dirty="0" smtClean="0">
                <a:ln>
                  <a:solidFill>
                    <a:schemeClr val="bg1"/>
                  </a:solidFill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 приобретает для детей с нарушением слуха особо важное значение.</a:t>
            </a:r>
            <a:br>
              <a:rPr kumimoji="0" lang="ru-RU" altLang="ru-RU" sz="2800" b="0" i="0" u="none" strike="noStrike" kern="1200" cap="none" spc="0" normalizeH="0" baseline="0" noProof="0" dirty="0" smtClean="0">
                <a:ln>
                  <a:solidFill>
                    <a:schemeClr val="bg1"/>
                  </a:solidFill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</a:br>
            <a:endParaRPr kumimoji="0" lang="ru-RU" altLang="ru-RU" sz="2800" b="0" i="0" u="none" strike="noStrike" kern="1200" cap="none" spc="0" normalizeH="0" baseline="0" noProof="0" dirty="0" smtClean="0">
              <a:ln>
                <a:solidFill>
                  <a:schemeClr val="bg1"/>
                </a:solidFill>
              </a:ln>
              <a:solidFill>
                <a:sysClr val="windowText" lastClr="00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467544" y="116632"/>
            <a:ext cx="8229600" cy="1240666"/>
          </a:xfrm>
          <a:prstGeom prst="rect">
            <a:avLst/>
          </a:prstGeom>
        </p:spPr>
        <p:txBody>
          <a:bodyPr>
            <a:noAutofit/>
          </a:bodyPr>
          <a:lstStyle/>
          <a:p>
            <a:pPr indent="354013"/>
            <a:endParaRPr lang="ru-RU" sz="3200" dirty="0" smtClean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428596" y="1928802"/>
            <a:ext cx="835183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Формы работы: </a:t>
            </a:r>
            <a:r>
              <a:rPr lang="ru-RU" sz="240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систематические</a:t>
            </a:r>
            <a:r>
              <a:rPr lang="ru-RU" sz="2400" dirty="0" smtClean="0">
                <a:solidFill>
                  <a:sysClr val="windowText" lastClr="000000"/>
                </a:solidFill>
              </a:rPr>
              <a:t> </a:t>
            </a:r>
            <a:r>
              <a:rPr lang="ru-RU" sz="2400" dirty="0">
                <a:solidFill>
                  <a:sysClr val="windowText" lastClr="000000"/>
                </a:solidFill>
              </a:rPr>
              <a:t>индивидуальные и </a:t>
            </a:r>
          </a:p>
          <a:p>
            <a:r>
              <a:rPr lang="ru-RU" sz="2400" dirty="0">
                <a:solidFill>
                  <a:sysClr val="windowText" lastClr="000000"/>
                </a:solidFill>
              </a:rPr>
              <a:t>групповые занятия. </a:t>
            </a:r>
          </a:p>
        </p:txBody>
      </p:sp>
      <p:pic>
        <p:nvPicPr>
          <p:cNvPr id="7" name="Picture 2" descr="F:\ФотоСентябрь16\20160922_09595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000372"/>
            <a:ext cx="4153812" cy="35004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2" descr="F:\осень_2016_ДС\20160922_10003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3000372"/>
            <a:ext cx="3779930" cy="35004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571472" y="428604"/>
            <a:ext cx="8066085" cy="1117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indent="457200" algn="just">
              <a:lnSpc>
                <a:spcPct val="114000"/>
              </a:lnSpc>
            </a:pPr>
            <a:r>
              <a:rPr lang="ru-RU" sz="200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Одним из </a:t>
            </a:r>
            <a:r>
              <a:rPr lang="ru-RU" sz="2000" b="1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обязательных условий </a:t>
            </a:r>
            <a:r>
              <a:rPr lang="ru-RU" sz="200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успешного обучения детей с нарушением слуха в коллективе даже обычной группы является наличие коррекционных занятий с  ребенком.</a:t>
            </a:r>
            <a:endParaRPr lang="ru-RU" sz="200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467544" y="116632"/>
            <a:ext cx="8229600" cy="1240666"/>
          </a:xfrm>
          <a:prstGeom prst="rect">
            <a:avLst/>
          </a:prstGeom>
        </p:spPr>
        <p:txBody>
          <a:bodyPr>
            <a:noAutofit/>
          </a:bodyPr>
          <a:lstStyle/>
          <a:p>
            <a:pPr indent="354013"/>
            <a:endParaRPr lang="ru-RU" sz="3200" dirty="0" smtClean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6" name="Объект 2"/>
          <p:cNvSpPr>
            <a:spLocks noGrp="1"/>
          </p:cNvSpPr>
          <p:nvPr>
            <p:ph idx="1"/>
          </p:nvPr>
        </p:nvSpPr>
        <p:spPr>
          <a:xfrm>
            <a:off x="457200" y="404665"/>
            <a:ext cx="4471990" cy="6239045"/>
          </a:xfrm>
        </p:spPr>
        <p:txBody>
          <a:bodyPr>
            <a:noAutofit/>
          </a:bodyPr>
          <a:lstStyle/>
          <a:p>
            <a:r>
              <a:rPr lang="ru-RU" alt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Индивидуальные </a:t>
            </a:r>
            <a:r>
              <a:rPr lang="ru-RU" altLang="ru-RU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занятия </a:t>
            </a:r>
            <a:r>
              <a:rPr lang="ru-RU" altLang="ru-RU" sz="20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проводятся </a:t>
            </a:r>
            <a:r>
              <a:rPr lang="ru-RU" altLang="ru-RU" sz="200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ежедневно по </a:t>
            </a:r>
            <a:r>
              <a:rPr lang="ru-RU" altLang="ru-RU" sz="2000" b="1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традиционной методике</a:t>
            </a:r>
            <a:r>
              <a:rPr lang="ru-RU" altLang="ru-RU" sz="20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 с использованием речевого материала </a:t>
            </a:r>
            <a:r>
              <a:rPr lang="ru-RU" altLang="ru-RU" sz="200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 с  занятий </a:t>
            </a:r>
            <a:r>
              <a:rPr lang="ru-RU" altLang="ru-RU" sz="20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дошкольного </a:t>
            </a:r>
            <a:r>
              <a:rPr lang="ru-RU" altLang="ru-RU" sz="200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отделения</a:t>
            </a:r>
            <a:r>
              <a:rPr lang="ru-RU" altLang="ru-RU" sz="20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. </a:t>
            </a:r>
          </a:p>
          <a:p>
            <a:endParaRPr lang="ru-RU" altLang="ru-RU" sz="2000" dirty="0" smtClean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  <a:p>
            <a:r>
              <a:rPr lang="ru-RU" altLang="ru-RU" sz="200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Речевой материал отрабатывается </a:t>
            </a:r>
            <a:r>
              <a:rPr lang="ru-RU" altLang="ru-RU" sz="2000" b="1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на слух, </a:t>
            </a:r>
            <a:r>
              <a:rPr lang="ru-RU" altLang="ru-RU" sz="2000" b="1" dirty="0" err="1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слухо-зрительно</a:t>
            </a:r>
            <a:r>
              <a:rPr lang="ru-RU" altLang="ru-RU" sz="2000" b="1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. </a:t>
            </a:r>
            <a:r>
              <a:rPr lang="ru-RU" altLang="ru-RU" sz="200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Вырабатывается умение </a:t>
            </a:r>
            <a:r>
              <a:rPr lang="ru-RU" altLang="ru-RU" sz="2000" b="1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различать</a:t>
            </a:r>
            <a:r>
              <a:rPr lang="ru-RU" altLang="ru-RU" sz="200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, </a:t>
            </a:r>
            <a:r>
              <a:rPr lang="ru-RU" altLang="ru-RU" sz="2000" b="1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опознавать и распознавать </a:t>
            </a:r>
            <a:r>
              <a:rPr lang="ru-RU" altLang="ru-RU" sz="200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различный речевой материал (звукоподражания, слова, фразы,  тексты). </a:t>
            </a:r>
          </a:p>
          <a:p>
            <a:endParaRPr lang="ru-RU" altLang="ru-RU" sz="200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  <a:p>
            <a:r>
              <a:rPr lang="ru-RU" altLang="ru-RU" sz="20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В процессе занятий педагог формирует и автоматизирует у детей </a:t>
            </a:r>
            <a:r>
              <a:rPr lang="ru-RU" altLang="ru-RU" sz="2000" b="1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навыки самоконтроля </a:t>
            </a:r>
            <a:r>
              <a:rPr lang="ru-RU" altLang="ru-RU" sz="2000" b="1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произношения.</a:t>
            </a:r>
            <a:endParaRPr lang="ru-RU" altLang="ru-RU" sz="200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pic>
        <p:nvPicPr>
          <p:cNvPr id="4" name="Picture 2" descr="C:\Users\Калинина_СА\Desktop\фото\DSC_10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4524800" y="1761688"/>
            <a:ext cx="4857784" cy="37632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/>
          </p:cNvSpPr>
          <p:nvPr/>
        </p:nvSpPr>
        <p:spPr>
          <a:xfrm>
            <a:off x="500034" y="142852"/>
            <a:ext cx="8329642" cy="1368412"/>
          </a:xfrm>
          <a:prstGeom prst="rect">
            <a:avLst/>
          </a:prstGeom>
        </p:spPr>
        <p:txBody>
          <a:bodyPr vert="horz" lIns="45720" tIns="0" rIns="45720" bIns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b="1" i="0" u="none" strike="noStrike" kern="1200" normalizeH="0" baseline="0" noProof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+mn-lt"/>
                <a:ea typeface="+mj-ea"/>
                <a:cs typeface="+mj-cs"/>
              </a:rPr>
              <a:t>ДОШКОЛЬНОЕ</a:t>
            </a:r>
            <a:r>
              <a:rPr kumimoji="0" lang="ru-RU" altLang="ru-RU" b="1" i="0" u="none" strike="noStrike" kern="1200" normalizeH="0" noProof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+mn-lt"/>
                <a:ea typeface="+mj-ea"/>
                <a:cs typeface="+mj-cs"/>
              </a:rPr>
              <a:t> ОТДЕЛЕНИЕ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b="1" i="0" u="none" strike="noStrike" kern="1200" normalizeH="0" baseline="0" noProof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+mn-lt"/>
                <a:ea typeface="+mj-ea"/>
                <a:cs typeface="+mj-cs"/>
              </a:rPr>
              <a:t>КИРОВСКОГО ОБЛАСТНОГО ГОСУДАРСТВЕННОГО</a:t>
            </a:r>
            <a:br>
              <a:rPr kumimoji="0" lang="ru-RU" altLang="ru-RU" b="1" i="0" u="none" strike="noStrike" kern="1200" normalizeH="0" baseline="0" noProof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+mn-lt"/>
                <a:ea typeface="+mj-ea"/>
                <a:cs typeface="+mj-cs"/>
              </a:rPr>
            </a:br>
            <a:r>
              <a:rPr kumimoji="0" lang="ru-RU" altLang="ru-RU" b="1" i="0" u="none" strike="noStrike" kern="1200" normalizeH="0" baseline="0" noProof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+mn-lt"/>
                <a:ea typeface="+mj-ea"/>
                <a:cs typeface="+mj-cs"/>
              </a:rPr>
              <a:t>ОБЩЕОБРАЗОВАТЕЛЬНОГО БЮДЖЕТНОГО УЧРЕЖДЕНИЯ </a:t>
            </a:r>
            <a:br>
              <a:rPr kumimoji="0" lang="ru-RU" altLang="ru-RU" b="1" i="0" u="none" strike="noStrike" kern="1200" normalizeH="0" baseline="0" noProof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+mn-lt"/>
                <a:ea typeface="+mj-ea"/>
                <a:cs typeface="+mj-cs"/>
              </a:rPr>
            </a:br>
            <a:r>
              <a:rPr kumimoji="0" lang="ru-RU" altLang="ru-RU" b="1" i="0" u="none" strike="noStrike" kern="1200" normalizeH="0" baseline="0" noProof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+mn-lt"/>
                <a:ea typeface="+mj-ea"/>
                <a:cs typeface="+mj-cs"/>
              </a:rPr>
              <a:t>«Школа-интернат для обучающихся с ограниченными возможностями здоровья </a:t>
            </a:r>
            <a:r>
              <a:rPr kumimoji="0" lang="ru-RU" altLang="ru-RU" b="1" i="0" u="none" strike="noStrike" kern="1200" normalizeH="0" noProof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+mn-lt"/>
                <a:ea typeface="+mj-ea"/>
                <a:cs typeface="+mj-cs"/>
              </a:rPr>
              <a:t> </a:t>
            </a:r>
            <a:r>
              <a:rPr kumimoji="0" lang="ru-RU" altLang="ru-RU" b="1" i="0" u="none" strike="noStrike" kern="1200" normalizeH="0" baseline="0" noProof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+mn-lt"/>
                <a:ea typeface="+mj-ea"/>
                <a:cs typeface="+mj-cs"/>
              </a:rPr>
              <a:t>г. Кирова»</a:t>
            </a:r>
          </a:p>
        </p:txBody>
      </p:sp>
      <p:pic>
        <p:nvPicPr>
          <p:cNvPr id="26628" name="Picture 4" descr="https://sun9-11.userapi.com/impg/Uh78NSm75Zq7ToHhCxembiCxReewISkvBHAAow/LGT0VXtdtok.jpg?size=1280x720&amp;quality=96&amp;sign=93ff403fb3a164e8c6d13f9569a63270&amp;type=albu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9221" y="1571612"/>
            <a:ext cx="8382057" cy="471490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4071934" y="6286520"/>
            <a:ext cx="4536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г. Киров, ул. Дерендяева, 99, т.: 67-63-52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467544" y="116632"/>
            <a:ext cx="8229600" cy="1240666"/>
          </a:xfrm>
          <a:prstGeom prst="rect">
            <a:avLst/>
          </a:prstGeom>
        </p:spPr>
        <p:txBody>
          <a:bodyPr>
            <a:noAutofit/>
          </a:bodyPr>
          <a:lstStyle/>
          <a:p>
            <a:pPr indent="354013"/>
            <a:endParaRPr lang="ru-RU" sz="3200" dirty="0" smtClean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5" name="Rectangle 3"/>
          <p:cNvSpPr txBox="1">
            <a:spLocks/>
          </p:cNvSpPr>
          <p:nvPr/>
        </p:nvSpPr>
        <p:spPr>
          <a:xfrm>
            <a:off x="285720" y="500042"/>
            <a:ext cx="4429156" cy="5554683"/>
          </a:xfrm>
          <a:prstGeom prst="rect">
            <a:avLst/>
          </a:prstGeom>
        </p:spPr>
        <p:txBody>
          <a:bodyPr vert="horz">
            <a:normAutofit fontScale="92500"/>
          </a:bodyPr>
          <a:lstStyle/>
          <a:p>
            <a:pPr marL="548640" marR="0" lvl="0" indent="-4114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altLang="ru-RU" sz="2800" b="1" i="0" u="none" strike="noStrike" kern="1200" normalizeH="0" baseline="0" noProof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ea typeface="+mn-ea"/>
                <a:cs typeface="+mn-cs"/>
              </a:rPr>
              <a:t>Групповые занятия </a:t>
            </a:r>
            <a:r>
              <a:rPr kumimoji="0" lang="ru-RU" altLang="ru-RU" sz="2800" b="0" i="0" u="none" strike="noStrike" kern="1200" cap="none" spc="0" normalizeH="0" baseline="0" noProof="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предполагают формирование разговорной речи, умение вступать и вести диалог на слуховой и </a:t>
            </a:r>
            <a:r>
              <a:rPr kumimoji="0" lang="ru-RU" altLang="ru-RU" sz="2800" b="0" i="0" u="none" strike="noStrike" kern="1200" cap="none" spc="0" normalizeH="0" baseline="0" noProof="0" dirty="0" err="1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слухо-зрительной</a:t>
            </a:r>
            <a:r>
              <a:rPr kumimoji="0" lang="ru-RU" altLang="ru-RU" sz="2800" b="0" i="0" u="none" strike="noStrike" kern="1200" cap="none" spc="0" normalizeH="0" baseline="0" noProof="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 основе. </a:t>
            </a:r>
          </a:p>
          <a:p>
            <a:pPr marL="548640" marR="0" lvl="0" indent="-4114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altLang="ru-RU" sz="2800" b="0" i="0" u="none" strike="noStrike" kern="1200" cap="none" spc="0" normalizeH="0" baseline="0" noProof="0" dirty="0" smtClean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548640" marR="0" lvl="0" indent="-4114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altLang="ru-RU" sz="2800" b="0" i="0" u="none" strike="noStrike" kern="1200" cap="none" spc="0" normalizeH="0" baseline="0" noProof="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Ценность групповых занятий в том, что дети прислушиваются к разным голосам, манере речи говорящих. </a:t>
            </a:r>
          </a:p>
        </p:txBody>
      </p:sp>
      <p:pic>
        <p:nvPicPr>
          <p:cNvPr id="8" name="Picture 2" descr="F:\ФотоСентябрь16\20160922_09595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785794"/>
            <a:ext cx="3929384" cy="51587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467544" y="116632"/>
            <a:ext cx="8229600" cy="1240666"/>
          </a:xfrm>
          <a:prstGeom prst="rect">
            <a:avLst/>
          </a:prstGeom>
        </p:spPr>
        <p:txBody>
          <a:bodyPr>
            <a:noAutofit/>
          </a:bodyPr>
          <a:lstStyle/>
          <a:p>
            <a:pPr indent="354013"/>
            <a:endParaRPr lang="ru-RU" sz="3200" dirty="0" smtClean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7" name="Rectangle 1"/>
          <p:cNvSpPr>
            <a:spLocks noGrp="1" noChangeArrowheads="1"/>
          </p:cNvSpPr>
          <p:nvPr>
            <p:ph idx="1"/>
          </p:nvPr>
        </p:nvSpPr>
        <p:spPr bwMode="auto">
          <a:xfrm>
            <a:off x="428596" y="285728"/>
            <a:ext cx="8229600" cy="1692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buNone/>
            </a:pPr>
            <a:r>
              <a:rPr lang="ru-RU" sz="2000" b="1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Работа по развитию слухового восприятия </a:t>
            </a:r>
            <a:r>
              <a:rPr lang="ru-RU" sz="200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у </a:t>
            </a:r>
            <a:r>
              <a:rPr lang="ru-RU" sz="2000" dirty="0" err="1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неслышащих</a:t>
            </a:r>
            <a:r>
              <a:rPr lang="ru-RU" sz="200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 дошкольников направлена на </a:t>
            </a:r>
            <a:r>
              <a:rPr lang="ru-RU" sz="2000" b="1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развитие остаточного слуха  </a:t>
            </a:r>
            <a:r>
              <a:rPr lang="ru-RU" sz="200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и </a:t>
            </a:r>
            <a:r>
              <a:rPr lang="ru-RU" sz="2000" b="1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обучение произношению</a:t>
            </a:r>
            <a:r>
              <a:rPr lang="ru-RU" sz="200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. </a:t>
            </a:r>
          </a:p>
          <a:p>
            <a:pPr>
              <a:buNone/>
            </a:pPr>
            <a:r>
              <a:rPr lang="ru-RU" sz="2000" b="1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Цель</a:t>
            </a:r>
            <a:r>
              <a:rPr lang="ru-RU" sz="200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: формирование и развитие у детей с нарушенным слухом навыков произношения </a:t>
            </a:r>
            <a:r>
              <a:rPr lang="ru-RU" sz="20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и воспроизведения устной речи. </a:t>
            </a:r>
          </a:p>
        </p:txBody>
      </p:sp>
      <p:pic>
        <p:nvPicPr>
          <p:cNvPr id="8" name="Picture 2" descr="F:\осень_2016_ДС\20160922_10053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48" y="2143116"/>
            <a:ext cx="4319587" cy="42481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2" descr="J:\DCIM\102D3100\DSC_1035.JPG"/>
          <p:cNvPicPr>
            <a:picLocks noChangeAspect="1" noChangeArrowheads="1"/>
          </p:cNvPicPr>
          <p:nvPr/>
        </p:nvPicPr>
        <p:blipFill>
          <a:blip r:embed="rId4" cstate="print"/>
          <a:srcRect l="7831" r="10286"/>
          <a:stretch>
            <a:fillRect/>
          </a:stretch>
        </p:blipFill>
        <p:spPr bwMode="auto">
          <a:xfrm rot="5400000">
            <a:off x="4926241" y="2789007"/>
            <a:ext cx="4429156" cy="29944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467544" y="116632"/>
            <a:ext cx="8229600" cy="1240666"/>
          </a:xfrm>
          <a:prstGeom prst="rect">
            <a:avLst/>
          </a:prstGeom>
        </p:spPr>
        <p:txBody>
          <a:bodyPr>
            <a:noAutofit/>
          </a:bodyPr>
          <a:lstStyle/>
          <a:p>
            <a:pPr indent="354013"/>
            <a:endParaRPr lang="ru-RU" sz="3200" dirty="0" smtClean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28596" y="357166"/>
            <a:ext cx="7929618" cy="12890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dirty="0" smtClean="0">
                <a:ln>
                  <a:solidFill>
                    <a:schemeClr val="bg1"/>
                  </a:solidFill>
                </a:ln>
                <a:solidFill>
                  <a:sysClr val="windowText" lastClr="000000"/>
                </a:solidFill>
              </a:rPr>
              <a:t>     Специфика коррекционной слуховой работы</a:t>
            </a:r>
            <a:r>
              <a:rPr lang="ru-RU" dirty="0" smtClean="0">
                <a:ln>
                  <a:solidFill>
                    <a:schemeClr val="bg1"/>
                  </a:solidFill>
                </a:ln>
                <a:solidFill>
                  <a:sysClr val="windowText" lastClr="000000"/>
                </a:solidFill>
              </a:rPr>
              <a:t> - развитие слухоречевых способностей и навыков, которыми дошкольники с нарушенным слухом смогут воспользоваться в определенных условиях</a:t>
            </a:r>
            <a:endParaRPr lang="ru-RU" dirty="0"/>
          </a:p>
        </p:txBody>
      </p:sp>
      <p:pic>
        <p:nvPicPr>
          <p:cNvPr id="8" name="Picture 4" descr="https://pp.userapi.com/c639921/v639921544/2e384/JcKkmgHoTzY.jpg"/>
          <p:cNvPicPr>
            <a:picLocks noChangeAspect="1" noChangeArrowheads="1"/>
          </p:cNvPicPr>
          <p:nvPr/>
        </p:nvPicPr>
        <p:blipFill>
          <a:blip r:embed="rId3"/>
          <a:srcRect l="18677" t="7004" b="17703"/>
          <a:stretch>
            <a:fillRect/>
          </a:stretch>
        </p:blipFill>
        <p:spPr bwMode="auto">
          <a:xfrm>
            <a:off x="5286380" y="1857364"/>
            <a:ext cx="2786082" cy="40052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34" y="2214554"/>
            <a:ext cx="4572032" cy="34290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467544" y="116632"/>
            <a:ext cx="8229600" cy="1240666"/>
          </a:xfrm>
          <a:prstGeom prst="rect">
            <a:avLst/>
          </a:prstGeom>
        </p:spPr>
        <p:txBody>
          <a:bodyPr>
            <a:noAutofit/>
          </a:bodyPr>
          <a:lstStyle/>
          <a:p>
            <a:pPr indent="354013"/>
            <a:endParaRPr lang="ru-RU" sz="3200" dirty="0" smtClean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3" name="Rectangle 1"/>
          <p:cNvSpPr>
            <a:spLocks noGrp="1" noChangeArrowheads="1"/>
          </p:cNvSpPr>
          <p:nvPr>
            <p:ph idx="1"/>
          </p:nvPr>
        </p:nvSpPr>
        <p:spPr bwMode="auto">
          <a:xfrm>
            <a:off x="428596" y="285728"/>
            <a:ext cx="82296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buNone/>
            </a:pPr>
            <a:r>
              <a:rPr lang="ru-RU" sz="2000" b="1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Обучение произношению </a:t>
            </a:r>
            <a:r>
              <a:rPr lang="ru-RU" sz="200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предполагает создание потребности в устном общении; формирование приближенной к естественному звучанию устной речи; широкое использование различной звукоусиливающей аппаратуры.</a:t>
            </a:r>
            <a:endParaRPr lang="ru-RU" sz="200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pic>
        <p:nvPicPr>
          <p:cNvPr id="14" name="Picture 2" descr="F:\ФотоСентябрь16\20160926_112433.jpg"/>
          <p:cNvPicPr>
            <a:picLocks noChangeAspect="1" noChangeArrowheads="1"/>
          </p:cNvPicPr>
          <p:nvPr/>
        </p:nvPicPr>
        <p:blipFill>
          <a:blip r:embed="rId3"/>
          <a:srcRect l="5714" r="18567"/>
          <a:stretch>
            <a:fillRect/>
          </a:stretch>
        </p:blipFill>
        <p:spPr>
          <a:xfrm>
            <a:off x="684213" y="1916113"/>
            <a:ext cx="3889375" cy="45354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3" descr="F:\фотографии\CMcN6GaAc7w.jpg"/>
          <p:cNvPicPr>
            <a:picLocks noChangeAspect="1" noChangeArrowheads="1"/>
          </p:cNvPicPr>
          <p:nvPr/>
        </p:nvPicPr>
        <p:blipFill>
          <a:blip r:embed="rId4"/>
          <a:srcRect l="20984"/>
          <a:stretch>
            <a:fillRect/>
          </a:stretch>
        </p:blipFill>
        <p:spPr bwMode="auto">
          <a:xfrm>
            <a:off x="4786314" y="2000240"/>
            <a:ext cx="4030665" cy="44656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467544" y="116632"/>
            <a:ext cx="8229600" cy="1240666"/>
          </a:xfrm>
          <a:prstGeom prst="rect">
            <a:avLst/>
          </a:prstGeom>
        </p:spPr>
        <p:txBody>
          <a:bodyPr>
            <a:noAutofit/>
          </a:bodyPr>
          <a:lstStyle/>
          <a:p>
            <a:pPr indent="354013"/>
            <a:endParaRPr lang="ru-RU" sz="3200" dirty="0" smtClean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8" name="Rectangle 3"/>
          <p:cNvSpPr txBox="1">
            <a:spLocks/>
          </p:cNvSpPr>
          <p:nvPr/>
        </p:nvSpPr>
        <p:spPr>
          <a:xfrm>
            <a:off x="428596" y="357166"/>
            <a:ext cx="8229600" cy="2000264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548640" lvl="0" indent="-411480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</a:pPr>
            <a:endParaRPr kumimoji="0" lang="ru-RU" altLang="ru-RU" sz="2800" b="0" i="0" u="none" strike="noStrike" kern="1200" cap="none" spc="0" normalizeH="0" baseline="0" noProof="0" dirty="0" smtClean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3"/>
          <p:cNvSpPr txBox="1">
            <a:spLocks/>
          </p:cNvSpPr>
          <p:nvPr/>
        </p:nvSpPr>
        <p:spPr>
          <a:xfrm>
            <a:off x="611188" y="620713"/>
            <a:ext cx="7848600" cy="5594369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548640" marR="0" lvl="0" indent="-41148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altLang="ru-RU" sz="2800" b="0" i="0" u="none" strike="noStrike" kern="1200" cap="none" spc="0" normalizeH="0" baseline="0" noProof="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   	Своевременное (раннее) начало </a:t>
            </a:r>
            <a:r>
              <a:rPr kumimoji="0" lang="ru-RU" altLang="ru-RU" sz="2800" b="1" i="0" u="none" strike="noStrike" kern="1200" cap="none" spc="0" normalizeH="0" baseline="0" noProof="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коррекционной работы</a:t>
            </a:r>
            <a:r>
              <a:rPr kumimoji="0" lang="ru-RU" altLang="ru-RU" sz="2800" b="0" i="0" u="none" strike="noStrike" kern="1200" cap="none" spc="0" normalizeH="0" baseline="0" noProof="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 и ее систематическое и правильное проведение приводят к тому,  </a:t>
            </a:r>
          </a:p>
          <a:p>
            <a:pPr marL="548640" marR="0" lvl="0" indent="-41148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altLang="ru-RU" sz="2800" b="0" i="0" u="none" strike="noStrike" kern="1200" cap="none" spc="0" normalizeH="0" baseline="0" noProof="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что часть детей, несмотря на тяжелую тугоухость или даже глухоту, уже к 5 годам владеют фразовой речью, звучание которой близко к нормальному, </a:t>
            </a:r>
          </a:p>
          <a:p>
            <a:pPr marL="548640" marR="0" lvl="0" indent="-41148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altLang="ru-RU" sz="2800" b="0" i="0" u="none" strike="noStrike" kern="1200" cap="none" spc="0" normalizeH="0" baseline="0" noProof="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а уровень их общего и даже речевого развития приближается к тому, который в этом возрасте имеют слышащие дети.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467544" y="116632"/>
            <a:ext cx="8229600" cy="1240666"/>
          </a:xfrm>
          <a:prstGeom prst="rect">
            <a:avLst/>
          </a:prstGeom>
        </p:spPr>
        <p:txBody>
          <a:bodyPr>
            <a:noAutofit/>
          </a:bodyPr>
          <a:lstStyle/>
          <a:p>
            <a:pPr indent="354013"/>
            <a:endParaRPr lang="ru-RU" sz="3200" dirty="0" smtClean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8" name="Rectangle 3"/>
          <p:cNvSpPr txBox="1">
            <a:spLocks/>
          </p:cNvSpPr>
          <p:nvPr/>
        </p:nvSpPr>
        <p:spPr>
          <a:xfrm>
            <a:off x="428596" y="357166"/>
            <a:ext cx="8229600" cy="2000264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548640" lvl="0" indent="-411480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</a:pPr>
            <a:r>
              <a:rPr lang="ru-RU" sz="280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С двухлетнего возраста начинается целенаправленная работа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по</a:t>
            </a:r>
            <a:r>
              <a:rPr lang="ru-RU" sz="280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обучению</a:t>
            </a:r>
            <a:r>
              <a:rPr lang="ru-RU" sz="280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 </a:t>
            </a:r>
            <a:r>
              <a:rPr lang="ru-RU" sz="2800" dirty="0" err="1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неслышащих</a:t>
            </a:r>
            <a:r>
              <a:rPr lang="ru-RU" sz="280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 детей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грамоте</a:t>
            </a:r>
            <a:r>
              <a:rPr lang="ru-RU" sz="280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 (чтению и письму печатными буквами).</a:t>
            </a:r>
            <a:endParaRPr kumimoji="0" lang="ru-RU" altLang="ru-RU" sz="2800" b="0" i="0" u="none" strike="noStrike" kern="1200" cap="none" spc="0" normalizeH="0" baseline="0" noProof="0" dirty="0" smtClean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9" name="Picture 2" descr="E:\осень_2016_ДС\20160922_11242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214810" y="2500306"/>
            <a:ext cx="4373318" cy="40243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4" descr="20170221_085817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2910" y="2500306"/>
            <a:ext cx="2555371" cy="39907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467544" y="116632"/>
            <a:ext cx="8229600" cy="1240666"/>
          </a:xfrm>
          <a:prstGeom prst="rect">
            <a:avLst/>
          </a:prstGeom>
        </p:spPr>
        <p:txBody>
          <a:bodyPr>
            <a:noAutofit/>
          </a:bodyPr>
          <a:lstStyle/>
          <a:p>
            <a:pPr indent="354013"/>
            <a:endParaRPr lang="ru-RU" sz="3200" dirty="0" smtClean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8" name="Rectangle 3"/>
          <p:cNvSpPr txBox="1">
            <a:spLocks/>
          </p:cNvSpPr>
          <p:nvPr/>
        </p:nvSpPr>
        <p:spPr>
          <a:xfrm>
            <a:off x="428596" y="357166"/>
            <a:ext cx="8229600" cy="2000264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548640" lvl="0" indent="-411480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</a:pPr>
            <a:endParaRPr kumimoji="0" lang="ru-RU" altLang="ru-RU" sz="2800" b="0" i="0" u="none" strike="noStrike" kern="1200" cap="none" spc="0" normalizeH="0" baseline="0" noProof="0" dirty="0" smtClean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539750" y="404813"/>
            <a:ext cx="3527425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Специальные формы работы </a:t>
            </a:r>
            <a:r>
              <a:rPr lang="ru-RU" sz="24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над устной речью: </a:t>
            </a:r>
          </a:p>
          <a:p>
            <a:r>
              <a:rPr lang="ru-RU" sz="24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ежедневные </a:t>
            </a:r>
            <a:r>
              <a:rPr lang="ru-RU" sz="2400" b="1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речевые зарядки, </a:t>
            </a:r>
            <a:r>
              <a:rPr lang="ru-RU" sz="24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задачами которых являются – </a:t>
            </a:r>
          </a:p>
          <a:p>
            <a:r>
              <a:rPr lang="ru-RU" sz="2400" b="1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вызывание звуков</a:t>
            </a:r>
            <a:r>
              <a:rPr lang="ru-RU" sz="24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 с помощью фонетической ритмики; </a:t>
            </a:r>
          </a:p>
          <a:p>
            <a:r>
              <a:rPr lang="ru-RU" sz="24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достижение </a:t>
            </a:r>
            <a:r>
              <a:rPr lang="ru-RU" sz="2400" b="1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автоматизации и дифференциации звуков</a:t>
            </a:r>
            <a:r>
              <a:rPr lang="ru-RU" sz="24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 при широком использовании речевой ритмики. </a:t>
            </a:r>
          </a:p>
        </p:txBody>
      </p:sp>
      <p:pic>
        <p:nvPicPr>
          <p:cNvPr id="9" name="Picture 2" descr="D:\ДОКУМЕНТЫ\Лена\ЛЕНА - работа\презентация Д_о\фото\DSC_0601.JPG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 rot="5400000">
            <a:off x="3656644" y="1272546"/>
            <a:ext cx="6469142" cy="3924050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467544" y="116632"/>
            <a:ext cx="8229600" cy="1240666"/>
          </a:xfrm>
          <a:prstGeom prst="rect">
            <a:avLst/>
          </a:prstGeom>
        </p:spPr>
        <p:txBody>
          <a:bodyPr>
            <a:noAutofit/>
          </a:bodyPr>
          <a:lstStyle/>
          <a:p>
            <a:pPr indent="354013"/>
            <a:endParaRPr lang="ru-RU" sz="3200" dirty="0" smtClean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7" name="Rectangle 2"/>
          <p:cNvSpPr>
            <a:spLocks noGrp="1"/>
          </p:cNvSpPr>
          <p:nvPr>
            <p:ph type="title"/>
          </p:nvPr>
        </p:nvSpPr>
        <p:spPr>
          <a:xfrm>
            <a:off x="428596" y="428604"/>
            <a:ext cx="8229600" cy="85723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altLang="ru-RU" sz="36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</a:rPr>
              <a:t>Особенности образования детей с нарушением слуха</a:t>
            </a:r>
          </a:p>
        </p:txBody>
      </p:sp>
      <p:pic>
        <p:nvPicPr>
          <p:cNvPr id="9" name="Picture 2" descr="F:\ФотоСентябрь16\20160922_09504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1500174"/>
            <a:ext cx="4004415" cy="46434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785786" y="1714488"/>
            <a:ext cx="4214842" cy="392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  <a:buFont typeface="Arial" pitchFamily="34" charset="0"/>
              <a:buChar char="•"/>
            </a:pPr>
            <a:r>
              <a:rPr lang="ru-RU" sz="200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 увеличение срока обучения,</a:t>
            </a:r>
          </a:p>
          <a:p>
            <a:pPr>
              <a:lnSpc>
                <a:spcPct val="114000"/>
              </a:lnSpc>
              <a:buFont typeface="Arial" pitchFamily="34" charset="0"/>
              <a:buChar char="•"/>
            </a:pPr>
            <a:r>
              <a:rPr lang="ru-RU" sz="200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 проведение занятий по развитию слухового восприятия,</a:t>
            </a:r>
          </a:p>
          <a:p>
            <a:pPr>
              <a:lnSpc>
                <a:spcPct val="114000"/>
              </a:lnSpc>
              <a:buFont typeface="Arial" pitchFamily="34" charset="0"/>
              <a:buChar char="•"/>
            </a:pPr>
            <a:r>
              <a:rPr lang="ru-RU" sz="200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 занятия по формированию звукопроизношения,</a:t>
            </a:r>
          </a:p>
          <a:p>
            <a:pPr>
              <a:lnSpc>
                <a:spcPct val="114000"/>
              </a:lnSpc>
              <a:buFont typeface="Arial" pitchFamily="34" charset="0"/>
              <a:buChar char="•"/>
            </a:pPr>
            <a:r>
              <a:rPr lang="ru-RU" sz="200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 занятия социальной направленности</a:t>
            </a:r>
          </a:p>
          <a:p>
            <a:pPr>
              <a:lnSpc>
                <a:spcPct val="114000"/>
              </a:lnSpc>
              <a:buFont typeface="Arial" pitchFamily="34" charset="0"/>
              <a:buChar char="•"/>
            </a:pPr>
            <a:r>
              <a:rPr lang="ru-RU" sz="200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 формирование специфических форм речи (жестовой, чтение с губ, </a:t>
            </a:r>
            <a:r>
              <a:rPr lang="ru-RU" sz="2000" dirty="0" err="1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дактильной</a:t>
            </a:r>
            <a:r>
              <a:rPr lang="ru-RU" sz="200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 речи),</a:t>
            </a:r>
          </a:p>
          <a:p>
            <a:pPr>
              <a:lnSpc>
                <a:spcPct val="114000"/>
              </a:lnSpc>
              <a:buFont typeface="Arial" pitchFamily="34" charset="0"/>
              <a:buChar char="•"/>
            </a:pPr>
            <a:r>
              <a:rPr lang="ru-RU" sz="200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 обучение проводит сурдопедагог</a:t>
            </a:r>
            <a:endParaRPr lang="ru-RU" sz="200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467544" y="116632"/>
            <a:ext cx="8229600" cy="1240666"/>
          </a:xfrm>
          <a:prstGeom prst="rect">
            <a:avLst/>
          </a:prstGeom>
        </p:spPr>
        <p:txBody>
          <a:bodyPr>
            <a:noAutofit/>
          </a:bodyPr>
          <a:lstStyle/>
          <a:p>
            <a:pPr indent="354013"/>
            <a:endParaRPr lang="ru-RU" sz="3200" dirty="0" smtClean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5" name="Прямоугольник 1"/>
          <p:cNvSpPr>
            <a:spLocks noChangeArrowheads="1"/>
          </p:cNvSpPr>
          <p:nvPr/>
        </p:nvSpPr>
        <p:spPr bwMode="auto">
          <a:xfrm>
            <a:off x="611188" y="188913"/>
            <a:ext cx="7848600" cy="307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ln>
                  <a:solidFill>
                    <a:schemeClr val="bg1"/>
                  </a:solidFill>
                </a:ln>
                <a:solidFill>
                  <a:sysClr val="windowText" lastClr="000000"/>
                </a:solidFill>
              </a:rPr>
              <a:t>Ведущий </a:t>
            </a:r>
            <a:r>
              <a:rPr lang="ru-RU" sz="2000" dirty="0">
                <a:ln>
                  <a:solidFill>
                    <a:schemeClr val="bg1"/>
                  </a:solidFill>
                </a:ln>
                <a:solidFill>
                  <a:sysClr val="windowText" lastClr="000000"/>
                </a:solidFill>
              </a:rPr>
              <a:t>специалист в организации коррекционной работы </a:t>
            </a:r>
            <a:r>
              <a:rPr lang="ru-RU" sz="2000" dirty="0" smtClean="0">
                <a:ln>
                  <a:solidFill>
                    <a:schemeClr val="bg1"/>
                  </a:solidFill>
                </a:ln>
                <a:solidFill>
                  <a:sysClr val="windowText" lastClr="000000"/>
                </a:solidFill>
              </a:rPr>
              <a:t>–</a:t>
            </a:r>
          </a:p>
          <a:p>
            <a:pPr algn="just"/>
            <a:r>
              <a:rPr lang="ru-RU" sz="2000" dirty="0" smtClean="0">
                <a:ln>
                  <a:solidFill>
                    <a:schemeClr val="bg1"/>
                  </a:solidFill>
                </a:ln>
                <a:solidFill>
                  <a:sysClr val="windowText" lastClr="000000"/>
                </a:solidFill>
              </a:rPr>
              <a:t> </a:t>
            </a:r>
            <a:r>
              <a:rPr lang="ru-RU" sz="2000" b="1" dirty="0">
                <a:ln>
                  <a:solidFill>
                    <a:schemeClr val="bg1"/>
                  </a:solidFill>
                </a:ln>
                <a:solidFill>
                  <a:sysClr val="windowText" lastClr="000000"/>
                </a:solidFill>
              </a:rPr>
              <a:t>учитель-дефектолог (сурдопедагог). </a:t>
            </a:r>
          </a:p>
          <a:p>
            <a:endParaRPr lang="ru-RU" altLang="ru-RU" sz="2800" b="1" dirty="0">
              <a:ln>
                <a:solidFill>
                  <a:schemeClr val="bg1"/>
                </a:solidFill>
              </a:ln>
              <a:solidFill>
                <a:sysClr val="windowText" lastClr="000000"/>
              </a:solidFill>
            </a:endParaRPr>
          </a:p>
          <a:p>
            <a:pPr algn="just"/>
            <a:r>
              <a:rPr lang="ru-RU" altLang="ru-RU" dirty="0" smtClean="0">
                <a:ln>
                  <a:solidFill>
                    <a:schemeClr val="bg1"/>
                  </a:solidFill>
                </a:ln>
                <a:solidFill>
                  <a:sysClr val="windowText" lastClr="000000"/>
                </a:solidFill>
              </a:rPr>
              <a:t>    Учитель-дефектолог </a:t>
            </a:r>
            <a:r>
              <a:rPr lang="ru-RU" altLang="ru-RU" dirty="0">
                <a:ln>
                  <a:solidFill>
                    <a:schemeClr val="bg1"/>
                  </a:solidFill>
                </a:ln>
                <a:solidFill>
                  <a:sysClr val="windowText" lastClr="000000"/>
                </a:solidFill>
              </a:rPr>
              <a:t>(сурдопедагог) </a:t>
            </a:r>
            <a:r>
              <a:rPr lang="ru-RU" altLang="ru-RU" b="1" dirty="0" smtClean="0">
                <a:ln>
                  <a:solidFill>
                    <a:schemeClr val="bg1"/>
                  </a:solidFill>
                </a:ln>
                <a:solidFill>
                  <a:sysClr val="windowText" lastClr="000000"/>
                </a:solidFill>
              </a:rPr>
              <a:t>осуществляет</a:t>
            </a:r>
            <a:r>
              <a:rPr lang="ru-RU" altLang="ru-RU" dirty="0" smtClean="0">
                <a:ln>
                  <a:solidFill>
                    <a:schemeClr val="bg1"/>
                  </a:solidFill>
                </a:ln>
                <a:solidFill>
                  <a:sysClr val="windowText" lastClr="000000"/>
                </a:solidFill>
              </a:rPr>
              <a:t> инновационную работу, </a:t>
            </a:r>
            <a:r>
              <a:rPr lang="ru-RU" altLang="ru-RU" b="1" dirty="0" smtClean="0">
                <a:ln>
                  <a:solidFill>
                    <a:schemeClr val="bg1"/>
                  </a:solidFill>
                </a:ln>
                <a:solidFill>
                  <a:sysClr val="windowText" lastClr="000000"/>
                </a:solidFill>
              </a:rPr>
              <a:t>разрабатывает</a:t>
            </a:r>
            <a:r>
              <a:rPr lang="ru-RU" altLang="ru-RU" dirty="0" smtClean="0">
                <a:ln>
                  <a:solidFill>
                    <a:schemeClr val="bg1"/>
                  </a:solidFill>
                </a:ln>
                <a:solidFill>
                  <a:sysClr val="windowText" lastClr="000000"/>
                </a:solidFill>
              </a:rPr>
              <a:t> рабочие программы, </a:t>
            </a:r>
            <a:r>
              <a:rPr lang="ru-RU" altLang="ru-RU" b="1" dirty="0" smtClean="0">
                <a:ln>
                  <a:solidFill>
                    <a:schemeClr val="bg1"/>
                  </a:solidFill>
                </a:ln>
                <a:solidFill>
                  <a:sysClr val="windowText" lastClr="000000"/>
                </a:solidFill>
              </a:rPr>
              <a:t>внедряет</a:t>
            </a:r>
            <a:r>
              <a:rPr lang="ru-RU" altLang="ru-RU" dirty="0" smtClean="0">
                <a:ln>
                  <a:solidFill>
                    <a:schemeClr val="bg1"/>
                  </a:solidFill>
                </a:ln>
                <a:solidFill>
                  <a:sysClr val="windowText" lastClr="000000"/>
                </a:solidFill>
              </a:rPr>
              <a:t> в образовательный процесс новые технологии, формы и методы обучения, </a:t>
            </a:r>
            <a:r>
              <a:rPr lang="ru-RU" altLang="ru-RU" b="1" dirty="0" smtClean="0">
                <a:ln>
                  <a:solidFill>
                    <a:schemeClr val="bg1"/>
                  </a:solidFill>
                </a:ln>
                <a:solidFill>
                  <a:sysClr val="windowText" lastClr="000000"/>
                </a:solidFill>
              </a:rPr>
              <a:t>взаимодействует</a:t>
            </a:r>
            <a:r>
              <a:rPr lang="ru-RU" altLang="ru-RU" dirty="0" smtClean="0">
                <a:ln>
                  <a:solidFill>
                    <a:schemeClr val="bg1"/>
                  </a:solidFill>
                </a:ln>
                <a:solidFill>
                  <a:sysClr val="windowText" lastClr="000000"/>
                </a:solidFill>
              </a:rPr>
              <a:t> </a:t>
            </a:r>
            <a:r>
              <a:rPr lang="ru-RU" altLang="ru-RU" dirty="0">
                <a:ln>
                  <a:solidFill>
                    <a:schemeClr val="bg1"/>
                  </a:solidFill>
                </a:ln>
                <a:solidFill>
                  <a:sysClr val="windowText" lastClr="000000"/>
                </a:solidFill>
              </a:rPr>
              <a:t>с детьми, их родителями, воспитателями и другими специалистами образовательного учреждения по следующим </a:t>
            </a:r>
            <a:r>
              <a:rPr lang="ru-RU" altLang="ru-RU" b="1" dirty="0">
                <a:ln>
                  <a:solidFill>
                    <a:schemeClr val="bg1"/>
                  </a:solidFill>
                </a:ln>
                <a:solidFill>
                  <a:sysClr val="windowText" lastClr="000000"/>
                </a:solidFill>
              </a:rPr>
              <a:t>направлениям</a:t>
            </a:r>
            <a:r>
              <a:rPr lang="ru-RU" altLang="ru-RU" dirty="0">
                <a:ln>
                  <a:solidFill>
                    <a:schemeClr val="bg1"/>
                  </a:solidFill>
                </a:ln>
                <a:solidFill>
                  <a:sysClr val="windowText" lastClr="000000"/>
                </a:solidFill>
              </a:rPr>
              <a:t>: организационное; диагностическое и коррекционное; консультативно-просветительское; </a:t>
            </a:r>
            <a:r>
              <a:rPr lang="ru-RU" altLang="ru-RU" dirty="0" smtClean="0">
                <a:ln>
                  <a:solidFill>
                    <a:schemeClr val="bg1"/>
                  </a:solidFill>
                </a:ln>
                <a:solidFill>
                  <a:sysClr val="windowText" lastClr="000000"/>
                </a:solidFill>
              </a:rPr>
              <a:t>методическое.</a:t>
            </a:r>
            <a:endParaRPr lang="ru-RU" sz="2400" dirty="0">
              <a:ln>
                <a:solidFill>
                  <a:schemeClr val="bg1"/>
                </a:solidFill>
              </a:ln>
              <a:solidFill>
                <a:sysClr val="windowText" lastClr="000000"/>
              </a:solidFill>
            </a:endParaRPr>
          </a:p>
        </p:txBody>
      </p:sp>
      <p:pic>
        <p:nvPicPr>
          <p:cNvPr id="10" name="Рисунок 4"/>
          <p:cNvPicPr>
            <a:picLocks noChangeAspect="1"/>
          </p:cNvPicPr>
          <p:nvPr/>
        </p:nvPicPr>
        <p:blipFill>
          <a:blip r:embed="rId3"/>
          <a:srcRect l="1978" t="9071"/>
          <a:stretch>
            <a:fillRect/>
          </a:stretch>
        </p:blipFill>
        <p:spPr bwMode="auto">
          <a:xfrm>
            <a:off x="4429124" y="3786190"/>
            <a:ext cx="4430719" cy="27433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4348" y="3357562"/>
            <a:ext cx="2526393" cy="38576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467544" y="116632"/>
            <a:ext cx="8229600" cy="1240666"/>
          </a:xfrm>
          <a:prstGeom prst="rect">
            <a:avLst/>
          </a:prstGeom>
        </p:spPr>
        <p:txBody>
          <a:bodyPr>
            <a:noAutofit/>
          </a:bodyPr>
          <a:lstStyle/>
          <a:p>
            <a:pPr indent="354013"/>
            <a:endParaRPr lang="ru-RU" sz="3200" dirty="0" smtClean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0" name="Заголовок 2"/>
          <p:cNvSpPr txBox="1">
            <a:spLocks/>
          </p:cNvSpPr>
          <p:nvPr/>
        </p:nvSpPr>
        <p:spPr bwMode="auto">
          <a:xfrm>
            <a:off x="539750" y="188913"/>
            <a:ext cx="8428038" cy="151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ru-RU" sz="2700" dirty="0">
                <a:ln>
                  <a:solidFill>
                    <a:schemeClr val="bg1"/>
                  </a:solidFill>
                </a:ln>
                <a:solidFill>
                  <a:sysClr val="windowText" lastClr="000000"/>
                </a:solidFill>
              </a:rPr>
              <a:t>Основная </a:t>
            </a:r>
            <a:r>
              <a:rPr lang="ru-RU" sz="2700" b="1" dirty="0">
                <a:ln>
                  <a:solidFill>
                    <a:schemeClr val="bg1"/>
                  </a:solidFill>
                </a:ln>
                <a:solidFill>
                  <a:sysClr val="windowText" lastClr="000000"/>
                </a:solidFill>
              </a:rPr>
              <a:t>цель коррекционной деятельности сурдопедагога</a:t>
            </a:r>
            <a:r>
              <a:rPr lang="ru-RU" sz="2700" dirty="0">
                <a:ln>
                  <a:solidFill>
                    <a:schemeClr val="bg1"/>
                  </a:solidFill>
                </a:ln>
                <a:solidFill>
                  <a:sysClr val="windowText" lastClr="000000"/>
                </a:solidFill>
              </a:rPr>
              <a:t> – совершенствование </a:t>
            </a:r>
            <a:r>
              <a:rPr lang="ru-RU" sz="2700" dirty="0" err="1">
                <a:ln>
                  <a:solidFill>
                    <a:schemeClr val="bg1"/>
                  </a:solidFill>
                </a:ln>
                <a:solidFill>
                  <a:sysClr val="windowText" lastClr="000000"/>
                </a:solidFill>
              </a:rPr>
              <a:t>слухо-зрительного</a:t>
            </a:r>
            <a:r>
              <a:rPr lang="ru-RU" sz="2700" dirty="0">
                <a:ln>
                  <a:solidFill>
                    <a:schemeClr val="bg1"/>
                  </a:solidFill>
                </a:ln>
                <a:solidFill>
                  <a:sysClr val="windowText" lastClr="000000"/>
                </a:solidFill>
              </a:rPr>
              <a:t> восприятия речи </a:t>
            </a:r>
            <a:r>
              <a:rPr lang="ru-RU" sz="2700" dirty="0" err="1">
                <a:ln>
                  <a:solidFill>
                    <a:schemeClr val="bg1"/>
                  </a:solidFill>
                </a:ln>
                <a:solidFill>
                  <a:sysClr val="windowText" lastClr="000000"/>
                </a:solidFill>
              </a:rPr>
              <a:t>неслышащих</a:t>
            </a:r>
            <a:r>
              <a:rPr lang="ru-RU" sz="2700" dirty="0">
                <a:ln>
                  <a:solidFill>
                    <a:schemeClr val="bg1"/>
                  </a:solidFill>
                </a:ln>
                <a:solidFill>
                  <a:sysClr val="windowText" lastClr="000000"/>
                </a:solidFill>
              </a:rPr>
              <a:t> детей.</a:t>
            </a:r>
          </a:p>
        </p:txBody>
      </p:sp>
      <p:pic>
        <p:nvPicPr>
          <p:cNvPr id="11" name="Picture 4" descr="20170420_120821"/>
          <p:cNvPicPr>
            <a:picLocks noChangeAspect="1" noChangeArrowheads="1"/>
          </p:cNvPicPr>
          <p:nvPr/>
        </p:nvPicPr>
        <p:blipFill>
          <a:blip r:embed="rId3">
            <a:lum bright="8000" contrast="-18000"/>
          </a:blip>
          <a:srcRect t="12410"/>
          <a:stretch>
            <a:fillRect/>
          </a:stretch>
        </p:blipFill>
        <p:spPr bwMode="auto">
          <a:xfrm>
            <a:off x="571472" y="1857364"/>
            <a:ext cx="4175125" cy="45339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4818" name="Picture 2" descr="https://sun9-13.userapi.com/impf/hgNNDa6wCH7JDjosOAhpQWge_MB3VvbLg1NCZg/Ew5x2-Nb_kM.jpg?size=810x1080&amp;quality=96&amp;sign=8c5f6037d151ac3c06722afcea9fb722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3504" y="1857364"/>
            <a:ext cx="3357586" cy="44767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71472" y="1500174"/>
            <a:ext cx="8136904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по заключению:</a:t>
            </a:r>
          </a:p>
          <a:p>
            <a:r>
              <a:rPr lang="ru-RU" sz="24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- КОГКУ </a:t>
            </a:r>
            <a:r>
              <a:rPr lang="ru-RU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«Центр </a:t>
            </a:r>
            <a:r>
              <a:rPr lang="ru-RU" sz="24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психолого-педагогической</a:t>
            </a:r>
            <a:r>
              <a:rPr lang="ru-RU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, медицинской и социальной </a:t>
            </a:r>
            <a:r>
              <a:rPr lang="ru-RU" sz="24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помощи» </a:t>
            </a:r>
          </a:p>
          <a:p>
            <a:r>
              <a:rPr lang="ru-RU" sz="24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(</a:t>
            </a:r>
            <a:r>
              <a:rPr lang="ru-RU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г</a:t>
            </a:r>
            <a:r>
              <a:rPr lang="ru-RU" sz="24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. Киров, ул.Карла-Маркса, д.125, т. 8(8332) 63-41-16) или </a:t>
            </a:r>
          </a:p>
          <a:p>
            <a:endParaRPr lang="ru-RU" sz="2400" dirty="0" smtClean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  <a:p>
            <a:r>
              <a:rPr lang="ru-RU" sz="24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- МКУ «Центр психолого-педагогической, медицинской и социальной помощи» г. Кирова (ул. К.Маркса, 80, т. 8(8332) 642-694)</a:t>
            </a:r>
          </a:p>
          <a:p>
            <a:r>
              <a:rPr lang="ru-RU" sz="24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и </a:t>
            </a:r>
          </a:p>
          <a:p>
            <a:r>
              <a:rPr lang="ru-RU" sz="24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с направлением </a:t>
            </a:r>
            <a:r>
              <a:rPr lang="ru-RU" sz="24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Министерства образования Кировской области. </a:t>
            </a:r>
            <a:endParaRPr lang="ru-RU" sz="2000" dirty="0" smtClean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45720" tIns="0" rIns="45720" bIns="0" anchor="b">
            <a:normAutofit fontScale="75000" lnSpcReduction="20000"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4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 дошкольное отделение </a:t>
            </a:r>
          </a:p>
          <a:p>
            <a:pPr lvl="0" algn="ctr">
              <a:spcBef>
                <a:spcPct val="0"/>
              </a:spcBef>
              <a:defRPr/>
            </a:pPr>
            <a:r>
              <a:rPr lang="ru-RU" sz="4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КОГОГБУ ШИ ОВЗ дети поступают</a:t>
            </a:r>
            <a:endParaRPr kumimoji="0" lang="ru-RU" sz="4800" b="1" i="0" u="none" strike="noStrike" kern="1200" normalizeH="0" baseline="0" noProof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467544" y="116632"/>
            <a:ext cx="8229600" cy="1240666"/>
          </a:xfrm>
          <a:prstGeom prst="rect">
            <a:avLst/>
          </a:prstGeom>
        </p:spPr>
        <p:txBody>
          <a:bodyPr>
            <a:noAutofit/>
          </a:bodyPr>
          <a:lstStyle/>
          <a:p>
            <a:pPr indent="354013"/>
            <a:endParaRPr lang="ru-RU" sz="3200" dirty="0" smtClean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4" name="Rectangle 2"/>
          <p:cNvSpPr>
            <a:spLocks noGrp="1"/>
          </p:cNvSpPr>
          <p:nvPr>
            <p:ph type="title"/>
          </p:nvPr>
        </p:nvSpPr>
        <p:spPr>
          <a:xfrm>
            <a:off x="468313" y="188913"/>
            <a:ext cx="8291512" cy="1635125"/>
          </a:xfrm>
        </p:spPr>
        <p:txBody>
          <a:bodyPr/>
          <a:lstStyle/>
          <a:p>
            <a:pPr algn="l"/>
            <a:r>
              <a:rPr lang="ru-RU" sz="2000" b="1" dirty="0" smtClean="0">
                <a:ln w="6350">
                  <a:solidFill>
                    <a:schemeClr val="bg1"/>
                  </a:solidFill>
                </a:ln>
                <a:solidFill>
                  <a:sysClr val="windowText" lastClr="000000"/>
                </a:solidFill>
                <a:latin typeface="+mn-lt"/>
              </a:rPr>
              <a:t>Особенности коррекционной работы</a:t>
            </a:r>
            <a:r>
              <a:rPr lang="ru-RU" sz="2000" dirty="0" smtClean="0">
                <a:ln w="6350">
                  <a:solidFill>
                    <a:schemeClr val="bg1"/>
                  </a:solidFill>
                </a:ln>
                <a:solidFill>
                  <a:sysClr val="windowText" lastClr="000000"/>
                </a:solidFill>
                <a:latin typeface="+mn-lt"/>
              </a:rPr>
              <a:t> в дошкольном отделении - </a:t>
            </a:r>
            <a:r>
              <a:rPr lang="ru-RU" sz="2000" b="1" dirty="0" smtClean="0">
                <a:ln w="6350">
                  <a:solidFill>
                    <a:schemeClr val="bg1"/>
                  </a:solidFill>
                </a:ln>
                <a:solidFill>
                  <a:sysClr val="windowText" lastClr="000000"/>
                </a:solidFill>
                <a:latin typeface="+mn-lt"/>
              </a:rPr>
              <a:t>подход</a:t>
            </a:r>
            <a:r>
              <a:rPr lang="ru-RU" sz="2000" dirty="0" smtClean="0">
                <a:ln w="6350">
                  <a:solidFill>
                    <a:schemeClr val="bg1"/>
                  </a:solidFill>
                </a:ln>
                <a:solidFill>
                  <a:sysClr val="windowText" lastClr="000000"/>
                </a:solidFill>
                <a:latin typeface="+mn-lt"/>
              </a:rPr>
              <a:t> </a:t>
            </a:r>
            <a:r>
              <a:rPr lang="ru-RU" sz="2000" b="1" dirty="0" smtClean="0">
                <a:ln w="6350">
                  <a:solidFill>
                    <a:schemeClr val="bg1"/>
                  </a:solidFill>
                </a:ln>
                <a:solidFill>
                  <a:sysClr val="windowText" lastClr="000000"/>
                </a:solidFill>
                <a:latin typeface="+mn-lt"/>
              </a:rPr>
              <a:t>учителя-дефектолога</a:t>
            </a:r>
            <a:r>
              <a:rPr lang="ru-RU" sz="2000" dirty="0" smtClean="0">
                <a:ln w="6350">
                  <a:solidFill>
                    <a:schemeClr val="bg1"/>
                  </a:solidFill>
                </a:ln>
                <a:solidFill>
                  <a:sysClr val="windowText" lastClr="000000"/>
                </a:solidFill>
                <a:latin typeface="+mn-lt"/>
              </a:rPr>
              <a:t> к отбору речевого материала и </a:t>
            </a:r>
            <a:br>
              <a:rPr lang="ru-RU" sz="2000" dirty="0" smtClean="0">
                <a:ln w="6350">
                  <a:solidFill>
                    <a:schemeClr val="bg1"/>
                  </a:solidFill>
                </a:ln>
                <a:solidFill>
                  <a:sysClr val="windowText" lastClr="000000"/>
                </a:solidFill>
                <a:latin typeface="+mn-lt"/>
              </a:rPr>
            </a:br>
            <a:r>
              <a:rPr lang="ru-RU" sz="2000" b="1" dirty="0" smtClean="0">
                <a:ln w="6350">
                  <a:solidFill>
                    <a:schemeClr val="bg1"/>
                  </a:solidFill>
                </a:ln>
                <a:solidFill>
                  <a:sysClr val="windowText" lastClr="000000"/>
                </a:solidFill>
                <a:latin typeface="+mn-lt"/>
              </a:rPr>
              <a:t>использование детьми </a:t>
            </a:r>
            <a:r>
              <a:rPr lang="ru-RU" sz="2000" dirty="0" smtClean="0">
                <a:ln w="6350">
                  <a:solidFill>
                    <a:schemeClr val="bg1"/>
                  </a:solidFill>
                </a:ln>
                <a:solidFill>
                  <a:sysClr val="windowText" lastClr="000000"/>
                </a:solidFill>
                <a:latin typeface="+mn-lt"/>
              </a:rPr>
              <a:t>с нарушением слуха качественных, адекватно настроенных слуховых аппаратов/ </a:t>
            </a:r>
            <a:r>
              <a:rPr lang="ru-RU" sz="2000" dirty="0" err="1" smtClean="0">
                <a:ln w="6350">
                  <a:solidFill>
                    <a:schemeClr val="bg1"/>
                  </a:solidFill>
                </a:ln>
                <a:solidFill>
                  <a:sysClr val="windowText" lastClr="000000"/>
                </a:solidFill>
                <a:latin typeface="+mn-lt"/>
              </a:rPr>
              <a:t>кохлеарного</a:t>
            </a:r>
            <a:r>
              <a:rPr lang="ru-RU" sz="2000" dirty="0" smtClean="0">
                <a:ln w="6350">
                  <a:solidFill>
                    <a:schemeClr val="bg1"/>
                  </a:solidFill>
                </a:ln>
                <a:solidFill>
                  <a:sysClr val="windowText" lastClr="000000"/>
                </a:solidFill>
                <a:latin typeface="+mn-lt"/>
              </a:rPr>
              <a:t> </a:t>
            </a:r>
            <a:r>
              <a:rPr lang="ru-RU" sz="2000" dirty="0" err="1" smtClean="0">
                <a:ln w="6350">
                  <a:solidFill>
                    <a:schemeClr val="bg1"/>
                  </a:solidFill>
                </a:ln>
                <a:solidFill>
                  <a:sysClr val="windowText" lastClr="000000"/>
                </a:solidFill>
                <a:latin typeface="+mn-lt"/>
              </a:rPr>
              <a:t>импланта</a:t>
            </a:r>
            <a:r>
              <a:rPr lang="ru-RU" sz="2000" dirty="0" smtClean="0">
                <a:ln w="6350">
                  <a:solidFill>
                    <a:schemeClr val="bg1"/>
                  </a:solidFill>
                </a:ln>
                <a:solidFill>
                  <a:sysClr val="windowText" lastClr="000000"/>
                </a:solidFill>
                <a:latin typeface="+mn-lt"/>
              </a:rPr>
              <a:t>.</a:t>
            </a:r>
          </a:p>
        </p:txBody>
      </p:sp>
      <p:pic>
        <p:nvPicPr>
          <p:cNvPr id="5" name="Picture 2" descr="E:\Фото школа\DSC07534.JPG"/>
          <p:cNvPicPr>
            <a:picLocks noChangeAspect="1" noChangeArrowheads="1"/>
          </p:cNvPicPr>
          <p:nvPr/>
        </p:nvPicPr>
        <p:blipFill>
          <a:blip r:embed="rId3">
            <a:lum bright="15000" contrast="14000"/>
          </a:blip>
          <a:srcRect/>
          <a:stretch>
            <a:fillRect/>
          </a:stretch>
        </p:blipFill>
        <p:spPr>
          <a:xfrm>
            <a:off x="4857752" y="1857364"/>
            <a:ext cx="3816350" cy="45370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4" descr="https://pp.userapi.com/c638016/v638016106/51ca7/bE90faXceKg.jpg"/>
          <p:cNvPicPr>
            <a:picLocks noChangeAspect="1" noChangeArrowheads="1"/>
          </p:cNvPicPr>
          <p:nvPr/>
        </p:nvPicPr>
        <p:blipFill>
          <a:blip r:embed="rId4">
            <a:lum bright="32000" contrast="34000"/>
          </a:blip>
          <a:srcRect l="16309" t="10873" r="4478" b="14573"/>
          <a:stretch>
            <a:fillRect/>
          </a:stretch>
        </p:blipFill>
        <p:spPr bwMode="auto">
          <a:xfrm>
            <a:off x="500034" y="1928802"/>
            <a:ext cx="3887787" cy="43211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467544" y="116632"/>
            <a:ext cx="8229600" cy="1240666"/>
          </a:xfrm>
          <a:prstGeom prst="rect">
            <a:avLst/>
          </a:prstGeom>
        </p:spPr>
        <p:txBody>
          <a:bodyPr>
            <a:noAutofit/>
          </a:bodyPr>
          <a:lstStyle/>
          <a:p>
            <a:pPr indent="354013"/>
            <a:endParaRPr lang="ru-RU" sz="3200" dirty="0" smtClean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8" name="Rectangle 2"/>
          <p:cNvSpPr>
            <a:spLocks noGrp="1"/>
          </p:cNvSpPr>
          <p:nvPr>
            <p:ph type="title"/>
          </p:nvPr>
        </p:nvSpPr>
        <p:spPr>
          <a:xfrm>
            <a:off x="468313" y="188913"/>
            <a:ext cx="8291512" cy="1635125"/>
          </a:xfrm>
        </p:spPr>
        <p:txBody>
          <a:bodyPr/>
          <a:lstStyle/>
          <a:p>
            <a:r>
              <a:rPr lang="ru-RU" sz="2000" b="1" dirty="0" smtClean="0">
                <a:ln w="6350">
                  <a:solidFill>
                    <a:schemeClr val="bg1"/>
                  </a:solidFill>
                </a:ln>
                <a:solidFill>
                  <a:sysClr val="windowText" lastClr="000000"/>
                </a:solidFill>
                <a:latin typeface="+mn-lt"/>
              </a:rPr>
              <a:t>Обязательное условие</a:t>
            </a:r>
            <a:r>
              <a:rPr lang="ru-RU" sz="2000" dirty="0" smtClean="0">
                <a:ln w="6350">
                  <a:solidFill>
                    <a:schemeClr val="bg1"/>
                  </a:solidFill>
                </a:ln>
                <a:solidFill>
                  <a:sysClr val="windowText" lastClr="000000"/>
                </a:solidFill>
                <a:latin typeface="+mn-lt"/>
              </a:rPr>
              <a:t> - наличие наглядного и дидактического материала </a:t>
            </a:r>
            <a:r>
              <a:rPr lang="ru-RU" sz="2000" b="1" dirty="0" smtClean="0">
                <a:ln w="6350">
                  <a:solidFill>
                    <a:schemeClr val="bg1"/>
                  </a:solidFill>
                </a:ln>
                <a:solidFill>
                  <a:sysClr val="windowText" lastClr="000000"/>
                </a:solidFill>
                <a:latin typeface="+mn-lt"/>
              </a:rPr>
              <a:t>на всех занятиях и в режимных моментах</a:t>
            </a:r>
            <a:r>
              <a:rPr lang="ru-RU" sz="2000" dirty="0" smtClean="0">
                <a:ln w="6350">
                  <a:solidFill>
                    <a:schemeClr val="bg1"/>
                  </a:solidFill>
                </a:ln>
                <a:solidFill>
                  <a:sysClr val="windowText" lastClr="000000"/>
                </a:solidFill>
                <a:latin typeface="+mn-lt"/>
              </a:rPr>
              <a:t>, при этом педагогом контролируются понимание ребенком каждого задания и каждой инструкции до их выполнения.</a:t>
            </a:r>
          </a:p>
        </p:txBody>
      </p:sp>
      <p:pic>
        <p:nvPicPr>
          <p:cNvPr id="9" name="Picture 2" descr="F:\ФотоСентябрь16\20160927_10344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857364"/>
            <a:ext cx="3756134" cy="45884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4034" name="Picture 2" descr="https://sun9-45.userapi.com/impg/Jh2wG4FUHtBi1sJEIetV7V0HOKp6KQsE6D-xMA/0qxUo5dtSvo.jpg?size=1280x960&amp;quality=96&amp;proxy=1&amp;sign=957569a803ca0aa4f4ac83e88cd56a5c&amp;type=album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472" y="2625322"/>
            <a:ext cx="3643338" cy="27325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https://sun9-60.userapi.com/impg/ptFiicSUNQxgMagPYDRKBWpjWLV6zeU0ZD38Dw/VVKYLZsOPIA.jpg?size=1080x683&amp;quality=96&amp;proxy=1&amp;sign=08333dd16f7e14ed4c7ada94209d3cd7&amp;type=albu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1500174"/>
            <a:ext cx="5874023" cy="37147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467544" y="116632"/>
            <a:ext cx="8229600" cy="1240666"/>
          </a:xfrm>
          <a:prstGeom prst="rect">
            <a:avLst/>
          </a:prstGeom>
        </p:spPr>
        <p:txBody>
          <a:bodyPr>
            <a:noAutofit/>
          </a:bodyPr>
          <a:lstStyle/>
          <a:p>
            <a:pPr indent="354013"/>
            <a:endParaRPr lang="ru-RU" sz="3200" dirty="0" smtClean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8" name="Picture 2" descr="J:\DCIM\102D3100\DSC_1035.JPG"/>
          <p:cNvPicPr>
            <a:picLocks noChangeAspect="1" noChangeArrowheads="1"/>
          </p:cNvPicPr>
          <p:nvPr/>
        </p:nvPicPr>
        <p:blipFill>
          <a:blip r:embed="rId4" cstate="print"/>
          <a:srcRect l="13207"/>
          <a:stretch>
            <a:fillRect/>
          </a:stretch>
        </p:blipFill>
        <p:spPr bwMode="auto">
          <a:xfrm rot="5400000">
            <a:off x="4721984" y="1921694"/>
            <a:ext cx="4694795" cy="29944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467544" y="116632"/>
            <a:ext cx="8229600" cy="1240666"/>
          </a:xfrm>
          <a:prstGeom prst="rect">
            <a:avLst/>
          </a:prstGeom>
        </p:spPr>
        <p:txBody>
          <a:bodyPr>
            <a:noAutofit/>
          </a:bodyPr>
          <a:lstStyle/>
          <a:p>
            <a:pPr indent="354013"/>
            <a:endParaRPr lang="ru-RU" sz="3200" dirty="0" smtClean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9" name="Picture 2" descr="F:\ФотоСентябрь16\20160922_0952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1714488"/>
            <a:ext cx="3527417" cy="49175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0178" name="Picture 2" descr="https://sun9-56.userapi.com/impg/N8DFGu3Un2YmdcplxhLH36fDTuH5iaw5RIWAIQ/zDKqp5r99Yc.jpg?size=1280x960&amp;quality=96&amp;proxy=1&amp;sign=06592a7b5acb11e0ebc10ef205eb36de&amp;type=album"/>
          <p:cNvPicPr>
            <a:picLocks noChangeAspect="1" noChangeArrowheads="1"/>
          </p:cNvPicPr>
          <p:nvPr/>
        </p:nvPicPr>
        <p:blipFill>
          <a:blip r:embed="rId4"/>
          <a:srcRect l="40937"/>
          <a:stretch>
            <a:fillRect/>
          </a:stretch>
        </p:blipFill>
        <p:spPr bwMode="auto">
          <a:xfrm>
            <a:off x="428596" y="1714488"/>
            <a:ext cx="3786214" cy="48078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357158" y="285728"/>
            <a:ext cx="8786842" cy="13222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ct val="114000"/>
              </a:lnSpc>
            </a:pPr>
            <a:r>
              <a:rPr lang="ru-RU" sz="240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В ходе всего образовательного процесса особое внимание уделяется развитию речи детей, их остаточного слуха, формированию произносительной стороны речи.</a:t>
            </a:r>
            <a:endParaRPr lang="ru-RU" sz="240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467544" y="116632"/>
            <a:ext cx="8229600" cy="1240666"/>
          </a:xfrm>
          <a:prstGeom prst="rect">
            <a:avLst/>
          </a:prstGeom>
        </p:spPr>
        <p:txBody>
          <a:bodyPr>
            <a:noAutofit/>
          </a:bodyPr>
          <a:lstStyle/>
          <a:p>
            <a:pPr indent="354013"/>
            <a:endParaRPr lang="ru-RU" sz="3200" dirty="0" smtClean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28596" y="2000240"/>
            <a:ext cx="4929222" cy="34273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ct val="114000"/>
              </a:lnSpc>
            </a:pPr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Важное направление </a:t>
            </a:r>
            <a:r>
              <a:rPr lang="ru-RU" sz="240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– это привлечение родителей к разным формам сотрудничества.</a:t>
            </a:r>
            <a:br>
              <a:rPr lang="ru-RU" sz="240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</a:br>
            <a:r>
              <a:rPr lang="ru-RU" sz="240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Одним из </a:t>
            </a:r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значимых факторов </a:t>
            </a:r>
            <a:r>
              <a:rPr lang="ru-RU" sz="240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в такой работе выступает активное и целенаправленное привлечение родителей к участию в обучении ребенка. </a:t>
            </a:r>
            <a:endParaRPr lang="ru-RU" sz="240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142844" y="0"/>
            <a:ext cx="8543956" cy="1143000"/>
          </a:xfrm>
        </p:spPr>
        <p:txBody>
          <a:bodyPr>
            <a:noAutofit/>
          </a:bodyPr>
          <a:lstStyle/>
          <a:p>
            <a:r>
              <a:rPr lang="ru-RU" sz="28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</a:rPr>
              <a:t>Взаимодействие дошкольного отделения и семьи</a:t>
            </a:r>
            <a:endParaRPr lang="ru-RU" sz="280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</a:endParaRPr>
          </a:p>
        </p:txBody>
      </p:sp>
      <p:pic>
        <p:nvPicPr>
          <p:cNvPr id="9" name="Picture 4" descr="C:\Documents and Settings\PC1\Рабочий стол\Фото школа\IMG_20171002_11135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572132" y="1285860"/>
            <a:ext cx="3414708" cy="43926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467544" y="116632"/>
            <a:ext cx="8229600" cy="1240666"/>
          </a:xfrm>
          <a:prstGeom prst="rect">
            <a:avLst/>
          </a:prstGeom>
        </p:spPr>
        <p:txBody>
          <a:bodyPr>
            <a:noAutofit/>
          </a:bodyPr>
          <a:lstStyle/>
          <a:p>
            <a:pPr indent="354013"/>
            <a:endParaRPr lang="ru-RU" sz="3200" dirty="0" smtClean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8" name="Rectangle 2"/>
          <p:cNvSpPr txBox="1">
            <a:spLocks/>
          </p:cNvSpPr>
          <p:nvPr/>
        </p:nvSpPr>
        <p:spPr>
          <a:xfrm>
            <a:off x="500034" y="1"/>
            <a:ext cx="8175653" cy="642918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400" b="1" i="0" u="none" strike="noStrike" kern="1200" normalizeH="0" baseline="0" noProof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ea typeface="+mj-ea"/>
                <a:cs typeface="+mj-cs"/>
              </a:rPr>
              <a:t>Консультативно-просветительская деятельность</a:t>
            </a:r>
          </a:p>
        </p:txBody>
      </p:sp>
      <p:sp>
        <p:nvSpPr>
          <p:cNvPr id="10" name="Rectangle 3"/>
          <p:cNvSpPr txBox="1">
            <a:spLocks/>
          </p:cNvSpPr>
          <p:nvPr/>
        </p:nvSpPr>
        <p:spPr>
          <a:xfrm>
            <a:off x="250825" y="714356"/>
            <a:ext cx="8893175" cy="5500726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548640" marR="0" lvl="0" indent="-411480" algn="l" defTabSz="914400" rtl="0" eaLnBrk="1" fontAlgn="auto" latinLnBrk="0" hangingPunct="1">
              <a:lnSpc>
                <a:spcPct val="124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altLang="ru-RU" sz="1600" b="0" i="0" u="none" strike="noStrike" kern="1200" cap="none" spc="0" normalizeH="0" baseline="0" noProof="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реализуется учителем-дефектологом </a:t>
            </a:r>
            <a:r>
              <a:rPr kumimoji="0" lang="ru-RU" altLang="ru-RU" sz="1600" b="1" i="0" u="none" strike="noStrike" kern="1200" cap="none" spc="0" normalizeH="0" baseline="0" noProof="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сурдопедагогом </a:t>
            </a:r>
            <a:r>
              <a:rPr kumimoji="0" lang="ru-RU" altLang="ru-RU" sz="1600" b="0" i="0" u="none" strike="noStrike" kern="1200" cap="none" spc="0" normalizeH="0" baseline="0" noProof="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в процессе взаимодействия с родителями и предполагает: </a:t>
            </a:r>
          </a:p>
          <a:p>
            <a:pPr marL="548640" marR="0" lvl="0" indent="-411480" algn="l" defTabSz="914400" rtl="0" eaLnBrk="1" fontAlgn="auto" latinLnBrk="0" hangingPunct="1">
              <a:lnSpc>
                <a:spcPct val="124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tabLst/>
              <a:defRPr/>
            </a:pPr>
            <a:r>
              <a:rPr kumimoji="0" lang="ru-RU" altLang="ru-RU" sz="1600" b="0" i="0" u="none" strike="noStrike" kern="1200" cap="none" spc="0" normalizeH="0" baseline="0" noProof="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проведение утренников, открытых индивидуальных и групповых занятий для родителей и педагогов (активное и целенаправленное привлечение родителей к обучению ребенка); </a:t>
            </a:r>
          </a:p>
          <a:p>
            <a:pPr marL="548640" marR="0" lvl="0" indent="-411480" algn="l" defTabSz="914400" rtl="0" eaLnBrk="1" fontAlgn="auto" latinLnBrk="0" hangingPunct="1">
              <a:lnSpc>
                <a:spcPct val="124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tabLst/>
              <a:defRPr/>
            </a:pPr>
            <a:r>
              <a:rPr kumimoji="0" lang="ru-RU" altLang="ru-RU" sz="1600" b="0" i="0" u="none" strike="noStrike" kern="1200" cap="none" spc="0" normalizeH="0" baseline="0" noProof="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привлечение родителей к разным формам сотрудничества – важное направление взаимодействия коррекционного учреждения  и семьи (совместные мероприятия);</a:t>
            </a:r>
          </a:p>
          <a:p>
            <a:pPr marL="548640" marR="0" lvl="0" indent="-411480" algn="l" defTabSz="914400" rtl="0" eaLnBrk="1" fontAlgn="auto" latinLnBrk="0" hangingPunct="1">
              <a:lnSpc>
                <a:spcPct val="124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tabLst/>
              <a:defRPr/>
            </a:pPr>
            <a:r>
              <a:rPr kumimoji="0" lang="ru-RU" altLang="ru-RU" sz="1600" b="0" i="0" u="none" strike="noStrike" kern="1200" cap="none" spc="0" normalizeH="0" baseline="0" noProof="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проведение индивидуальных/групповых консультаций о ходе, содержании и итогах коррекционного процесса у обучающегося и создании благоприятных условий  для закрепления и автоматизации полученных в образовательном учреждении слухоречевых навыков; </a:t>
            </a:r>
          </a:p>
          <a:p>
            <a:pPr marL="548640" marR="0" lvl="0" indent="-411480" algn="l" defTabSz="914400" rtl="0" eaLnBrk="1" fontAlgn="auto" latinLnBrk="0" hangingPunct="1">
              <a:lnSpc>
                <a:spcPct val="124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tabLst/>
              <a:defRPr/>
            </a:pPr>
            <a:r>
              <a:rPr kumimoji="0" lang="ru-RU" altLang="ru-RU" sz="1600" b="0" i="0" u="none" strike="noStrike" kern="1200" cap="none" spc="0" normalizeH="0" baseline="0" noProof="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участие в родительских собраниях с целью информирования родителей об особенностях детей с нарушениями слуха и их успехах (осведомлены о каждом новом достижении своих детей и охотно сотрудничают и поддерживают наши начинания, так как видят результат). </a:t>
            </a:r>
          </a:p>
          <a:p>
            <a:pPr marL="548640" marR="0" lvl="0" indent="-411480" algn="l" defTabSz="914400" rtl="0" eaLnBrk="1" fontAlgn="auto" latinLnBrk="0" hangingPunct="1">
              <a:lnSpc>
                <a:spcPct val="124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tabLst/>
              <a:defRPr/>
            </a:pPr>
            <a:r>
              <a:rPr kumimoji="0" lang="ru-RU" altLang="ru-RU" sz="1600" b="0" i="0" u="none" strike="noStrike" kern="1200" cap="none" spc="0" normalizeH="0" baseline="0" noProof="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Родители имеют возможность познакомиться со спецификой работы педагогов, понаблюдать за повседневной учебной деятельностью и поведением своих детей, поучиться использованию различных методов и приемов, установить более тесные контакты с педагогическим коллективом (отношения строятся на доверии, взаимопонимании, откровенности и чуткости).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467544" y="116632"/>
            <a:ext cx="8229600" cy="1240666"/>
          </a:xfrm>
          <a:prstGeom prst="rect">
            <a:avLst/>
          </a:prstGeom>
        </p:spPr>
        <p:txBody>
          <a:bodyPr>
            <a:noAutofit/>
          </a:bodyPr>
          <a:lstStyle/>
          <a:p>
            <a:pPr indent="354013"/>
            <a:endParaRPr lang="ru-RU" sz="3200" dirty="0" smtClean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5" name="Picture 4" descr="https://pp.userapi.com/c638016/v638016106/526f0/Lf92ya3fQO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1" y="500042"/>
            <a:ext cx="3992745" cy="5429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6" descr="https://pp.userapi.com/c638016/v638016106/530f0/T5y5mug7-Ds.jpg"/>
          <p:cNvPicPr>
            <a:picLocks noChangeAspect="1" noChangeArrowheads="1"/>
          </p:cNvPicPr>
          <p:nvPr/>
        </p:nvPicPr>
        <p:blipFill>
          <a:blip r:embed="rId4"/>
          <a:srcRect l="7021" t="2333" r="3410" b="13376"/>
          <a:stretch>
            <a:fillRect/>
          </a:stretch>
        </p:blipFill>
        <p:spPr>
          <a:xfrm>
            <a:off x="5000628" y="1439636"/>
            <a:ext cx="3786214" cy="50976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467544" y="116632"/>
            <a:ext cx="8229600" cy="1240666"/>
          </a:xfrm>
          <a:prstGeom prst="rect">
            <a:avLst/>
          </a:prstGeom>
        </p:spPr>
        <p:txBody>
          <a:bodyPr>
            <a:noAutofit/>
          </a:bodyPr>
          <a:lstStyle/>
          <a:p>
            <a:pPr indent="354013"/>
            <a:endParaRPr lang="ru-RU" sz="3200" dirty="0" smtClean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6" name="Рисунок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786" y="3143248"/>
            <a:ext cx="4150611" cy="30003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00694" y="2500306"/>
            <a:ext cx="3086108" cy="41148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785786" y="285728"/>
            <a:ext cx="8143932" cy="25483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00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cs typeface="Times New Roman" pitchFamily="18" charset="0"/>
              </a:rPr>
              <a:t>Дошкольное отделение осуществляет консультативную помощь при сотрудничестве с детским домом «Надежда».</a:t>
            </a:r>
          </a:p>
          <a:p>
            <a:pPr>
              <a:lnSpc>
                <a:spcPct val="114000"/>
              </a:lnSpc>
            </a:pPr>
            <a:r>
              <a:rPr lang="ru-RU" sz="200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cs typeface="Times New Roman" pitchFamily="18" charset="0"/>
              </a:rPr>
              <a:t>Мы обмениваемся опытом на различных мероприятиях, проводимых </a:t>
            </a:r>
            <a:r>
              <a:rPr lang="ru-RU" altLang="ru-RU" sz="200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Кировской региональной общественной организацией «Гильдия дефектологов и логопедов Вятки» и в 2019 году было получено первое место в межрегиональном конкурсе «Профессионал-2019»  в номинации «Учитель-дефектолог».</a:t>
            </a:r>
            <a:endParaRPr lang="ru-RU" sz="200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467544" y="116632"/>
            <a:ext cx="8229600" cy="1240666"/>
          </a:xfrm>
          <a:prstGeom prst="rect">
            <a:avLst/>
          </a:prstGeom>
        </p:spPr>
        <p:txBody>
          <a:bodyPr>
            <a:noAutofit/>
          </a:bodyPr>
          <a:lstStyle/>
          <a:p>
            <a:pPr indent="354013"/>
            <a:endParaRPr lang="ru-RU" sz="3200" dirty="0" smtClean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85786" y="571480"/>
            <a:ext cx="7643866" cy="55324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40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cs typeface="Times New Roman" pitchFamily="18" charset="0"/>
              </a:rPr>
              <a:t>Воспитание </a:t>
            </a:r>
            <a:r>
              <a:rPr lang="ru-RU" sz="2400" dirty="0" err="1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cs typeface="Times New Roman" pitchFamily="18" charset="0"/>
              </a:rPr>
              <a:t>неслышаших</a:t>
            </a:r>
            <a:r>
              <a:rPr lang="ru-RU" sz="240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cs typeface="Times New Roman" pitchFamily="18" charset="0"/>
              </a:rPr>
              <a:t> детей должно быть </a:t>
            </a:r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cs typeface="Times New Roman" pitchFamily="18" charset="0"/>
              </a:rPr>
              <a:t>ранним,</a:t>
            </a:r>
            <a:r>
              <a:rPr lang="ru-RU" sz="240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cs typeface="Times New Roman" pitchFamily="18" charset="0"/>
              </a:rPr>
              <a:t> </a:t>
            </a:r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cs typeface="Times New Roman" pitchFamily="18" charset="0"/>
              </a:rPr>
              <a:t>коррекционным</a:t>
            </a:r>
            <a:r>
              <a:rPr lang="ru-RU" sz="240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cs typeface="Times New Roman" pitchFamily="18" charset="0"/>
              </a:rPr>
              <a:t> и </a:t>
            </a:r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cs typeface="Times New Roman" pitchFamily="18" charset="0"/>
              </a:rPr>
              <a:t>ориентированным</a:t>
            </a:r>
            <a:r>
              <a:rPr lang="ru-RU" sz="240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cs typeface="Times New Roman" pitchFamily="18" charset="0"/>
              </a:rPr>
              <a:t> на их потенциальные возможности. </a:t>
            </a:r>
          </a:p>
          <a:p>
            <a:pPr>
              <a:lnSpc>
                <a:spcPct val="114000"/>
              </a:lnSpc>
            </a:pPr>
            <a:endParaRPr lang="ru-RU" sz="2400" dirty="0" smtClean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cs typeface="Times New Roman" pitchFamily="18" charset="0"/>
            </a:endParaRPr>
          </a:p>
          <a:p>
            <a:pPr>
              <a:lnSpc>
                <a:spcPct val="114000"/>
              </a:lnSpc>
            </a:pPr>
            <a:r>
              <a:rPr lang="ru-RU" sz="240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cs typeface="Times New Roman" pitchFamily="18" charset="0"/>
              </a:rPr>
              <a:t>Учитель-дефектолог </a:t>
            </a:r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cs typeface="Times New Roman" pitchFamily="18" charset="0"/>
              </a:rPr>
              <a:t>обучает</a:t>
            </a:r>
            <a:r>
              <a:rPr lang="ru-RU" sz="240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cs typeface="Times New Roman" pitchFamily="18" charset="0"/>
              </a:rPr>
              <a:t> родителей взаимодействовать со своим ребенком, </a:t>
            </a:r>
          </a:p>
          <a:p>
            <a:pPr>
              <a:lnSpc>
                <a:spcPct val="114000"/>
              </a:lnSpc>
            </a:pPr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cs typeface="Times New Roman" pitchFamily="18" charset="0"/>
              </a:rPr>
              <a:t>раскрывает</a:t>
            </a:r>
            <a:r>
              <a:rPr lang="ru-RU" sz="240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cs typeface="Times New Roman" pitchFamily="18" charset="0"/>
              </a:rPr>
              <a:t> направления организации коррекционной работы, </a:t>
            </a:r>
          </a:p>
          <a:p>
            <a:pPr>
              <a:lnSpc>
                <a:spcPct val="114000"/>
              </a:lnSpc>
            </a:pPr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cs typeface="Times New Roman" pitchFamily="18" charset="0"/>
              </a:rPr>
              <a:t>главной задачей </a:t>
            </a:r>
            <a:r>
              <a:rPr lang="ru-RU" sz="240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cs typeface="Times New Roman" pitchFamily="18" charset="0"/>
              </a:rPr>
              <a:t>которой является </a:t>
            </a:r>
          </a:p>
          <a:p>
            <a:pPr>
              <a:lnSpc>
                <a:spcPct val="114000"/>
              </a:lnSpc>
            </a:pPr>
            <a:r>
              <a:rPr lang="ru-RU" sz="240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cs typeface="Times New Roman" pitchFamily="18" charset="0"/>
              </a:rPr>
              <a:t>помощь ребенку, раскрытие потенциала развития, формирование компенсаторных возможностей, подготовка к школе, к адаптации в детском коллективе, а в перспективе – к самостоятельной жизни.</a:t>
            </a:r>
            <a:endParaRPr lang="ru-RU" sz="240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467544" y="116632"/>
            <a:ext cx="8229600" cy="1240666"/>
          </a:xfrm>
          <a:prstGeom prst="rect">
            <a:avLst/>
          </a:prstGeom>
        </p:spPr>
        <p:txBody>
          <a:bodyPr>
            <a:noAutofit/>
          </a:bodyPr>
          <a:lstStyle/>
          <a:p>
            <a:pPr indent="354013"/>
            <a:endParaRPr lang="ru-RU" sz="3200" dirty="0" smtClean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5" name="Rectangle 2"/>
          <p:cNvSpPr>
            <a:spLocks noGrp="1"/>
          </p:cNvSpPr>
          <p:nvPr>
            <p:ph type="title"/>
          </p:nvPr>
        </p:nvSpPr>
        <p:spPr>
          <a:xfrm>
            <a:off x="642910" y="142852"/>
            <a:ext cx="8229600" cy="1143000"/>
          </a:xfrm>
        </p:spPr>
        <p:txBody>
          <a:bodyPr>
            <a:normAutofit/>
          </a:bodyPr>
          <a:lstStyle/>
          <a:p>
            <a:pPr algn="l" eaLnBrk="1" hangingPunct="1">
              <a:defRPr/>
            </a:pPr>
            <a:r>
              <a:rPr lang="ru-RU" altLang="ru-RU" sz="3600" b="1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В дошкольном отделении</a:t>
            </a:r>
          </a:p>
        </p:txBody>
      </p:sp>
      <p:sp>
        <p:nvSpPr>
          <p:cNvPr id="16" name="Rectangle 4"/>
          <p:cNvSpPr txBox="1">
            <a:spLocks/>
          </p:cNvSpPr>
          <p:nvPr/>
        </p:nvSpPr>
        <p:spPr>
          <a:xfrm>
            <a:off x="428596" y="1214423"/>
            <a:ext cx="8229600" cy="242889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548640" marR="0" lvl="0" indent="-4114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tabLst/>
              <a:defRPr/>
            </a:pPr>
            <a:r>
              <a:rPr lang="ru-RU" altLang="ru-RU" sz="2000" b="1" dirty="0" smtClean="0">
                <a:solidFill>
                  <a:srgbClr val="7B260B"/>
                </a:solidFill>
                <a:latin typeface="Times New Roman" pitchFamily="18" charset="0"/>
              </a:rPr>
              <a:t>с</a:t>
            </a:r>
            <a:r>
              <a:rPr kumimoji="0" lang="ru-RU" altLang="ru-RU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B260B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оздана</a:t>
            </a:r>
            <a:r>
              <a:rPr kumimoji="0" lang="ru-RU" alt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B260B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ситуация комфорта и успеха.</a:t>
            </a:r>
            <a:endParaRPr kumimoji="0" lang="en-US" altLang="ru-RU" sz="2000" b="1" i="0" u="none" strike="noStrike" kern="1200" cap="none" spc="0" normalizeH="0" baseline="0" noProof="0" dirty="0" smtClean="0">
              <a:ln>
                <a:noFill/>
              </a:ln>
              <a:solidFill>
                <a:srgbClr val="7B260B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  <a:p>
            <a:pPr marL="548640" marR="0" lvl="0" indent="-4114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tabLst/>
              <a:defRPr/>
            </a:pPr>
            <a:r>
              <a:rPr kumimoji="0" lang="ru-RU" alt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B260B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организовано учебное сотрудничество с воспитанниками. 	</a:t>
            </a:r>
          </a:p>
          <a:p>
            <a:pPr marL="548640" marR="0" lvl="0" indent="-4114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tabLst/>
              <a:defRPr/>
            </a:pPr>
            <a:r>
              <a:rPr kumimoji="0" lang="ru-RU" alt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B260B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используются современные подходы к организации комплексного сопровождения детей в условиях коррекционной школы.</a:t>
            </a:r>
            <a:endParaRPr kumimoji="0" lang="en-US" altLang="ru-RU" sz="2000" b="1" i="0" u="none" strike="noStrike" kern="1200" cap="none" spc="0" normalizeH="0" baseline="0" noProof="0" dirty="0" smtClean="0">
              <a:ln>
                <a:noFill/>
              </a:ln>
              <a:solidFill>
                <a:srgbClr val="7B260B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  <a:p>
            <a:pPr marL="548640" lvl="0" indent="-411480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</a:pPr>
            <a:r>
              <a:rPr lang="ru-RU" altLang="ru-RU" sz="2000" b="1" dirty="0" smtClean="0">
                <a:solidFill>
                  <a:srgbClr val="7B260B"/>
                </a:solidFill>
                <a:latin typeface="Times New Roman" pitchFamily="18" charset="0"/>
              </a:rPr>
              <a:t>родители включены в </a:t>
            </a:r>
            <a:r>
              <a:rPr kumimoji="0" lang="ru-RU" alt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B260B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совместную проектную деятельность.</a:t>
            </a:r>
            <a:endParaRPr kumimoji="0" lang="en-US" altLang="ru-RU" sz="2000" b="1" i="0" u="none" strike="noStrike" kern="1200" cap="none" spc="0" normalizeH="0" baseline="0" noProof="0" dirty="0" smtClean="0">
              <a:ln>
                <a:noFill/>
              </a:ln>
              <a:solidFill>
                <a:srgbClr val="7B260B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  <a:p>
            <a:pPr marL="548640" marR="0" lvl="0" indent="-4114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tabLst/>
              <a:defRPr/>
            </a:pPr>
            <a:endParaRPr kumimoji="0" lang="en-US" altLang="ru-RU" sz="2000" b="1" i="0" u="none" strike="noStrike" kern="1200" cap="none" spc="0" normalizeH="0" baseline="0" noProof="0" dirty="0" smtClean="0">
              <a:ln>
                <a:noFill/>
              </a:ln>
              <a:solidFill>
                <a:srgbClr val="7B260B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  <a:p>
            <a:pPr marL="548640" marR="0" lvl="0" indent="-4114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tabLst/>
              <a:defRPr/>
            </a:pPr>
            <a:endParaRPr kumimoji="0" lang="ru-RU" altLang="ru-RU" sz="2000" b="0" i="0" u="none" strike="noStrike" kern="1200" cap="none" spc="0" normalizeH="0" baseline="0" noProof="0" dirty="0" smtClean="0">
              <a:ln>
                <a:noFill/>
              </a:ln>
              <a:solidFill>
                <a:srgbClr val="7B260B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17" name="Picture 3" descr="DSC_0574"/>
          <p:cNvPicPr>
            <a:picLocks noChangeAspect="1" noChangeArrowheads="1"/>
          </p:cNvPicPr>
          <p:nvPr/>
        </p:nvPicPr>
        <p:blipFill>
          <a:blip r:embed="rId3"/>
          <a:srcRect l="20367" b="19525"/>
          <a:stretch>
            <a:fillRect/>
          </a:stretch>
        </p:blipFill>
        <p:spPr bwMode="auto">
          <a:xfrm>
            <a:off x="5873750" y="3717925"/>
            <a:ext cx="3240088" cy="2736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18" name="Picture 4" descr="20170420_12082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41675" y="3660775"/>
            <a:ext cx="2520950" cy="280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Рисунок 1"/>
          <p:cNvPicPr>
            <a:picLocks noChangeAspect="1"/>
          </p:cNvPicPr>
          <p:nvPr/>
        </p:nvPicPr>
        <p:blipFill>
          <a:blip r:embed="rId5"/>
          <a:srcRect r="33998"/>
          <a:stretch>
            <a:fillRect/>
          </a:stretch>
        </p:blipFill>
        <p:spPr bwMode="auto">
          <a:xfrm>
            <a:off x="323850" y="3740150"/>
            <a:ext cx="2803525" cy="283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571472" y="214290"/>
            <a:ext cx="8229600" cy="560406"/>
          </a:xfrm>
          <a:prstGeom prst="rect">
            <a:avLst/>
          </a:prstGeom>
        </p:spPr>
        <p:txBody>
          <a:bodyPr vert="horz" lIns="45720" tIns="0" rIns="45720" bIns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normalizeH="0" baseline="0" noProof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ea typeface="+mj-ea"/>
                <a:cs typeface="+mj-cs"/>
              </a:rPr>
              <a:t>Контингент</a:t>
            </a:r>
            <a:endParaRPr kumimoji="0" lang="ru-RU" sz="4800" b="1" i="0" u="none" strike="noStrike" kern="1200" normalizeH="0" baseline="0" noProof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ea typeface="+mj-ea"/>
              <a:cs typeface="+mj-cs"/>
            </a:endParaRPr>
          </a:p>
        </p:txBody>
      </p:sp>
      <p:sp>
        <p:nvSpPr>
          <p:cNvPr id="5" name="Содержимое 4"/>
          <p:cNvSpPr txBox="1">
            <a:spLocks/>
          </p:cNvSpPr>
          <p:nvPr/>
        </p:nvSpPr>
        <p:spPr>
          <a:xfrm>
            <a:off x="500034" y="857232"/>
            <a:ext cx="8229600" cy="5643602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0" marR="0" lvl="0" indent="193675" algn="just" defTabSz="914400" rtl="0" eaLnBrk="1" fontAlgn="auto" latinLnBrk="0" hangingPunct="1">
              <a:lnSpc>
                <a:spcPct val="100000"/>
              </a:lnSpc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r>
              <a:rPr kumimoji="0" lang="ru-RU" b="0" i="0" u="none" strike="noStrike" kern="1200" cap="none" spc="0" normalizeH="0" baseline="0" noProof="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Дошкольное отделение посещают дети, имеющие нарушения слуха разной степени тяжести: </a:t>
            </a:r>
          </a:p>
          <a:p>
            <a:pPr marL="0" marR="0" lvl="0" indent="193675" algn="just" defTabSz="914400" rtl="0" eaLnBrk="1" fontAlgn="auto" latinLnBrk="0" hangingPunct="1">
              <a:lnSpc>
                <a:spcPct val="100000"/>
              </a:lnSpc>
              <a:buClr>
                <a:schemeClr val="tx1">
                  <a:shade val="95000"/>
                </a:schemeClr>
              </a:buClr>
              <a:buSzPct val="65000"/>
              <a:buFontTx/>
              <a:buChar char="-"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глухие, </a:t>
            </a:r>
          </a:p>
          <a:p>
            <a:pPr marL="0" marR="0" lvl="0" indent="193675" algn="just" defTabSz="914400" rtl="0" eaLnBrk="1" fontAlgn="auto" latinLnBrk="0" hangingPunct="1">
              <a:lnSpc>
                <a:spcPct val="100000"/>
              </a:lnSpc>
              <a:buClr>
                <a:schemeClr val="tx1">
                  <a:shade val="95000"/>
                </a:schemeClr>
              </a:buClr>
              <a:buSzPct val="65000"/>
              <a:buFontTx/>
              <a:buChar char="-"/>
              <a:tabLst/>
              <a:defRPr/>
            </a:pPr>
            <a:r>
              <a:rPr lang="ru-RU" sz="20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с</a:t>
            </a:r>
            <a:r>
              <a:rPr kumimoji="0" lang="ru-RU" sz="2000" b="0" i="0" u="none" strike="noStrike" kern="1200" cap="none" spc="0" normalizeH="0" baseline="0" noProof="0" dirty="0" err="1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лабослышащие</a:t>
            </a:r>
            <a:r>
              <a:rPr kumimoji="0" lang="ru-RU" sz="2000" b="0" i="0" u="none" strike="noStrike" kern="1200" cap="none" spc="0" normalizeH="0" baseline="0" noProof="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</a:t>
            </a:r>
          </a:p>
          <a:p>
            <a:pPr marL="0" marR="0" lvl="0" indent="193675" algn="just" defTabSz="914400" rtl="0" eaLnBrk="1" fontAlgn="auto" latinLnBrk="0" hangingPunct="1">
              <a:lnSpc>
                <a:spcPct val="100000"/>
              </a:lnSpc>
              <a:spcAft>
                <a:spcPts val="1800"/>
              </a:spcAft>
              <a:buClr>
                <a:schemeClr val="tx1">
                  <a:shade val="95000"/>
                </a:schemeClr>
              </a:buClr>
              <a:buSzPct val="65000"/>
              <a:buFontTx/>
              <a:buChar char="-"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дети с </a:t>
            </a:r>
            <a:r>
              <a:rPr kumimoji="0" lang="ru-RU" sz="2000" b="0" i="0" u="none" strike="noStrike" kern="1200" cap="none" spc="0" normalizeH="0" baseline="0" noProof="0" dirty="0" err="1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кохлеарным</a:t>
            </a:r>
            <a:r>
              <a:rPr kumimoji="0" lang="ru-RU" sz="2000" b="0" i="0" u="none" strike="noStrike" kern="1200" cap="none" spc="0" normalizeH="0" baseline="0" noProof="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2000" b="0" i="0" u="none" strike="noStrike" kern="1200" cap="none" spc="0" normalizeH="0" baseline="0" noProof="0" dirty="0" err="1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имплантом</a:t>
            </a:r>
            <a:r>
              <a:rPr kumimoji="0" lang="ru-RU" sz="2000" b="0" i="0" u="none" strike="noStrike" kern="1200" cap="none" spc="0" normalizeH="0" baseline="0" noProof="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  </a:t>
            </a:r>
          </a:p>
          <a:p>
            <a:pPr marL="0" marR="0" lvl="0" indent="193675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r>
              <a:rPr kumimoji="0" lang="ru-RU" b="0" i="0" u="none" strike="noStrike" kern="1200" cap="none" spc="0" normalizeH="0" baseline="0" noProof="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У многих дошкольников основной дефект отягощен рядом сопутствующих нарушений: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" pitchFamily="2" charset="2"/>
              <a:buChar char="v"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зрения,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" pitchFamily="2" charset="2"/>
              <a:buChar char="v"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опорно-двигательного аппарата,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" pitchFamily="2" charset="2"/>
              <a:buChar char="v"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работы внутренних органов (щитовидной железы, почек, сердца),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" pitchFamily="2" charset="2"/>
              <a:buChar char="v"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интеллектуального развития;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" pitchFamily="2" charset="2"/>
              <a:buChar char="v"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задержка речевого и психического развития,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" pitchFamily="2" charset="2"/>
              <a:buChar char="v"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синдром Дауна,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" pitchFamily="2" charset="2"/>
              <a:buChar char="v"/>
              <a:tabLst/>
              <a:defRPr/>
            </a:pPr>
            <a:r>
              <a:rPr lang="ru-RU" sz="2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</a:t>
            </a:r>
            <a:r>
              <a:rPr lang="ru-RU" sz="20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генетические нарушения,</a:t>
            </a:r>
            <a:endParaRPr kumimoji="0" lang="ru-RU" sz="2000" b="0" i="0" u="none" strike="noStrike" kern="1200" cap="none" spc="0" normalizeH="0" baseline="0" noProof="0" dirty="0" smtClean="0">
              <a:ln>
                <a:solidFill>
                  <a:schemeClr val="bg1"/>
                </a:solidFill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" pitchFamily="2" charset="2"/>
              <a:buChar char="v"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алалия,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" pitchFamily="2" charset="2"/>
              <a:buChar char="v"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РАС</a:t>
            </a:r>
            <a:endParaRPr kumimoji="0" lang="ru-RU" sz="1200" b="0" i="0" u="none" strike="noStrike" kern="1200" cap="none" spc="0" normalizeH="0" baseline="0" noProof="0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467544" y="116632"/>
            <a:ext cx="8229600" cy="1240666"/>
          </a:xfrm>
          <a:prstGeom prst="rect">
            <a:avLst/>
          </a:prstGeom>
        </p:spPr>
        <p:txBody>
          <a:bodyPr>
            <a:noAutofit/>
          </a:bodyPr>
          <a:lstStyle/>
          <a:p>
            <a:pPr indent="354013"/>
            <a:endParaRPr lang="ru-RU" sz="3200" dirty="0" smtClean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43437" y="428604"/>
            <a:ext cx="4500563" cy="321145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174625" indent="-87313" eaLnBrk="1" hangingPunct="1">
              <a:lnSpc>
                <a:spcPct val="114000"/>
              </a:lnSpc>
              <a:buFont typeface="Arial" pitchFamily="34" charset="0"/>
              <a:buChar char="•"/>
              <a:defRPr/>
            </a:pPr>
            <a:r>
              <a:rPr lang="ru-RU" sz="18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Ребята любят свой детский сад.</a:t>
            </a:r>
          </a:p>
          <a:p>
            <a:pPr marL="174625" indent="-87313" eaLnBrk="1" hangingPunct="1">
              <a:lnSpc>
                <a:spcPct val="114000"/>
              </a:lnSpc>
              <a:buFont typeface="Arial" pitchFamily="34" charset="0"/>
              <a:buChar char="•"/>
              <a:defRPr/>
            </a:pPr>
            <a:r>
              <a:rPr lang="ru-RU" sz="18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Родители удовлетворены образовательным процессом в дошкольном отделении.</a:t>
            </a:r>
          </a:p>
          <a:p>
            <a:pPr marL="174625" indent="-87313" eaLnBrk="1" hangingPunct="1">
              <a:lnSpc>
                <a:spcPct val="114000"/>
              </a:lnSpc>
              <a:buFont typeface="Arial" pitchFamily="34" charset="0"/>
              <a:buChar char="•"/>
              <a:defRPr/>
            </a:pPr>
            <a:r>
              <a:rPr lang="ru-RU" sz="18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Педагогический коллектив владеет спецификой коррекционной работы с детьми дошкольного возраста, работает добросовестно, творчески, позитивно и с любовью.</a:t>
            </a:r>
          </a:p>
          <a:p>
            <a:pPr eaLnBrk="1" hangingPunct="1">
              <a:defRPr/>
            </a:pPr>
            <a:endParaRPr lang="ru-RU" sz="180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pic>
        <p:nvPicPr>
          <p:cNvPr id="6" name="Picture 4" descr="https://pp.userapi.com/c638016/v638016106/54525/C4OytnSKHvE.jpg"/>
          <p:cNvPicPr>
            <a:picLocks noChangeAspect="1" noChangeArrowheads="1"/>
          </p:cNvPicPr>
          <p:nvPr/>
        </p:nvPicPr>
        <p:blipFill>
          <a:blip r:embed="rId3"/>
          <a:srcRect l="17267" t="31269" r="21784" b="15814"/>
          <a:stretch>
            <a:fillRect/>
          </a:stretch>
        </p:blipFill>
        <p:spPr bwMode="auto">
          <a:xfrm>
            <a:off x="4714876" y="3429000"/>
            <a:ext cx="4040182" cy="27909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 descr="https://sun9-39.userapi.com/impf/UE_UboQMI_E-R3KCKPLv28WWMlMZnMgeo2ivVg/B640UyO4guY.jpg?size=810x1080&amp;quality=96&amp;sign=60374b546317fe391af084fdfb719b70&amp;type=album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58" y="785794"/>
            <a:ext cx="3964809" cy="52864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467544" y="116632"/>
            <a:ext cx="8229600" cy="1240666"/>
          </a:xfrm>
          <a:prstGeom prst="rect">
            <a:avLst/>
          </a:prstGeom>
        </p:spPr>
        <p:txBody>
          <a:bodyPr>
            <a:noAutofit/>
          </a:bodyPr>
          <a:lstStyle/>
          <a:p>
            <a:pPr indent="354013"/>
            <a:endParaRPr lang="ru-RU" sz="3200" dirty="0" smtClean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71472" y="285729"/>
            <a:ext cx="8072494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	</a:t>
            </a:r>
            <a:r>
              <a:rPr lang="ru-RU" sz="240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С 2000 года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в дошкольное отделение принимаются </a:t>
            </a:r>
            <a:r>
              <a:rPr lang="ru-RU" sz="240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дети в возрасте 2 лет и обучаются 4 года: </a:t>
            </a:r>
          </a:p>
          <a:p>
            <a:r>
              <a:rPr lang="ru-RU" sz="240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1 год обучения – с 2 до 3 лет – первая младшая группа; </a:t>
            </a:r>
          </a:p>
          <a:p>
            <a:r>
              <a:rPr lang="ru-RU" sz="240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2 год обучения – с 3 до 4 лет – вторая младшая группа; </a:t>
            </a:r>
          </a:p>
          <a:p>
            <a:r>
              <a:rPr lang="ru-RU" sz="240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3 год обучения – с 4 до 5 лет – средняя группа; </a:t>
            </a:r>
          </a:p>
          <a:p>
            <a:r>
              <a:rPr lang="ru-RU" sz="240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4 год обучения – с 5 до 6 лет – старшая группа.</a:t>
            </a:r>
            <a:endParaRPr lang="ru-RU" sz="240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70366" y="2924944"/>
            <a:ext cx="8359956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263525"/>
            <a:r>
              <a:rPr lang="ru-RU" altLang="ru-RU" sz="2400" dirty="0" smtClean="0">
                <a:solidFill>
                  <a:schemeClr val="bg1"/>
                </a:solidFill>
                <a:ea typeface="Times New Roman" panose="02020603050405020304" pitchFamily="18" charset="0"/>
              </a:rPr>
              <a:t>В </a:t>
            </a:r>
            <a:r>
              <a:rPr lang="ru-RU" altLang="ru-RU" sz="2400" dirty="0">
                <a:solidFill>
                  <a:schemeClr val="bg1"/>
                </a:solidFill>
                <a:ea typeface="Times New Roman" panose="02020603050405020304" pitchFamily="18" charset="0"/>
              </a:rPr>
              <a:t>настоящее время в дошкольном отделении открыты </a:t>
            </a:r>
            <a:r>
              <a:rPr lang="ru-RU" altLang="ru-RU" sz="2400" dirty="0" smtClean="0">
                <a:solidFill>
                  <a:schemeClr val="bg1"/>
                </a:solidFill>
                <a:ea typeface="Times New Roman" panose="02020603050405020304" pitchFamily="18" charset="0"/>
              </a:rPr>
              <a:t>три </a:t>
            </a:r>
            <a:r>
              <a:rPr lang="ru-RU" altLang="ru-RU" sz="2400" dirty="0">
                <a:solidFill>
                  <a:schemeClr val="bg1"/>
                </a:solidFill>
                <a:ea typeface="Times New Roman" panose="02020603050405020304" pitchFamily="18" charset="0"/>
              </a:rPr>
              <a:t>возрастные группы и группа компенсирующей направленности «Особый ребенок», которые посещают </a:t>
            </a:r>
            <a:r>
              <a:rPr lang="ru-RU" altLang="ru-RU" sz="2400" dirty="0" smtClean="0">
                <a:solidFill>
                  <a:schemeClr val="bg1"/>
                </a:solidFill>
                <a:ea typeface="Times New Roman" panose="02020603050405020304" pitchFamily="18" charset="0"/>
              </a:rPr>
              <a:t>19 воспитанников:</a:t>
            </a:r>
            <a:endParaRPr lang="ru-RU" altLang="ru-RU" sz="2400" dirty="0">
              <a:solidFill>
                <a:schemeClr val="bg1"/>
              </a:solidFill>
            </a:endParaRPr>
          </a:p>
          <a:p>
            <a:pPr marL="536575" indent="-160338">
              <a:buFont typeface="Wingdings" panose="05000000000000000000" pitchFamily="2" charset="2"/>
              <a:buChar char="ü"/>
            </a:pPr>
            <a:r>
              <a:rPr lang="ru-RU" sz="2400" b="1" dirty="0" smtClean="0">
                <a:solidFill>
                  <a:schemeClr val="bg1"/>
                </a:solidFill>
              </a:rPr>
              <a:t>первая </a:t>
            </a:r>
            <a:r>
              <a:rPr lang="ru-RU" sz="2400" b="1" dirty="0">
                <a:solidFill>
                  <a:schemeClr val="bg1"/>
                </a:solidFill>
              </a:rPr>
              <a:t>младшая </a:t>
            </a:r>
            <a:r>
              <a:rPr lang="ru-RU" sz="2400" dirty="0">
                <a:solidFill>
                  <a:schemeClr val="bg1"/>
                </a:solidFill>
              </a:rPr>
              <a:t>(1 год обучения) – </a:t>
            </a:r>
            <a:r>
              <a:rPr lang="ru-RU" sz="2400" dirty="0" smtClean="0">
                <a:solidFill>
                  <a:schemeClr val="bg1"/>
                </a:solidFill>
              </a:rPr>
              <a:t>3 детей</a:t>
            </a:r>
          </a:p>
          <a:p>
            <a:pPr marL="536575" indent="-160338">
              <a:buFont typeface="Wingdings" panose="05000000000000000000" pitchFamily="2" charset="2"/>
              <a:buChar char="ü"/>
            </a:pPr>
            <a:r>
              <a:rPr lang="ru-RU" sz="2400" b="1" dirty="0" smtClean="0">
                <a:solidFill>
                  <a:schemeClr val="bg1"/>
                </a:solidFill>
              </a:rPr>
              <a:t>вторая младшая </a:t>
            </a:r>
            <a:r>
              <a:rPr lang="ru-RU" sz="2400" dirty="0" smtClean="0">
                <a:solidFill>
                  <a:schemeClr val="bg1"/>
                </a:solidFill>
              </a:rPr>
              <a:t>(2 год обучения) – 6 детей</a:t>
            </a:r>
          </a:p>
          <a:p>
            <a:pPr marL="536575" indent="-160338">
              <a:buFont typeface="Wingdings" panose="05000000000000000000" pitchFamily="2" charset="2"/>
              <a:buChar char="ü"/>
            </a:pPr>
            <a:r>
              <a:rPr lang="ru-RU" sz="2400" b="1" dirty="0" smtClean="0">
                <a:solidFill>
                  <a:schemeClr val="bg1"/>
                </a:solidFill>
              </a:rPr>
              <a:t>средняя группа </a:t>
            </a:r>
            <a:r>
              <a:rPr lang="ru-RU" sz="2400" dirty="0" smtClean="0">
                <a:solidFill>
                  <a:schemeClr val="bg1"/>
                </a:solidFill>
              </a:rPr>
              <a:t>(3 год обучения) - 8 детей</a:t>
            </a:r>
          </a:p>
          <a:p>
            <a:pPr marL="536575" indent="-160338">
              <a:buFont typeface="Wingdings" panose="05000000000000000000" pitchFamily="2" charset="2"/>
              <a:buChar char="ü"/>
            </a:pPr>
            <a:r>
              <a:rPr lang="ru-RU" sz="2400" b="1" dirty="0" smtClean="0">
                <a:solidFill>
                  <a:schemeClr val="bg1"/>
                </a:solidFill>
              </a:rPr>
              <a:t>группа </a:t>
            </a:r>
            <a:r>
              <a:rPr lang="ru-RU" sz="2400" b="1" dirty="0">
                <a:solidFill>
                  <a:schemeClr val="bg1"/>
                </a:solidFill>
              </a:rPr>
              <a:t>«Особый ребенок» </a:t>
            </a:r>
            <a:r>
              <a:rPr lang="ru-RU" sz="2400" dirty="0">
                <a:solidFill>
                  <a:schemeClr val="bg1"/>
                </a:solidFill>
              </a:rPr>
              <a:t>– </a:t>
            </a:r>
            <a:r>
              <a:rPr lang="ru-RU" sz="2400" dirty="0" smtClean="0">
                <a:solidFill>
                  <a:schemeClr val="bg1"/>
                </a:solidFill>
              </a:rPr>
              <a:t>2 детей</a:t>
            </a:r>
          </a:p>
          <a:p>
            <a:endParaRPr lang="ru-RU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467544" y="116632"/>
            <a:ext cx="8229600" cy="1240666"/>
          </a:xfrm>
          <a:prstGeom prst="rect">
            <a:avLst/>
          </a:prstGeom>
        </p:spPr>
        <p:txBody>
          <a:bodyPr>
            <a:noAutofit/>
          </a:bodyPr>
          <a:lstStyle/>
          <a:p>
            <a:pPr indent="354013"/>
            <a:endParaRPr lang="ru-RU" sz="3200" dirty="0" smtClean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428596" y="785794"/>
            <a:ext cx="8229600" cy="5500726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ru-RU" sz="22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Образовательный процесс в дошкольном отделении осуществляется</a:t>
            </a:r>
          </a:p>
          <a:p>
            <a:pPr>
              <a:buNone/>
            </a:pPr>
            <a:r>
              <a:rPr lang="ru-RU" sz="24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в соответствии</a:t>
            </a:r>
            <a:r>
              <a:rPr lang="ru-RU" sz="24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с адаптированными основными образовательными программами дошкольного образования  дошкольного отделения Кировского областного государственного общеобразовательного бюджетного учреждения «Школа-интернат для обучающихся с ограниченными возможностями здоровья г. Кирова»:</a:t>
            </a:r>
          </a:p>
          <a:p>
            <a:r>
              <a:rPr lang="ru-RU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АООП ДО глухих детей;</a:t>
            </a:r>
          </a:p>
          <a:p>
            <a:r>
              <a:rPr lang="ru-RU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АООП ДО слабослышащих и позднооглохших детей;</a:t>
            </a:r>
          </a:p>
          <a:p>
            <a:r>
              <a:rPr lang="ru-RU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АООП ДО детей, перенесших операцию по </a:t>
            </a:r>
            <a:r>
              <a:rPr lang="ru-RU" dirty="0" err="1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кохлеарной</a:t>
            </a:r>
            <a:r>
              <a:rPr lang="ru-RU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имплантации</a:t>
            </a:r>
          </a:p>
          <a:p>
            <a:r>
              <a:rPr lang="ru-RU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АООП ДО детей с тяжелыми множественными нарушениями развития</a:t>
            </a:r>
            <a:endParaRPr lang="ru-RU" sz="2400" dirty="0" smtClean="0">
              <a:solidFill>
                <a:schemeClr val="bg1"/>
              </a:solidFill>
            </a:endParaRPr>
          </a:p>
          <a:p>
            <a:endParaRPr lang="ru-RU" dirty="0" smtClean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214282" y="142852"/>
            <a:ext cx="8658228" cy="642918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normalizeH="0" baseline="0" noProof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ea typeface="+mj-ea"/>
                <a:cs typeface="+mj-cs"/>
              </a:rPr>
              <a:t>АООП дошкольного образования</a:t>
            </a:r>
            <a:endParaRPr kumimoji="0" lang="ru-RU" sz="2800" b="1" i="0" u="none" strike="noStrike" kern="1200" normalizeH="0" baseline="0" noProof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467544" y="116632"/>
            <a:ext cx="8229600" cy="1240666"/>
          </a:xfrm>
          <a:prstGeom prst="rect">
            <a:avLst/>
          </a:prstGeom>
        </p:spPr>
        <p:txBody>
          <a:bodyPr>
            <a:noAutofit/>
          </a:bodyPr>
          <a:lstStyle/>
          <a:p>
            <a:pPr indent="354013"/>
            <a:endParaRPr lang="ru-RU" sz="3200" dirty="0" smtClean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00034" y="2428868"/>
            <a:ext cx="4071966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  <a:spcBef>
                <a:spcPts val="1200"/>
              </a:spcBef>
              <a:spcAft>
                <a:spcPts val="1200"/>
              </a:spcAft>
              <a:buFont typeface="Wingdings" pitchFamily="2" charset="2"/>
              <a:buChar char="q"/>
            </a:pPr>
            <a:r>
              <a:rPr lang="ru-RU" sz="20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Cambria" pitchFamily="18" charset="0"/>
              </a:rPr>
              <a:t> «От рождения до школы» (под ред. Н.Е. </a:t>
            </a:r>
            <a:r>
              <a:rPr lang="ru-RU" sz="2000" dirty="0" err="1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Cambria" pitchFamily="18" charset="0"/>
              </a:rPr>
              <a:t>Вераксы</a:t>
            </a:r>
            <a:r>
              <a:rPr lang="ru-RU" sz="20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Cambria" pitchFamily="18" charset="0"/>
              </a:rPr>
              <a:t>, Т.С. Комаровой, М.А. Васильевой, М., Мозаика-Синтез, 2012);</a:t>
            </a:r>
          </a:p>
          <a:p>
            <a:pPr algn="ctr"/>
            <a:endParaRPr lang="ru-RU" sz="1600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57158" y="357166"/>
            <a:ext cx="8501122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Программы дошкольного образования, используемые при выполнении АООП ДО </a:t>
            </a:r>
          </a:p>
          <a:p>
            <a:pPr algn="ctr">
              <a:buNone/>
            </a:pPr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 дошкольном отделении</a:t>
            </a:r>
          </a:p>
          <a:p>
            <a:endParaRPr lang="ru-RU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0101" b="8001"/>
          <a:stretch/>
        </p:blipFill>
        <p:spPr>
          <a:xfrm>
            <a:off x="5715008" y="2214554"/>
            <a:ext cx="2786082" cy="3995913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467544" y="116632"/>
            <a:ext cx="8229600" cy="1240666"/>
          </a:xfrm>
          <a:prstGeom prst="rect">
            <a:avLst/>
          </a:prstGeom>
        </p:spPr>
        <p:txBody>
          <a:bodyPr>
            <a:noAutofit/>
          </a:bodyPr>
          <a:lstStyle/>
          <a:p>
            <a:pPr indent="354013"/>
            <a:endParaRPr lang="ru-RU" sz="3200" dirty="0" smtClean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71472" y="571480"/>
            <a:ext cx="3857652" cy="5786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  <a:spcAft>
                <a:spcPts val="1800"/>
              </a:spcAft>
              <a:buFont typeface="Wingdings" pitchFamily="2" charset="2"/>
              <a:buChar char="q"/>
            </a:pPr>
            <a:r>
              <a:rPr lang="ru-RU" sz="20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Cambria" pitchFamily="18" charset="0"/>
              </a:rPr>
              <a:t> </a:t>
            </a:r>
            <a:r>
              <a:rPr lang="ru-RU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Cambria" pitchFamily="18" charset="0"/>
              </a:rPr>
              <a:t>Воспитание и обучение глухих детей дошкольного возраста» / </a:t>
            </a:r>
            <a:r>
              <a:rPr lang="ru-RU" dirty="0" err="1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Cambria" pitchFamily="18" charset="0"/>
              </a:rPr>
              <a:t>Носкова</a:t>
            </a:r>
            <a:r>
              <a:rPr lang="ru-RU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Cambria" pitchFamily="18" charset="0"/>
              </a:rPr>
              <a:t> Л.П., </a:t>
            </a:r>
            <a:r>
              <a:rPr lang="ru-RU" dirty="0" err="1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Cambria" pitchFamily="18" charset="0"/>
              </a:rPr>
              <a:t>Головчиц</a:t>
            </a:r>
            <a:r>
              <a:rPr lang="ru-RU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Cambria" pitchFamily="18" charset="0"/>
              </a:rPr>
              <a:t> Л.А., </a:t>
            </a:r>
            <a:r>
              <a:rPr lang="ru-RU" dirty="0" err="1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Cambria" pitchFamily="18" charset="0"/>
              </a:rPr>
              <a:t>Шматко</a:t>
            </a:r>
            <a:r>
              <a:rPr lang="ru-RU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Cambria" pitchFamily="18" charset="0"/>
              </a:rPr>
              <a:t> Н.Д., </a:t>
            </a:r>
            <a:r>
              <a:rPr lang="ru-RU" dirty="0" err="1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Cambria" pitchFamily="18" charset="0"/>
              </a:rPr>
              <a:t>Пелымская</a:t>
            </a:r>
            <a:r>
              <a:rPr lang="ru-RU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Cambria" pitchFamily="18" charset="0"/>
              </a:rPr>
              <a:t> Т.В., </a:t>
            </a:r>
            <a:r>
              <a:rPr lang="ru-RU" dirty="0" err="1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Cambria" pitchFamily="18" charset="0"/>
              </a:rPr>
              <a:t>Есимханова</a:t>
            </a:r>
            <a:r>
              <a:rPr lang="ru-RU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Cambria" pitchFamily="18" charset="0"/>
              </a:rPr>
              <a:t> Р.Т., Катаева А.А., Короткова Г.В., Трофимова Г.В. - М., «Просвещение», 1991; </a:t>
            </a: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ru-RU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Cambria" pitchFamily="18" charset="0"/>
              </a:rPr>
              <a:t> «Воспитание и обучение слабослышащих дошкольников со сложными (комплексными) нарушениями развития» /Под ред. </a:t>
            </a:r>
            <a:r>
              <a:rPr lang="ru-RU" dirty="0" err="1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Cambria" pitchFamily="18" charset="0"/>
              </a:rPr>
              <a:t>Головчиц</a:t>
            </a:r>
            <a:r>
              <a:rPr lang="ru-RU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Cambria" pitchFamily="18" charset="0"/>
              </a:rPr>
              <a:t> Л.А.– М., 2006.</a:t>
            </a:r>
          </a:p>
          <a:p>
            <a:endParaRPr lang="ru-RU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6" name="Picture 8" descr="F:\ФотоСентябрь16\20160927_0906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1000108"/>
            <a:ext cx="4339705" cy="457684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467544" y="116632"/>
            <a:ext cx="8229600" cy="1240666"/>
          </a:xfrm>
          <a:prstGeom prst="rect">
            <a:avLst/>
          </a:prstGeom>
        </p:spPr>
        <p:txBody>
          <a:bodyPr>
            <a:noAutofit/>
          </a:bodyPr>
          <a:lstStyle/>
          <a:p>
            <a:pPr indent="354013"/>
            <a:endParaRPr lang="ru-RU" sz="3200" dirty="0" smtClean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85720" y="1285860"/>
            <a:ext cx="3929090" cy="32669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ru-RU" sz="20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Cambria" pitchFamily="18" charset="0"/>
              </a:rPr>
              <a:t> Программа </a:t>
            </a:r>
            <a:r>
              <a:rPr lang="ru-RU" sz="2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Cambria" pitchFamily="18" charset="0"/>
              </a:rPr>
              <a:t>дошкольных образовательных учреждений компенсирующего вида для детей с нарушением интеллекта /Е. А. </a:t>
            </a:r>
            <a:r>
              <a:rPr lang="ru-RU" sz="20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Cambria" pitchFamily="18" charset="0"/>
              </a:rPr>
              <a:t>Екжанова</a:t>
            </a:r>
            <a:r>
              <a:rPr lang="ru-RU" sz="2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Cambria" pitchFamily="18" charset="0"/>
              </a:rPr>
              <a:t>, Е. А. </a:t>
            </a:r>
            <a:r>
              <a:rPr lang="ru-RU" sz="20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Cambria" pitchFamily="18" charset="0"/>
              </a:rPr>
              <a:t>Стребелева</a:t>
            </a:r>
            <a:r>
              <a:rPr lang="ru-RU" sz="2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Cambria" pitchFamily="18" charset="0"/>
              </a:rPr>
              <a:t>, - М., «Просвещение», 2011г</a:t>
            </a:r>
            <a:r>
              <a:rPr lang="ru-RU" sz="20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Cambria" pitchFamily="18" charset="0"/>
              </a:rPr>
              <a:t>.</a:t>
            </a:r>
            <a:endParaRPr lang="ru-RU" sz="2000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Cambria" pitchFamily="18" charset="0"/>
            </a:endParaRPr>
          </a:p>
        </p:txBody>
      </p:sp>
      <p:pic>
        <p:nvPicPr>
          <p:cNvPr id="35842" name="Picture 2" descr="https://sun9-16.userapi.com/c639530/v639530342/251e7/sGECK8AzouQ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6248" y="571480"/>
            <a:ext cx="2140183" cy="3357586"/>
          </a:xfrm>
          <a:prstGeom prst="rect">
            <a:avLst/>
          </a:prstGeom>
          <a:noFill/>
        </p:spPr>
      </p:pic>
      <p:pic>
        <p:nvPicPr>
          <p:cNvPr id="35844" name="Picture 4" descr="http://catalog.prosv.ru:8080/images/big/1db97c67-4248-11db-9da7-00304874af6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00826" y="3357562"/>
            <a:ext cx="2340413" cy="292895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802</TotalTime>
  <Words>1577</Words>
  <Application>Microsoft Office PowerPoint</Application>
  <PresentationFormat>Экран (4:3)</PresentationFormat>
  <Paragraphs>163</Paragraphs>
  <Slides>40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1" baseType="lpstr">
      <vt:lpstr>Апекс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Программы, реализуемые в дошкольном отделении для детей после кохлеарной имплантации</vt:lpstr>
      <vt:lpstr>Программа реабилитации для детей после кохлеарной имплантации и пакет дидактических материалов по развитию слухового восприятия</vt:lpstr>
      <vt:lpstr>Слайд 12</vt:lpstr>
      <vt:lpstr>Слайд 13</vt:lpstr>
      <vt:lpstr>Слайд 14</vt:lpstr>
      <vt:lpstr>Учебный процесс в дошкольном отделении проводится  по следующим направлениям:  развитие движений; развитие зрительного восприятия; развитие слухового восприятия; формирование мышления; формирование речи; формирование игровой деятельности; обучение изобразительной деятельности.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Особенности образования детей с нарушением слуха</vt:lpstr>
      <vt:lpstr>Слайд 28</vt:lpstr>
      <vt:lpstr>Слайд 29</vt:lpstr>
      <vt:lpstr>Особенности коррекционной работы в дошкольном отделении - подход учителя-дефектолога к отбору речевого материала и  использование детьми с нарушением слуха качественных, адекватно настроенных слуховых аппаратов/ кохлеарного импланта.</vt:lpstr>
      <vt:lpstr>Обязательное условие - наличие наглядного и дидактического материала на всех занятиях и в режимных моментах, при этом педагогом контролируются понимание ребенком каждого задания и каждой инструкции до их выполнения.</vt:lpstr>
      <vt:lpstr>Слайд 32</vt:lpstr>
      <vt:lpstr>Слайд 33</vt:lpstr>
      <vt:lpstr>Взаимодействие дошкольного отделения и семьи</vt:lpstr>
      <vt:lpstr>Слайд 35</vt:lpstr>
      <vt:lpstr>Слайд 36</vt:lpstr>
      <vt:lpstr>Слайд 37</vt:lpstr>
      <vt:lpstr>Слайд 38</vt:lpstr>
      <vt:lpstr>В дошкольном отделении</vt:lpstr>
      <vt:lpstr>Слайд 40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Даша</dc:creator>
  <cp:lastModifiedBy>Даша</cp:lastModifiedBy>
  <cp:revision>82</cp:revision>
  <dcterms:created xsi:type="dcterms:W3CDTF">2021-02-10T06:45:17Z</dcterms:created>
  <dcterms:modified xsi:type="dcterms:W3CDTF">2021-02-24T09:27:42Z</dcterms:modified>
</cp:coreProperties>
</file>