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5" r:id="rId4"/>
    <p:sldId id="286" r:id="rId5"/>
    <p:sldId id="267" r:id="rId6"/>
    <p:sldId id="268" r:id="rId7"/>
    <p:sldId id="270" r:id="rId8"/>
    <p:sldId id="269" r:id="rId9"/>
    <p:sldId id="271" r:id="rId10"/>
    <p:sldId id="272" r:id="rId11"/>
    <p:sldId id="273" r:id="rId12"/>
    <p:sldId id="28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94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-68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4677" y="441093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654483"/>
            <a:ext cx="12192000" cy="169817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3329060"/>
            <a:ext cx="12192000" cy="447869"/>
          </a:xfrm>
          <a:prstGeom prst="rect">
            <a:avLst/>
          </a:prstGeom>
          <a:solidFill>
            <a:srgbClr val="038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4677" y="1689320"/>
            <a:ext cx="9144000" cy="118447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6"/>
          <a:stretch/>
        </p:blipFill>
        <p:spPr>
          <a:xfrm>
            <a:off x="9586368" y="112407"/>
            <a:ext cx="2527224" cy="15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0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063490" y="6351426"/>
            <a:ext cx="2743200" cy="365125"/>
          </a:xfrm>
          <a:prstGeom prst="rect">
            <a:avLst/>
          </a:prstGeom>
        </p:spPr>
        <p:txBody>
          <a:bodyPr/>
          <a:lstStyle/>
          <a:p>
            <a:fld id="{A0C5A6C9-81A8-4A4C-8BB7-CB5155F9113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813A-1269-433D-970A-C68EDDA60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6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009" y="726915"/>
            <a:ext cx="9133113" cy="91932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166216"/>
            <a:ext cx="2743200" cy="365125"/>
          </a:xfrm>
          <a:prstGeom prst="rect">
            <a:avLst/>
          </a:prstGeom>
        </p:spPr>
        <p:txBody>
          <a:bodyPr/>
          <a:lstStyle/>
          <a:p>
            <a:fld id="{A0C5A6C9-81A8-4A4C-8BB7-CB5155F9113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166216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192838"/>
            <a:ext cx="2743200" cy="365125"/>
          </a:xfrm>
        </p:spPr>
        <p:txBody>
          <a:bodyPr/>
          <a:lstStyle/>
          <a:p>
            <a:fld id="{F473813A-1269-433D-970A-C68EDDA60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477" y="741266"/>
            <a:ext cx="9293323" cy="773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9788" y="6129765"/>
            <a:ext cx="2743200" cy="365125"/>
          </a:xfrm>
          <a:prstGeom prst="rect">
            <a:avLst/>
          </a:prstGeom>
        </p:spPr>
        <p:txBody>
          <a:bodyPr/>
          <a:lstStyle/>
          <a:p>
            <a:fld id="{A0C5A6C9-81A8-4A4C-8BB7-CB5155F9113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9394" y="6173787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166216"/>
            <a:ext cx="2743200" cy="365125"/>
          </a:xfrm>
        </p:spPr>
        <p:txBody>
          <a:bodyPr/>
          <a:lstStyle/>
          <a:p>
            <a:fld id="{F473813A-1269-433D-970A-C68EDDA60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5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873" y="810602"/>
            <a:ext cx="9226419" cy="91932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01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66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466" y="2095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116638"/>
            <a:ext cx="2743200" cy="365125"/>
          </a:xfrm>
          <a:prstGeom prst="rect">
            <a:avLst/>
          </a:prstGeom>
        </p:spPr>
        <p:txBody>
          <a:bodyPr/>
          <a:lstStyle/>
          <a:p>
            <a:fld id="{A0C5A6C9-81A8-4A4C-8BB7-CB5155F9113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173787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173786"/>
            <a:ext cx="2743200" cy="365125"/>
          </a:xfrm>
        </p:spPr>
        <p:txBody>
          <a:bodyPr/>
          <a:lstStyle/>
          <a:p>
            <a:fld id="{F473813A-1269-433D-970A-C68EDDA60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2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447" y="869218"/>
            <a:ext cx="9123783" cy="91932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5A6C9-81A8-4A4C-8BB7-CB5155F9113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813A-1269-433D-970A-C68EDDA60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669" y="847631"/>
            <a:ext cx="9334992" cy="91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039815"/>
            <a:ext cx="10515600" cy="4137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813A-1269-433D-970A-C68EDDA6015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576943" y="472727"/>
            <a:ext cx="11038114" cy="5883623"/>
          </a:xfrm>
          <a:prstGeom prst="rect">
            <a:avLst/>
          </a:prstGeom>
          <a:noFill/>
          <a:ln w="1905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15108" y="655289"/>
            <a:ext cx="11038114" cy="5883623"/>
          </a:xfrm>
          <a:prstGeom prst="rect">
            <a:avLst/>
          </a:prstGeom>
          <a:noFill/>
          <a:ln w="190500">
            <a:solidFill>
              <a:srgbClr val="0389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7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em5617@gmail.com" TargetMode="External"/><Relationship Id="rId2" Type="http://schemas.openxmlformats.org/officeDocument/2006/relationships/hyperlink" Target="https://globallab.org/ru/#.YCEZA7Azapo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7895" y="4106779"/>
            <a:ext cx="4507830" cy="1959913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Из опыта работы</a:t>
            </a:r>
            <a:endParaRPr lang="ru-RU" dirty="0"/>
          </a:p>
          <a:p>
            <a:r>
              <a:rPr lang="ru-RU" i="1" dirty="0"/>
              <a:t> учителя начальных классов</a:t>
            </a:r>
            <a:endParaRPr lang="ru-RU" dirty="0"/>
          </a:p>
          <a:p>
            <a:r>
              <a:rPr lang="ru-RU" i="1" dirty="0"/>
              <a:t>МБОУ СОШ №</a:t>
            </a:r>
            <a:r>
              <a:rPr lang="ru-RU" i="1" dirty="0" smtClean="0"/>
              <a:t>56</a:t>
            </a:r>
          </a:p>
          <a:p>
            <a:r>
              <a:rPr lang="ru-RU" i="1" dirty="0" smtClean="0"/>
              <a:t> </a:t>
            </a:r>
            <a:r>
              <a:rPr lang="ru-RU" i="1" dirty="0"/>
              <a:t>города Кирова</a:t>
            </a:r>
            <a:endParaRPr lang="ru-RU" dirty="0"/>
          </a:p>
          <a:p>
            <a:r>
              <a:rPr lang="ru-RU" i="1" dirty="0" err="1"/>
              <a:t>Шамовой</a:t>
            </a:r>
            <a:r>
              <a:rPr lang="ru-RU" i="1" dirty="0"/>
              <a:t> Л.В.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07367" y="1689319"/>
            <a:ext cx="9240253" cy="2513713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ГлобалЛаб</a:t>
            </a:r>
            <a:r>
              <a:rPr lang="ru-RU" dirty="0" smtClean="0"/>
              <a:t> </a:t>
            </a:r>
            <a:r>
              <a:rPr lang="ru-RU" dirty="0"/>
              <a:t> - </a:t>
            </a:r>
            <a:r>
              <a:rPr lang="ru-RU" sz="4400" dirty="0"/>
              <a:t>платформа для самостоятельной работы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младших </a:t>
            </a:r>
            <a:r>
              <a:rPr lang="ru-RU" sz="4400" dirty="0"/>
              <a:t>школьников.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" y="1629819"/>
            <a:ext cx="2047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8 этап:</a:t>
            </a:r>
            <a:br>
              <a:rPr lang="ru-RU" dirty="0" smtClean="0"/>
            </a:br>
            <a:r>
              <a:rPr lang="ru-RU" b="1" dirty="0" smtClean="0"/>
              <a:t>применяем знания</a:t>
            </a:r>
            <a:endParaRPr lang="ru-RU" b="1" dirty="0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03" y="5470358"/>
            <a:ext cx="1275096" cy="1275096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7" y="31249"/>
            <a:ext cx="24384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1" y="1914984"/>
            <a:ext cx="2837580" cy="3436938"/>
          </a:xfrm>
        </p:spPr>
      </p:pic>
      <p:sp>
        <p:nvSpPr>
          <p:cNvPr id="9" name="TextBox 8"/>
          <p:cNvSpPr txBox="1"/>
          <p:nvPr/>
        </p:nvSpPr>
        <p:spPr>
          <a:xfrm>
            <a:off x="802105" y="5470358"/>
            <a:ext cx="999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Получаем опыт самостоятельной работы</a:t>
            </a:r>
            <a:endParaRPr lang="ru-RU" sz="32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50" y="1915946"/>
            <a:ext cx="2841625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75" y="1915946"/>
            <a:ext cx="5181600" cy="3293730"/>
          </a:xfrm>
        </p:spPr>
      </p:pic>
    </p:spTree>
    <p:extLst>
      <p:ext uri="{BB962C8B-B14F-4D97-AF65-F5344CB8AC3E}">
        <p14:creationId xmlns:p14="http://schemas.microsoft.com/office/powerpoint/2010/main" val="268237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редств </a:t>
            </a:r>
            <a:r>
              <a:rPr lang="ru-RU" b="1" dirty="0" err="1" smtClean="0"/>
              <a:t>ГлобалЛаб</a:t>
            </a:r>
            <a:r>
              <a:rPr lang="ru-RU" b="1" dirty="0" smtClean="0"/>
              <a:t> позволяют: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6167" y="1825625"/>
            <a:ext cx="5205665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 </a:t>
            </a:r>
            <a:r>
              <a:rPr lang="ru-RU" dirty="0" smtClean="0"/>
              <a:t>дать</a:t>
            </a:r>
            <a:r>
              <a:rPr lang="ru-RU" dirty="0"/>
              <a:t> </a:t>
            </a:r>
            <a:r>
              <a:rPr lang="ru-RU" u="sng" dirty="0"/>
              <a:t>каждому</a:t>
            </a:r>
            <a:r>
              <a:rPr lang="ru-RU" dirty="0"/>
              <a:t> ученику опыт полноценной проектной </a:t>
            </a:r>
            <a:r>
              <a:rPr lang="ru-RU" dirty="0" smtClean="0"/>
              <a:t>работы</a:t>
            </a:r>
          </a:p>
          <a:p>
            <a:r>
              <a:rPr lang="ru-RU" dirty="0" smtClean="0"/>
              <a:t> </a:t>
            </a:r>
            <a:r>
              <a:rPr lang="ru-RU" dirty="0"/>
              <a:t>найти способ активизировать деятельность участников образовательного </a:t>
            </a:r>
            <a:r>
              <a:rPr lang="ru-RU" dirty="0" smtClean="0"/>
              <a:t>процесса</a:t>
            </a:r>
          </a:p>
          <a:p>
            <a:r>
              <a:rPr lang="ru-RU" dirty="0"/>
              <a:t>и</a:t>
            </a:r>
            <a:r>
              <a:rPr lang="ru-RU" dirty="0" smtClean="0"/>
              <a:t>меть возможность </a:t>
            </a:r>
            <a:r>
              <a:rPr lang="ru-RU" dirty="0"/>
              <a:t>стимулировать самостоятельность мышления учеников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осуществлять </a:t>
            </a:r>
            <a:r>
              <a:rPr lang="ru-RU" dirty="0"/>
              <a:t>переход от передачи готовых знаний к управлению самостоятельной познавательной деятельностью учеников</a:t>
            </a: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156" y="5203156"/>
            <a:ext cx="1654844" cy="165484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84" y="1584241"/>
            <a:ext cx="3918593" cy="196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424"/>
            <a:ext cx="2000070" cy="14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94" y="2983831"/>
            <a:ext cx="2964224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7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сотрудничество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Официальный сайт </a:t>
            </a:r>
            <a:r>
              <a:rPr lang="ru-RU" dirty="0" err="1" smtClean="0"/>
              <a:t>ГлобалЛаб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://globallab.org/ru/#.</a:t>
            </a:r>
            <a:r>
              <a:rPr lang="en-US" dirty="0" smtClean="0">
                <a:hlinkClick r:id="rId2"/>
              </a:rPr>
              <a:t>YCEZA7Azapo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Эл. почта автора</a:t>
            </a:r>
          </a:p>
          <a:p>
            <a:r>
              <a:rPr lang="ru-RU" dirty="0" smtClean="0"/>
              <a:t>Шамова Любовь Витальевна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stem5617@gmail.com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85" y="3663065"/>
            <a:ext cx="2411262" cy="241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34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dirty="0"/>
              <a:t>м</a:t>
            </a:r>
            <a:r>
              <a:rPr lang="ru-RU" dirty="0" smtClean="0"/>
              <a:t>ена вектора «учитель-ученик»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5990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  </a:t>
            </a:r>
            <a:r>
              <a:rPr lang="ru-RU" sz="3600" dirty="0"/>
              <a:t>О</a:t>
            </a:r>
            <a:r>
              <a:rPr lang="ru-RU" sz="3600" dirty="0" smtClean="0"/>
              <a:t>существление  перехода </a:t>
            </a:r>
            <a:r>
              <a:rPr lang="ru-RU" sz="3600" dirty="0"/>
              <a:t>от передачи готовых знаний к управлению самостоятельной познавательной деятельностью учеников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25" y="1472699"/>
            <a:ext cx="4351338" cy="4351338"/>
          </a:xfr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126" y="5382125"/>
            <a:ext cx="1475874" cy="147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5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61937" y="726915"/>
            <a:ext cx="9312441" cy="9193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 этап: </a:t>
            </a:r>
            <a:br>
              <a:rPr lang="ru-RU" dirty="0" smtClean="0"/>
            </a:br>
            <a:r>
              <a:rPr lang="ru-RU" b="1" dirty="0" smtClean="0"/>
              <a:t>учимся задавать вопросы</a:t>
            </a:r>
            <a:endParaRPr lang="ru-RU" b="1" dirty="0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58" y="103068"/>
            <a:ext cx="1235242" cy="12352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42021" y="1764632"/>
            <a:ext cx="6011779" cy="36255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/>
              <a:t>Копилка идей:</a:t>
            </a:r>
          </a:p>
          <a:p>
            <a:r>
              <a:rPr lang="ru-RU" dirty="0" smtClean="0"/>
              <a:t>Кто? Что? Почему? Какие? Как? Без чего? Заче</a:t>
            </a:r>
            <a:r>
              <a:rPr lang="ru-RU" dirty="0"/>
              <a:t>м</a:t>
            </a:r>
            <a:r>
              <a:rPr lang="ru-RU" dirty="0" smtClean="0"/>
              <a:t>? Когд</a:t>
            </a:r>
            <a:r>
              <a:rPr lang="ru-RU" dirty="0"/>
              <a:t>а? </a:t>
            </a:r>
            <a:r>
              <a:rPr lang="ru-RU" dirty="0" smtClean="0"/>
              <a:t> Откуда?</a:t>
            </a:r>
          </a:p>
          <a:p>
            <a:pPr marL="0" indent="0" algn="ctr">
              <a:buNone/>
            </a:pPr>
            <a:r>
              <a:rPr lang="ru-RU" b="1" i="1" dirty="0" smtClean="0"/>
              <a:t>Идеи исследования:</a:t>
            </a:r>
          </a:p>
          <a:p>
            <a:r>
              <a:rPr lang="ru-RU" dirty="0" smtClean="0"/>
              <a:t> Все ли? О чё</a:t>
            </a:r>
            <a:r>
              <a:rPr lang="ru-RU" dirty="0"/>
              <a:t>м</a:t>
            </a:r>
            <a:r>
              <a:rPr lang="ru-RU" dirty="0" smtClean="0"/>
              <a:t>? Насколько? Важно ли? Как много? Достаточно ли?</a:t>
            </a:r>
          </a:p>
          <a:p>
            <a:r>
              <a:rPr lang="ru-RU" dirty="0" smtClean="0"/>
              <a:t>Существует ли? Нужно ли?</a:t>
            </a:r>
            <a:r>
              <a:rPr lang="ru-RU" dirty="0"/>
              <a:t> </a:t>
            </a:r>
            <a:r>
              <a:rPr lang="ru-RU" dirty="0" smtClean="0"/>
              <a:t>Можно  </a:t>
            </a:r>
            <a:r>
              <a:rPr lang="ru-RU" dirty="0"/>
              <a:t>ли? Как правильно? Что лучше? От чего зависит? 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" y="1721757"/>
            <a:ext cx="3285375" cy="197523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11" y="3593431"/>
            <a:ext cx="4005856" cy="17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4862" y="5534526"/>
            <a:ext cx="10789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Определяем область интересов</a:t>
            </a:r>
          </a:p>
          <a:p>
            <a:pPr algn="ctr"/>
            <a:r>
              <a:rPr lang="ru-RU" sz="2400" b="1" dirty="0"/>
              <a:t>Формулируем идею в виде проблемного вопроса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68"/>
            <a:ext cx="201771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10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477" y="1155032"/>
            <a:ext cx="9293323" cy="7058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 этап</a:t>
            </a:r>
            <a:r>
              <a:rPr lang="ru-RU" dirty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учимся сопереживать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4"/>
          </p:nvPr>
        </p:nvSpPr>
        <p:spPr>
          <a:xfrm>
            <a:off x="6336631" y="1941095"/>
            <a:ext cx="5096753" cy="33996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Как вылечить маленькую аквариумную рыбку- неона в условиях осенней задержки отопления?</a:t>
            </a:r>
          </a:p>
          <a:p>
            <a:pPr marL="0" indent="0" algn="ctr">
              <a:buNone/>
            </a:pPr>
            <a:r>
              <a:rPr lang="ru-RU" dirty="0" smtClean="0"/>
              <a:t>Узнаём:</a:t>
            </a:r>
          </a:p>
          <a:p>
            <a:r>
              <a:rPr lang="ru-RU" sz="2000" dirty="0" smtClean="0"/>
              <a:t>Понятие «домашние животные»</a:t>
            </a:r>
          </a:p>
          <a:p>
            <a:r>
              <a:rPr lang="ru-RU" sz="2000" dirty="0" smtClean="0"/>
              <a:t>Классификация домашних животных</a:t>
            </a:r>
          </a:p>
          <a:p>
            <a:r>
              <a:rPr lang="ru-RU" sz="2000" dirty="0" smtClean="0"/>
              <a:t>Роль человека в содержании домашних животных</a:t>
            </a:r>
          </a:p>
          <a:p>
            <a:r>
              <a:rPr lang="ru-RU" sz="2000" dirty="0" smtClean="0"/>
              <a:t>Условия содержания домашних животных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770" y="5340770"/>
            <a:ext cx="1517230" cy="1517230"/>
          </a:xfrm>
          <a:prstGeom prst="rect">
            <a:avLst/>
          </a:prstGeom>
        </p:spPr>
      </p:pic>
      <p:pic>
        <p:nvPicPr>
          <p:cNvPr id="14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99"/>
            <a:ext cx="2017295" cy="1364196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839788" y="2117559"/>
            <a:ext cx="4518275" cy="341696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Я сегодня с утра расстроена…</a:t>
            </a:r>
          </a:p>
          <a:p>
            <a:r>
              <a:rPr lang="ru-RU" dirty="0" smtClean="0"/>
              <a:t>Не знаю, как поступить…</a:t>
            </a:r>
          </a:p>
          <a:p>
            <a:r>
              <a:rPr lang="ru-RU" dirty="0" smtClean="0"/>
              <a:t>Мне  с утра хочется петь…</a:t>
            </a:r>
          </a:p>
          <a:p>
            <a:r>
              <a:rPr lang="ru-RU" dirty="0" smtClean="0"/>
              <a:t>Я не смогла заснуть…</a:t>
            </a:r>
          </a:p>
          <a:p>
            <a:r>
              <a:rPr lang="ru-RU" dirty="0" smtClean="0"/>
              <a:t>Я едва дождалась утра…</a:t>
            </a:r>
          </a:p>
          <a:p>
            <a:r>
              <a:rPr lang="ru-RU" dirty="0" smtClean="0"/>
              <a:t>У меня сегодня отличное настроение…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786062" y="5633157"/>
            <a:ext cx="988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Высказываем гипотезы, решаем проблему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17" y="1908174"/>
            <a:ext cx="1668379" cy="105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4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505" y="1106905"/>
            <a:ext cx="9853862" cy="7379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 этап:</a:t>
            </a:r>
            <a:br>
              <a:rPr lang="ru-RU" dirty="0" smtClean="0"/>
            </a:br>
            <a:r>
              <a:rPr lang="ru-RU" b="1" dirty="0" smtClean="0"/>
              <a:t>учимся общаться в ком</a:t>
            </a:r>
            <a:r>
              <a:rPr lang="ru-RU" b="1" dirty="0"/>
              <a:t>м</a:t>
            </a:r>
            <a:r>
              <a:rPr lang="ru-RU" b="1" dirty="0" smtClean="0"/>
              <a:t>ентариях</a:t>
            </a: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36" y="5614736"/>
            <a:ext cx="1243263" cy="1243263"/>
          </a:xfrm>
          <a:prstGeom prst="rect">
            <a:avLst/>
          </a:prstGeom>
        </p:spPr>
      </p:pic>
      <p:pic>
        <p:nvPicPr>
          <p:cNvPr id="8" name="Объект 1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86531"/>
            <a:ext cx="1521953" cy="152195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1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 smtClean="0"/>
              <a:t> Те</a:t>
            </a:r>
            <a:r>
              <a:rPr lang="ru-RU" sz="2000" dirty="0"/>
              <a:t>м</a:t>
            </a:r>
            <a:r>
              <a:rPr lang="ru-RU" sz="2000" b="1" i="1" dirty="0" smtClean="0"/>
              <a:t>а экскурсии:</a:t>
            </a:r>
          </a:p>
          <a:p>
            <a:pPr marL="0" indent="0" algn="ctr">
              <a:buNone/>
            </a:pPr>
            <a:r>
              <a:rPr lang="ru-RU" sz="2000" i="1" dirty="0" smtClean="0"/>
              <a:t>«Лиственные и хвойные деревья осенью»</a:t>
            </a:r>
          </a:p>
          <a:p>
            <a:pPr marL="0" indent="0" algn="ctr">
              <a:buNone/>
            </a:pPr>
            <a:r>
              <a:rPr lang="ru-RU" sz="2000" b="1" i="1" dirty="0" smtClean="0"/>
              <a:t>Проблемный вопрос:</a:t>
            </a:r>
          </a:p>
          <a:p>
            <a:pPr marL="0" indent="0" algn="ctr">
              <a:buNone/>
            </a:pPr>
            <a:r>
              <a:rPr lang="ru-RU" sz="2000" i="1" dirty="0" smtClean="0"/>
              <a:t>Лиственница – дерево хвойное или лиственное?</a:t>
            </a:r>
          </a:p>
          <a:p>
            <a:pPr marL="0" indent="0" algn="ctr">
              <a:buNone/>
            </a:pPr>
            <a:r>
              <a:rPr lang="ru-RU" sz="2000" b="1" i="1" dirty="0" smtClean="0"/>
              <a:t>Выход на новую проблему:</a:t>
            </a:r>
          </a:p>
          <a:p>
            <a:pPr marL="0" indent="0" algn="ctr">
              <a:buNone/>
            </a:pPr>
            <a:r>
              <a:rPr lang="ru-RU" sz="2000" i="1" dirty="0" smtClean="0"/>
              <a:t>Почему хвойное дерево названо «лиственницей»?</a:t>
            </a:r>
          </a:p>
          <a:p>
            <a:pPr marL="0" indent="0" algn="ctr">
              <a:buNone/>
            </a:pPr>
            <a:r>
              <a:rPr lang="ru-RU" sz="2000" i="1" dirty="0" smtClean="0"/>
              <a:t>Все ли хвойные деревья вечнозелёные?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71075" y="5438274"/>
            <a:ext cx="917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Работаем с источниками  информации</a:t>
            </a:r>
            <a:endParaRPr lang="ru-RU" sz="32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5" y="2099615"/>
            <a:ext cx="5181600" cy="3338659"/>
          </a:xfrm>
        </p:spPr>
      </p:pic>
    </p:spTree>
    <p:extLst>
      <p:ext uri="{BB962C8B-B14F-4D97-AF65-F5344CB8AC3E}">
        <p14:creationId xmlns:p14="http://schemas.microsoft.com/office/powerpoint/2010/main" val="268237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 этап:</a:t>
            </a:r>
            <a:br>
              <a:rPr lang="ru-RU" dirty="0" smtClean="0"/>
            </a:br>
            <a:r>
              <a:rPr lang="ru-RU" b="1" dirty="0" smtClean="0"/>
              <a:t>учимся наблюдать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Кратковременные</a:t>
            </a:r>
          </a:p>
          <a:p>
            <a:pPr marL="0" indent="0" algn="ctr">
              <a:buNone/>
            </a:pPr>
            <a:r>
              <a:rPr lang="ru-RU" b="1" dirty="0" smtClean="0"/>
              <a:t>наблюдения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Долговременные</a:t>
            </a:r>
          </a:p>
          <a:p>
            <a:pPr marL="0" indent="0" algn="ctr">
              <a:buNone/>
            </a:pPr>
            <a:r>
              <a:rPr lang="ru-RU" b="1" dirty="0" smtClean="0"/>
              <a:t>наблюдения</a:t>
            </a:r>
            <a:endParaRPr lang="ru-RU" dirty="0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49" y="207296"/>
            <a:ext cx="1517230" cy="1517230"/>
          </a:xfrm>
          <a:prstGeom prst="rect">
            <a:avLst/>
          </a:prstGeom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" y="0"/>
            <a:ext cx="1985780" cy="1469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021" y="5710989"/>
            <a:ext cx="1079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Участвуем в исследовательских проектах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48" y="2733633"/>
            <a:ext cx="51816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" y="2733633"/>
            <a:ext cx="51816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48" y="4610016"/>
            <a:ext cx="5181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31940"/>
            <a:ext cx="51816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7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31" y="848772"/>
            <a:ext cx="10966785" cy="9193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 этап:</a:t>
            </a:r>
            <a:br>
              <a:rPr lang="ru-RU" dirty="0" smtClean="0"/>
            </a:br>
            <a:r>
              <a:rPr lang="ru-RU" sz="4000" b="1" dirty="0" smtClean="0"/>
              <a:t>учимся понимать условные обозначения </a:t>
            </a:r>
            <a:endParaRPr lang="ru-RU" sz="4000" b="1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89" y="1993177"/>
            <a:ext cx="1639098" cy="1430921"/>
          </a:xfr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032" y="5727032"/>
            <a:ext cx="1130968" cy="1130968"/>
          </a:xfrm>
          <a:prstGeom prst="rect">
            <a:avLst/>
          </a:prstGeom>
        </p:spPr>
      </p:pic>
      <p:pic>
        <p:nvPicPr>
          <p:cNvPr id="7" name="Объект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44579" cy="13084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4611" y="5454316"/>
            <a:ext cx="1009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Анализируем результаты исследования</a:t>
            </a:r>
            <a:endParaRPr lang="ru-RU" sz="3200" b="1" dirty="0"/>
          </a:p>
        </p:txBody>
      </p:sp>
      <p:sp>
        <p:nvSpPr>
          <p:cNvPr id="18" name="Объект 17"/>
          <p:cNvSpPr>
            <a:spLocks noGrp="1"/>
          </p:cNvSpPr>
          <p:nvPr>
            <p:ph sz="half" idx="1"/>
          </p:nvPr>
        </p:nvSpPr>
        <p:spPr>
          <a:xfrm>
            <a:off x="6513095" y="3224463"/>
            <a:ext cx="4578360" cy="222985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Работаем с </a:t>
            </a:r>
            <a:r>
              <a:rPr lang="ru-RU" b="1" dirty="0" err="1" smtClean="0"/>
              <a:t>виджетами</a:t>
            </a:r>
            <a:r>
              <a:rPr lang="ru-RU" b="1" dirty="0" smtClean="0"/>
              <a:t>:</a:t>
            </a:r>
          </a:p>
          <a:p>
            <a:r>
              <a:rPr lang="ru-RU" dirty="0"/>
              <a:t>к</a:t>
            </a:r>
            <a:r>
              <a:rPr lang="ru-RU" dirty="0" smtClean="0"/>
              <a:t>арта</a:t>
            </a:r>
          </a:p>
          <a:p>
            <a:r>
              <a:rPr lang="ru-RU" dirty="0"/>
              <a:t>г</a:t>
            </a:r>
            <a:r>
              <a:rPr lang="ru-RU" dirty="0" smtClean="0"/>
              <a:t>алерея фотографий</a:t>
            </a:r>
          </a:p>
          <a:p>
            <a:r>
              <a:rPr lang="ru-RU" dirty="0" smtClean="0"/>
              <a:t>круговая диаграмма</a:t>
            </a:r>
          </a:p>
          <a:p>
            <a:r>
              <a:rPr lang="ru-RU" dirty="0"/>
              <a:t>г</a:t>
            </a:r>
            <a:r>
              <a:rPr lang="ru-RU" dirty="0" smtClean="0"/>
              <a:t>рафик </a:t>
            </a:r>
          </a:p>
          <a:p>
            <a:r>
              <a:rPr lang="ru-RU" dirty="0"/>
              <a:t>с</a:t>
            </a:r>
            <a:r>
              <a:rPr lang="ru-RU" dirty="0" smtClean="0"/>
              <a:t>писок анкет</a:t>
            </a:r>
          </a:p>
          <a:p>
            <a:r>
              <a:rPr lang="ru-RU" dirty="0"/>
              <a:t>о</a:t>
            </a:r>
            <a:r>
              <a:rPr lang="ru-RU" dirty="0" smtClean="0"/>
              <a:t>блако слов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95" y="2056886"/>
            <a:ext cx="1544593" cy="121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38" y="2157516"/>
            <a:ext cx="2110393" cy="143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11" y="3592893"/>
            <a:ext cx="2590799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4759"/>
            <a:ext cx="5181600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79" y="4016772"/>
            <a:ext cx="2590800" cy="116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263" y="3671922"/>
            <a:ext cx="2493253" cy="18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7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095" y="726915"/>
            <a:ext cx="9629272" cy="9193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6 этап:</a:t>
            </a:r>
            <a:br>
              <a:rPr lang="ru-RU" dirty="0" smtClean="0"/>
            </a:br>
            <a:r>
              <a:rPr lang="ru-RU" b="1" dirty="0" smtClean="0"/>
              <a:t>учимся замечать закономерности 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71396" cy="1572126"/>
          </a:xfr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36" y="5614737"/>
            <a:ext cx="1243263" cy="12432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6275" y="5743074"/>
            <a:ext cx="10975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Делаем выводы, проверяем гипотезы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26" y="1892968"/>
            <a:ext cx="8724159" cy="3497179"/>
          </a:xfrm>
        </p:spPr>
      </p:pic>
    </p:spTree>
    <p:extLst>
      <p:ext uri="{BB962C8B-B14F-4D97-AF65-F5344CB8AC3E}">
        <p14:creationId xmlns:p14="http://schemas.microsoft.com/office/powerpoint/2010/main" val="268237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075" y="726915"/>
            <a:ext cx="10270956" cy="9193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7 этап:</a:t>
            </a:r>
            <a:br>
              <a:rPr lang="ru-RU" dirty="0" smtClean="0"/>
            </a:br>
            <a:r>
              <a:rPr lang="ru-RU" b="1" dirty="0" smtClean="0"/>
              <a:t>учимся составлять анкету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37"/>
            <a:ext cx="1576415" cy="1182311"/>
          </a:xfr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63" y="5358063"/>
            <a:ext cx="1499937" cy="1499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5032" y="5727032"/>
            <a:ext cx="98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Работае</a:t>
            </a:r>
            <a:r>
              <a:rPr lang="ru-RU" sz="3200" b="1" dirty="0"/>
              <a:t>м</a:t>
            </a:r>
            <a:r>
              <a:rPr lang="ru-RU" sz="3200" b="1" dirty="0" smtClean="0"/>
              <a:t> с конструкторо</a:t>
            </a:r>
            <a:r>
              <a:rPr lang="ru-RU" sz="3200" b="1" dirty="0"/>
              <a:t>м</a:t>
            </a:r>
            <a:r>
              <a:rPr lang="ru-RU" sz="3200" b="1" dirty="0" smtClean="0"/>
              <a:t> проектов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2002171"/>
            <a:ext cx="5181600" cy="35353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Описание проекта: </a:t>
            </a:r>
            <a:r>
              <a:rPr lang="ru-RU" dirty="0" smtClean="0"/>
              <a:t>осмысливаем название проекта, краткое содержание</a:t>
            </a:r>
          </a:p>
          <a:p>
            <a:r>
              <a:rPr lang="ru-RU" b="1" dirty="0" smtClean="0"/>
              <a:t>Протокол: </a:t>
            </a:r>
            <a:r>
              <a:rPr lang="ru-RU" dirty="0" smtClean="0"/>
              <a:t>формулируем цель, гипотезы, протокол исследования</a:t>
            </a:r>
          </a:p>
          <a:p>
            <a:r>
              <a:rPr lang="ru-RU" b="1" dirty="0" smtClean="0"/>
              <a:t>Анкета: </a:t>
            </a:r>
            <a:r>
              <a:rPr lang="ru-RU" dirty="0" smtClean="0"/>
              <a:t>составляем вопрос, выбираем форма ответа</a:t>
            </a:r>
          </a:p>
          <a:p>
            <a:r>
              <a:rPr lang="ru-RU" b="1" dirty="0" smtClean="0"/>
              <a:t>Результаты: </a:t>
            </a:r>
            <a:r>
              <a:rPr lang="ru-RU" dirty="0" smtClean="0"/>
              <a:t>выбираем вид обработки результатов анкетирования</a:t>
            </a:r>
          </a:p>
          <a:p>
            <a:r>
              <a:rPr lang="ru-RU" b="1" dirty="0" smtClean="0"/>
              <a:t>Доступ: </a:t>
            </a:r>
            <a:r>
              <a:rPr lang="ru-RU" dirty="0" smtClean="0"/>
              <a:t>приглашаем  респондентов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2" y="2002172"/>
            <a:ext cx="3524250" cy="35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70330"/>
            <a:ext cx="5181600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76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316</Words>
  <Application>Microsoft Office PowerPoint</Application>
  <PresentationFormat>Произвольный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ГлобалЛаб  - платформа для самостоятельной работы  младших школьников. </vt:lpstr>
      <vt:lpstr>Смена вектора «учитель-ученик»</vt:lpstr>
      <vt:lpstr>1 этап:  учимся задавать вопросы</vt:lpstr>
      <vt:lpstr>2 этап:  учимся сопереживать </vt:lpstr>
      <vt:lpstr>3 этап: учимся общаться в комментариях   </vt:lpstr>
      <vt:lpstr>4 этап: учимся наблюдать</vt:lpstr>
      <vt:lpstr>5 этап: учимся понимать условные обозначения </vt:lpstr>
      <vt:lpstr>6 этап: учимся замечать закономерности </vt:lpstr>
      <vt:lpstr>7 этап: учимся составлять анкету</vt:lpstr>
      <vt:lpstr>8 этап: применяем знания</vt:lpstr>
      <vt:lpstr>средств ГлобалЛаб позволяют:</vt:lpstr>
      <vt:lpstr>Спасибо за сотрудничество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Брендина</dc:creator>
  <cp:lastModifiedBy>АнатоШа</cp:lastModifiedBy>
  <cp:revision>80</cp:revision>
  <dcterms:created xsi:type="dcterms:W3CDTF">2016-10-18T09:42:25Z</dcterms:created>
  <dcterms:modified xsi:type="dcterms:W3CDTF">2021-02-08T11:00:51Z</dcterms:modified>
</cp:coreProperties>
</file>