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16"/>
  </p:notesMasterIdLst>
  <p:sldIdLst>
    <p:sldId id="257" r:id="rId2"/>
    <p:sldId id="258" r:id="rId3"/>
    <p:sldId id="292" r:id="rId4"/>
    <p:sldId id="293" r:id="rId5"/>
    <p:sldId id="294" r:id="rId6"/>
    <p:sldId id="295" r:id="rId7"/>
    <p:sldId id="296" r:id="rId8"/>
    <p:sldId id="299" r:id="rId9"/>
    <p:sldId id="298" r:id="rId10"/>
    <p:sldId id="297" r:id="rId11"/>
    <p:sldId id="300" r:id="rId12"/>
    <p:sldId id="302" r:id="rId13"/>
    <p:sldId id="301" r:id="rId14"/>
    <p:sldId id="28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32" autoAdjust="0"/>
  </p:normalViewPr>
  <p:slideViewPr>
    <p:cSldViewPr>
      <p:cViewPr varScale="1">
        <p:scale>
          <a:sx n="83" d="100"/>
          <a:sy n="83" d="100"/>
        </p:scale>
        <p:origin x="145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соглашения 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3F1-49FC-B946-9B887D413BE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3F1-49FC-B946-9B887D413BE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родители</c:v>
                </c:pt>
                <c:pt idx="1">
                  <c:v>опекуны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F1-49FC-B946-9B887D413BEB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540678019902553E-2"/>
          <c:y val="0.14955222672562526"/>
          <c:w val="0.67301128247655018"/>
          <c:h val="0.811412967751718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соглашения 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018-4A81-B00D-479BAAB5D61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018-4A81-B00D-479BAAB5D61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родители</c:v>
                </c:pt>
                <c:pt idx="1">
                  <c:v>опекуны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18-4A81-B00D-479BAAB5D61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0C80A-61B2-4D93-9F9B-FB24426F5F3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847BA-E958-4857-AC6E-B02B7034A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532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06767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19B97D40-6DB5-496A-AABE-95C0AAF4A293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89423040-B2CA-4EE1-9C57-13C2A6FC2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48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7D40-6DB5-496A-AABE-95C0AAF4A293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3040-B2CA-4EE1-9C57-13C2A6FC2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97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9B97D40-6DB5-496A-AABE-95C0AAF4A293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9423040-B2CA-4EE1-9C57-13C2A6FC2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39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9B97D40-6DB5-496A-AABE-95C0AAF4A293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9423040-B2CA-4EE1-9C57-13C2A6FC20F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548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9B97D40-6DB5-496A-AABE-95C0AAF4A293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9423040-B2CA-4EE1-9C57-13C2A6FC2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28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7D40-6DB5-496A-AABE-95C0AAF4A293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3040-B2CA-4EE1-9C57-13C2A6FC2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98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7D40-6DB5-496A-AABE-95C0AAF4A293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3040-B2CA-4EE1-9C57-13C2A6FC2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905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7D40-6DB5-496A-AABE-95C0AAF4A293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3040-B2CA-4EE1-9C57-13C2A6FC2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270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9B97D40-6DB5-496A-AABE-95C0AAF4A293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9423040-B2CA-4EE1-9C57-13C2A6FC2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80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7D40-6DB5-496A-AABE-95C0AAF4A293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3040-B2CA-4EE1-9C57-13C2A6FC2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01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9B97D40-6DB5-496A-AABE-95C0AAF4A293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89423040-B2CA-4EE1-9C57-13C2A6FC2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29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7D40-6DB5-496A-AABE-95C0AAF4A293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3040-B2CA-4EE1-9C57-13C2A6FC2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01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7D40-6DB5-496A-AABE-95C0AAF4A293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3040-B2CA-4EE1-9C57-13C2A6FC2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9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7D40-6DB5-496A-AABE-95C0AAF4A293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3040-B2CA-4EE1-9C57-13C2A6FC2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59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7D40-6DB5-496A-AABE-95C0AAF4A293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3040-B2CA-4EE1-9C57-13C2A6FC2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3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7D40-6DB5-496A-AABE-95C0AAF4A293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3040-B2CA-4EE1-9C57-13C2A6FC2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83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7D40-6DB5-496A-AABE-95C0AAF4A293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3040-B2CA-4EE1-9C57-13C2A6FC2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97D40-6DB5-496A-AABE-95C0AAF4A293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23040-B2CA-4EE1-9C57-13C2A6FC2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06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consultantplus://offline/ref=B604FB2C52FABBF8D46B98A215FB2606AF5EF9CCA9F7C3F5C5115F970E485B1CE0201C84C7AD78C5E0O8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648" y="4653136"/>
            <a:ext cx="7412360" cy="1152153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/>
              <a:t>Амурская Екатерина Владимировна</a:t>
            </a:r>
            <a:r>
              <a:rPr lang="ru-RU" altLang="ru-RU" sz="2000" b="1" dirty="0" smtClean="0"/>
              <a:t/>
            </a:r>
            <a:br>
              <a:rPr lang="ru-RU" altLang="ru-RU" sz="2000" b="1" dirty="0" smtClean="0"/>
            </a:br>
            <a:r>
              <a:rPr lang="ru-RU" altLang="ru-RU" sz="2000" b="1" dirty="0" smtClean="0"/>
              <a:t>начальник отдела по защите прав детей </a:t>
            </a:r>
            <a:br>
              <a:rPr lang="ru-RU" altLang="ru-RU" sz="2000" b="1" dirty="0" smtClean="0"/>
            </a:br>
            <a:r>
              <a:rPr lang="ru-RU" altLang="ru-RU" sz="2000" b="1" dirty="0" smtClean="0"/>
              <a:t>управления опеки и  попечительства </a:t>
            </a:r>
            <a:br>
              <a:rPr lang="ru-RU" altLang="ru-RU" sz="2000" b="1" dirty="0" smtClean="0"/>
            </a:br>
            <a:r>
              <a:rPr lang="ru-RU" altLang="ru-RU" sz="2000" b="1" dirty="0" smtClean="0"/>
              <a:t>администрации города Кирова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268413"/>
            <a:ext cx="7416800" cy="3024683"/>
          </a:xfrm>
        </p:spPr>
        <p:txBody>
          <a:bodyPr rtlCol="0">
            <a:normAutofit fontScale="70000" lnSpcReduction="20000"/>
          </a:bodyPr>
          <a:lstStyle/>
          <a:p>
            <a:r>
              <a:rPr lang="ru-RU" sz="3600" b="1" dirty="0"/>
              <a:t>Опыт работы управления опеки и попечительства администрации </a:t>
            </a:r>
            <a:r>
              <a:rPr lang="ru-RU" sz="3600" b="1" dirty="0" err="1"/>
              <a:t>г.Кирова</a:t>
            </a:r>
            <a:r>
              <a:rPr lang="ru-RU" sz="3600" b="1" dirty="0"/>
              <a:t> по заключению соглашения между родителями, усыновителями либо опекунами (попечителями), организацией для детей-сирот и детей, оставшихся без попечения родителей, о временном пребывании ребенка в организации для детей-сирот и детей, оставшихся без попечения родителей</a:t>
            </a:r>
            <a:endParaRPr lang="ru-RU" sz="3600" dirty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549275"/>
            <a:ext cx="47625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1052736"/>
            <a:ext cx="3545592" cy="5210904"/>
          </a:xfrm>
        </p:spPr>
        <p:txBody>
          <a:bodyPr/>
          <a:lstStyle/>
          <a:p>
            <a:r>
              <a:rPr lang="ru-RU" sz="2800" dirty="0"/>
              <a:t>Составляется соглашение о временном устройстве, с учетом выданного направления Министерством образования Кировской области</a:t>
            </a:r>
          </a:p>
          <a:p>
            <a:endParaRPr lang="ru-RU" dirty="0"/>
          </a:p>
        </p:txBody>
      </p:sp>
      <p:pic>
        <p:nvPicPr>
          <p:cNvPr id="6146" name="Picture 2" descr="https://minjust.consultant.ru/files/16109/preview/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28472"/>
            <a:ext cx="3985091" cy="563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9640" y="260648"/>
            <a:ext cx="47625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9701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09228"/>
            <a:ext cx="8136904" cy="1293028"/>
          </a:xfrm>
        </p:spPr>
        <p:txBody>
          <a:bodyPr>
            <a:noAutofit/>
          </a:bodyPr>
          <a:lstStyle/>
          <a:p>
            <a:r>
              <a:rPr lang="ru-RU" sz="3600" b="1" dirty="0"/>
              <a:t>формируем </a:t>
            </a:r>
            <a:r>
              <a:rPr lang="ru-RU" sz="3600" b="1" dirty="0"/>
              <a:t>личное дело ребенка и направляет его в организацию для детей-сирот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2132856"/>
            <a:ext cx="4913744" cy="4464496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dirty="0"/>
              <a:t>личное заявление законного представителя о временном помещении ребенка в организацию для детей-сирот с указанием причин и срока такого </a:t>
            </a:r>
            <a:r>
              <a:rPr lang="ru-RU" dirty="0" smtClean="0"/>
              <a:t>помещения.</a:t>
            </a:r>
            <a:endParaRPr lang="ru-RU" dirty="0"/>
          </a:p>
          <a:p>
            <a:pPr lvl="0"/>
            <a:r>
              <a:rPr lang="ru-RU" dirty="0"/>
              <a:t>заявление в организацию о согласии на медицинское вмешательство.</a:t>
            </a:r>
          </a:p>
          <a:p>
            <a:pPr lvl="0"/>
            <a:r>
              <a:rPr lang="ru-RU" dirty="0"/>
              <a:t>заявление ребенка старше 10 лет о согласии на устройство.</a:t>
            </a:r>
          </a:p>
          <a:p>
            <a:pPr lvl="0"/>
            <a:r>
              <a:rPr lang="ru-RU" dirty="0"/>
              <a:t>копия свидетельства о рождении или паспорта </a:t>
            </a:r>
            <a:r>
              <a:rPr lang="ru-RU" dirty="0" smtClean="0"/>
              <a:t>ребенка.</a:t>
            </a:r>
            <a:endParaRPr lang="ru-RU" dirty="0"/>
          </a:p>
          <a:p>
            <a:pPr lvl="0"/>
            <a:r>
              <a:rPr lang="ru-RU" dirty="0"/>
              <a:t>копии документов, удостоверяющих личность и полномочия законных </a:t>
            </a:r>
            <a:r>
              <a:rPr lang="ru-RU" dirty="0" smtClean="0"/>
              <a:t>представителей.</a:t>
            </a:r>
            <a:endParaRPr lang="ru-RU" dirty="0"/>
          </a:p>
          <a:p>
            <a:pPr lvl="0"/>
            <a:r>
              <a:rPr lang="ru-RU" dirty="0"/>
              <a:t>приложение к заявлению сведения о близких родственниках ребенка (при наличии</a:t>
            </a:r>
            <a:r>
              <a:rPr lang="ru-RU" dirty="0" smtClean="0"/>
              <a:t>).</a:t>
            </a:r>
            <a:endParaRPr lang="ru-RU" dirty="0"/>
          </a:p>
          <a:p>
            <a:pPr lvl="0"/>
            <a:r>
              <a:rPr lang="ru-RU" dirty="0"/>
              <a:t>заключение медицинской организации, оказывающей первичную медико-санитарную помощь по месту жительства или пребывания ребенка, о состоянии здоровья ребенка с приложением результатов медицинского обследования ребенка, временно помещаемого в организацию для </a:t>
            </a:r>
            <a:r>
              <a:rPr lang="ru-RU" dirty="0" smtClean="0"/>
              <a:t>детей-сирот.</a:t>
            </a:r>
            <a:endParaRPr lang="ru-RU" dirty="0"/>
          </a:p>
          <a:p>
            <a:pPr lvl="0"/>
            <a:r>
              <a:rPr lang="ru-RU" dirty="0"/>
              <a:t>заключение психолого-медико-педагогической комиссии (при его наличии) - для детей с ограниченными возможностями </a:t>
            </a:r>
            <a:r>
              <a:rPr lang="ru-RU" dirty="0" smtClean="0"/>
              <a:t>здоровья.</a:t>
            </a:r>
            <a:endParaRPr lang="ru-RU" dirty="0"/>
          </a:p>
          <a:p>
            <a:pPr lvl="0"/>
            <a:r>
              <a:rPr lang="ru-RU" dirty="0"/>
              <a:t>индивидуальная программа реабилитации ребенка-инвалида (при ее наличии</a:t>
            </a:r>
            <a:r>
              <a:rPr lang="ru-RU" dirty="0" smtClean="0"/>
              <a:t>).</a:t>
            </a:r>
            <a:endParaRPr lang="ru-RU" dirty="0"/>
          </a:p>
          <a:p>
            <a:pPr lvl="0"/>
            <a:r>
              <a:rPr lang="ru-RU" dirty="0"/>
              <a:t>СНИЛС, ПОЛИС</a:t>
            </a:r>
          </a:p>
          <a:p>
            <a:pPr lvl="0"/>
            <a:r>
              <a:rPr lang="ru-RU" dirty="0"/>
              <a:t>направление Министерства образования Кировской области.</a:t>
            </a:r>
          </a:p>
          <a:p>
            <a:pPr lvl="0"/>
            <a:r>
              <a:rPr lang="ru-RU" dirty="0"/>
              <a:t>акт обследования условий жизни ребенка.</a:t>
            </a:r>
          </a:p>
          <a:p>
            <a:pPr lvl="0"/>
            <a:r>
              <a:rPr lang="ru-RU" dirty="0"/>
              <a:t>заключение органа опеки о временном устройстве ребенка.</a:t>
            </a:r>
          </a:p>
          <a:p>
            <a:pPr lvl="0"/>
            <a:r>
              <a:rPr lang="ru-RU" dirty="0"/>
              <a:t>Акт об отсутствии (наличии) имущества ребенка (запросить ЕГРН).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2132856"/>
            <a:ext cx="3273902" cy="443534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9640" y="260648"/>
            <a:ext cx="47625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9702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655" y="620688"/>
            <a:ext cx="7955280" cy="1293028"/>
          </a:xfrm>
        </p:spPr>
        <p:txBody>
          <a:bodyPr>
            <a:normAutofit/>
          </a:bodyPr>
          <a:lstStyle/>
          <a:p>
            <a:r>
              <a:rPr lang="ru-RU" sz="3600" b="1" dirty="0"/>
              <a:t>Проверка условий жизни ребенка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950" y="1901852"/>
            <a:ext cx="6645346" cy="455148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hlinkClick r:id="rId2"/>
              </a:rPr>
              <a:t>П</a:t>
            </a:r>
            <a:r>
              <a:rPr lang="ru-RU" dirty="0" smtClean="0"/>
              <a:t>остановление Правительства </a:t>
            </a:r>
            <a:r>
              <a:rPr lang="ru-RU" dirty="0"/>
              <a:t>РФ от 18.05.2009 № 423 «Об отдельных вопросах осуществления опеки и попечительства в отношении несовершеннолетних </a:t>
            </a:r>
            <a:r>
              <a:rPr lang="ru-RU" dirty="0" smtClean="0"/>
              <a:t>граждан» (п.4.1 </a:t>
            </a:r>
            <a:r>
              <a:rPr lang="ru-RU" dirty="0"/>
              <a:t>Правил осуществления органами опеки и попечительства проверки условий жизни несовершеннолетних подопечных, соблюдения опекунами или попечителями прав и законных интересов несовершеннолетних подопечных, обеспечения сохранности их имущества, а также выполнения опекунами или попечителями требований к осуществлению своих прав и исполнению своих </a:t>
            </a:r>
            <a:r>
              <a:rPr lang="ru-RU" dirty="0" smtClean="0"/>
              <a:t>обязанностей)</a:t>
            </a:r>
          </a:p>
          <a:p>
            <a:r>
              <a:rPr lang="ru-RU" dirty="0" smtClean="0">
                <a:hlinkClick r:id="rId2"/>
              </a:rPr>
              <a:t>в </a:t>
            </a:r>
            <a:r>
              <a:rPr lang="ru-RU" dirty="0">
                <a:hlinkClick r:id="rId2"/>
              </a:rPr>
              <a:t>течение месяца после заключения соглашения осуществляет плановую проверку в виде посещения ребенка в организации с составлением соответствующего акта, 1 экземпляр которого хранится в деле ребенка, второй экземпляр (либо копия) хранится в управлении.</a:t>
            </a:r>
            <a:endParaRPr lang="ru-RU" dirty="0"/>
          </a:p>
          <a:p>
            <a:r>
              <a:rPr lang="ru-RU" dirty="0">
                <a:hlinkClick r:id="rId2"/>
              </a:rPr>
              <a:t>Дальнейшие проверки условий жизни ребенка, помещенного в организацию, </a:t>
            </a:r>
            <a:r>
              <a:rPr lang="ru-RU" dirty="0" smtClean="0">
                <a:hlinkClick r:id="rId2"/>
              </a:rPr>
              <a:t>управление опеки </a:t>
            </a:r>
            <a:r>
              <a:rPr lang="ru-RU" dirty="0">
                <a:hlinkClick r:id="rId2"/>
              </a:rPr>
              <a:t>проводит 1 раз в 6 месяцев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9640" y="260648"/>
            <a:ext cx="47625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1744764"/>
            <a:ext cx="1908213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7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Помощи семьям, находящимся в трудной жизненной ситуации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2348880"/>
            <a:ext cx="6425912" cy="3914760"/>
          </a:xfrm>
        </p:spPr>
        <p:txBody>
          <a:bodyPr/>
          <a:lstStyle/>
          <a:p>
            <a:r>
              <a:rPr lang="ru-RU" dirty="0"/>
              <a:t>нами направляется информация в КДН и </a:t>
            </a:r>
            <a:r>
              <a:rPr lang="ru-RU" dirty="0" smtClean="0"/>
              <a:t>ЗП с целью раннего выявления семейного неблагополучия и </a:t>
            </a:r>
            <a:r>
              <a:rPr lang="ru-RU" dirty="0"/>
              <a:t>решения вопроса </a:t>
            </a:r>
            <a:r>
              <a:rPr lang="ru-RU" dirty="0" smtClean="0"/>
              <a:t>об организации ИПР для оказания всесторонней помощи</a:t>
            </a:r>
          </a:p>
          <a:p>
            <a:r>
              <a:rPr lang="ru-RU" dirty="0"/>
              <a:t>з</a:t>
            </a:r>
            <a:r>
              <a:rPr lang="ru-RU" dirty="0" smtClean="0"/>
              <a:t>апрашиваем информацию в организации для детей-сирот об исполнении родителем условий соглашения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результате такой работы за 2020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год </a:t>
            </a:r>
            <a:r>
              <a:rPr lang="ru-RU" dirty="0">
                <a:solidFill>
                  <a:srgbClr val="FF0000"/>
                </a:solidFill>
              </a:rPr>
              <a:t>9 </a:t>
            </a:r>
            <a:r>
              <a:rPr lang="ru-RU" dirty="0" smtClean="0">
                <a:solidFill>
                  <a:srgbClr val="FF0000"/>
                </a:solidFill>
              </a:rPr>
              <a:t>детей </a:t>
            </a:r>
            <a:r>
              <a:rPr lang="ru-RU" dirty="0" smtClean="0"/>
              <a:t>из 51 </a:t>
            </a:r>
            <a:r>
              <a:rPr lang="ru-RU" dirty="0"/>
              <a:t>вернулись в </a:t>
            </a:r>
            <a:r>
              <a:rPr lang="ru-RU" dirty="0" smtClean="0"/>
              <a:t>семью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9640" y="260648"/>
            <a:ext cx="47625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975" y="3356992"/>
            <a:ext cx="312843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49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492896"/>
            <a:ext cx="6377940" cy="1293028"/>
          </a:xfrm>
        </p:spPr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027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383" y="955497"/>
            <a:ext cx="7960765" cy="78099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Статистика по соглашениям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260648"/>
            <a:ext cx="47625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345169"/>
              </p:ext>
            </p:extLst>
          </p:nvPr>
        </p:nvGraphicFramePr>
        <p:xfrm>
          <a:off x="593725" y="2276872"/>
          <a:ext cx="4194299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662966138"/>
              </p:ext>
            </p:extLst>
          </p:nvPr>
        </p:nvGraphicFramePr>
        <p:xfrm>
          <a:off x="5004048" y="2276872"/>
          <a:ext cx="4032448" cy="390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нормативно-правовые 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2057401"/>
            <a:ext cx="7392273" cy="439593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Семейный кодекс Российской Федерации статья </a:t>
            </a:r>
            <a:r>
              <a:rPr lang="ru-RU" dirty="0" smtClean="0"/>
              <a:t>155.1;</a:t>
            </a:r>
            <a:endParaRPr lang="ru-RU" dirty="0"/>
          </a:p>
          <a:p>
            <a:r>
              <a:rPr lang="ru-RU" dirty="0" smtClean="0"/>
              <a:t>Постановление </a:t>
            </a:r>
            <a:r>
              <a:rPr lang="ru-RU" dirty="0"/>
              <a:t>Правительства РФ от 24.05.2014 № 481 «О деятельности организаций для детей-сирот и детей, оставшихся без попечения родителей, и об устройстве в них детей, оставшихся без попечения родителей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Приказ </a:t>
            </a:r>
            <a:r>
              <a:rPr lang="ru-RU" dirty="0"/>
              <a:t>министерства образования и науки РФ от 24.07.2015 № 753 «Об утверждении примерной формы соглашения между родителями, усыновителями либо опекунами (попечителями), организацией для детей-сирот и детей, оставшихся без попечения родителей, и органом опеки и попечительства о временном пребывании ребенка в организации для детей-сирот и детей, оставшихся без попечения родителей</a:t>
            </a:r>
            <a:r>
              <a:rPr lang="ru-RU" dirty="0" smtClean="0"/>
              <a:t>»;</a:t>
            </a:r>
            <a:endParaRPr lang="ru-RU" dirty="0"/>
          </a:p>
          <a:p>
            <a:r>
              <a:rPr lang="ru-RU" dirty="0" smtClean="0"/>
              <a:t>Письмо </a:t>
            </a:r>
            <a:r>
              <a:rPr lang="ru-RU" dirty="0" err="1"/>
              <a:t>Минпросвещения</a:t>
            </a:r>
            <a:r>
              <a:rPr lang="ru-RU" dirty="0"/>
              <a:t> России от 28.05.2019 N ТС-1331/07 «Временное помещение ребенка в организацию для детей-сирот и детей, оставшихся без попечения родителей: рекомендации для специалистов органов опеки и попечительства, организаций для детей-сирот и детей, оставшихся без попечения родителей</a:t>
            </a:r>
            <a:r>
              <a:rPr lang="ru-RU" dirty="0" smtClean="0"/>
              <a:t>»;</a:t>
            </a:r>
            <a:endParaRPr lang="ru-RU" dirty="0"/>
          </a:p>
          <a:p>
            <a:r>
              <a:rPr lang="ru-RU" dirty="0" smtClean="0"/>
              <a:t>Письмо </a:t>
            </a:r>
            <a:r>
              <a:rPr lang="ru-RU" dirty="0" err="1"/>
              <a:t>Минобрнауки</a:t>
            </a:r>
            <a:r>
              <a:rPr lang="ru-RU" dirty="0"/>
              <a:t> России от 15.08.2016 N 07-3446 </a:t>
            </a:r>
            <a:r>
              <a:rPr lang="ru-RU" dirty="0" smtClean="0"/>
              <a:t>«О </a:t>
            </a:r>
            <a:r>
              <a:rPr lang="ru-RU" dirty="0"/>
              <a:t>направлении </a:t>
            </a:r>
            <a:r>
              <a:rPr lang="ru-RU" dirty="0" smtClean="0"/>
              <a:t>информации</a:t>
            </a:r>
            <a:endParaRPr lang="ru-RU" dirty="0"/>
          </a:p>
        </p:txBody>
      </p:sp>
      <p:pic>
        <p:nvPicPr>
          <p:cNvPr id="1026" name="Picture 2" descr="https://thumbs.dreamstime.com/b/%D0%BC%D0%B0-%D0%B0%D1%8F-%D0%BF%D0%B5%D1%80%D1%81%D0%BE%D0%BD%D0%B0-d-%D0%B8-%D0%B1%D0%BE-%D1%8C%D1%88%D0%BE%D0%B9-%D1%81%D1%82%D0%BE%D0%B3-%D0%BA%D1%80%D0%B0%D1%81%D0%BE%D1%87%D0%BD%D1%8B%D1%85-%D0%BA%D0%BD%D0%B8%D0%B3-355617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61611"/>
            <a:ext cx="1995988" cy="179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9640" y="260648"/>
            <a:ext cx="47625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8589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8442136" cy="1293028"/>
          </a:xfrm>
        </p:spPr>
        <p:txBody>
          <a:bodyPr>
            <a:noAutofit/>
          </a:bodyPr>
          <a:lstStyle/>
          <a:p>
            <a:r>
              <a:rPr lang="ru-RU" sz="3600" b="1" dirty="0"/>
              <a:t>Перечень причин для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временного </a:t>
            </a:r>
            <a:r>
              <a:rPr lang="ru-RU" sz="3600" b="1" dirty="0"/>
              <a:t>устройства ребенка в организацию для детей-сирот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2492896"/>
            <a:ext cx="7434024" cy="403244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проживание </a:t>
            </a:r>
            <a:r>
              <a:rPr lang="ru-RU" dirty="0"/>
              <a:t>семьи с детьми в жилом помещении, непригодном для постоянного </a:t>
            </a:r>
            <a:r>
              <a:rPr lang="ru-RU" dirty="0" smtClean="0"/>
              <a:t>проживания, утрата </a:t>
            </a:r>
            <a:r>
              <a:rPr lang="ru-RU" dirty="0"/>
              <a:t>жилого помещения в результате стихийного бедствия;</a:t>
            </a:r>
          </a:p>
          <a:p>
            <a:r>
              <a:rPr lang="ru-RU" dirty="0" smtClean="0"/>
              <a:t>признание </a:t>
            </a:r>
            <a:r>
              <a:rPr lang="ru-RU" dirty="0"/>
              <a:t>законных представителей </a:t>
            </a:r>
            <a:r>
              <a:rPr lang="ru-RU" dirty="0" smtClean="0"/>
              <a:t>с </a:t>
            </a:r>
            <a:r>
              <a:rPr lang="ru-RU" dirty="0"/>
              <a:t>детьми беженцами или вынужденными переселенцами;</a:t>
            </a:r>
          </a:p>
          <a:p>
            <a:r>
              <a:rPr lang="ru-RU" dirty="0" smtClean="0"/>
              <a:t>получение </a:t>
            </a:r>
            <a:r>
              <a:rPr lang="ru-RU" dirty="0"/>
              <a:t>законными представителями </a:t>
            </a:r>
            <a:r>
              <a:rPr lang="ru-RU" dirty="0" smtClean="0"/>
              <a:t>медицинской </a:t>
            </a:r>
            <a:r>
              <a:rPr lang="ru-RU" dirty="0"/>
              <a:t>помощи в условиях стационара;</a:t>
            </a:r>
          </a:p>
          <a:p>
            <a:r>
              <a:rPr lang="ru-RU" dirty="0" smtClean="0"/>
              <a:t>признание </a:t>
            </a:r>
            <a:r>
              <a:rPr lang="ru-RU" dirty="0"/>
              <a:t>законных представителей </a:t>
            </a:r>
            <a:r>
              <a:rPr lang="ru-RU" dirty="0" smtClean="0"/>
              <a:t>безработным;</a:t>
            </a:r>
          </a:p>
          <a:p>
            <a:r>
              <a:rPr lang="ru-RU" dirty="0" smtClean="0"/>
              <a:t>работа </a:t>
            </a:r>
            <a:r>
              <a:rPr lang="ru-RU" dirty="0"/>
              <a:t>вахтовым методом;</a:t>
            </a:r>
          </a:p>
          <a:p>
            <a:r>
              <a:rPr lang="ru-RU" dirty="0" smtClean="0"/>
              <a:t>наличие </a:t>
            </a:r>
            <a:r>
              <a:rPr lang="ru-RU" dirty="0"/>
              <a:t>внутрисемейного конфликта, в том числе с лицами с наркотической или алкогольной зависимостью, лицами, имеющими пристрастие к азартным играм, лицами, страдающими психическими расстройствами, наличие насилия в семье;</a:t>
            </a:r>
          </a:p>
          <a:p>
            <a:r>
              <a:rPr lang="ru-RU" dirty="0" smtClean="0"/>
              <a:t>отсутствие </a:t>
            </a:r>
            <a:r>
              <a:rPr lang="ru-RU" dirty="0"/>
              <a:t>определенного места жительства семьи с детьми;</a:t>
            </a:r>
          </a:p>
          <a:p>
            <a:r>
              <a:rPr lang="ru-RU" dirty="0" smtClean="0"/>
              <a:t>отсутствие </a:t>
            </a:r>
            <a:r>
              <a:rPr lang="ru-RU" dirty="0"/>
              <a:t>средств к существованию</a:t>
            </a:r>
            <a:r>
              <a:rPr lang="ru-RU" dirty="0" smtClean="0"/>
              <a:t>;</a:t>
            </a:r>
          </a:p>
          <a:p>
            <a:r>
              <a:rPr lang="ru-RU" dirty="0"/>
              <a:t>с</a:t>
            </a:r>
            <a:r>
              <a:rPr lang="ru-RU" dirty="0" smtClean="0"/>
              <a:t>татус одинокого родителя;</a:t>
            </a:r>
            <a:endParaRPr lang="ru-RU" dirty="0"/>
          </a:p>
          <a:p>
            <a:r>
              <a:rPr lang="ru-RU" dirty="0" smtClean="0"/>
              <a:t>наличие </a:t>
            </a:r>
            <a:r>
              <a:rPr lang="ru-RU" dirty="0"/>
              <a:t>иных обстоятельств, при которых законные представители временно не могут исполнять свои обязанности.</a:t>
            </a:r>
          </a:p>
          <a:p>
            <a:endParaRPr lang="ru-RU" dirty="0"/>
          </a:p>
        </p:txBody>
      </p:sp>
      <p:pic>
        <p:nvPicPr>
          <p:cNvPr id="2050" name="Picture 2" descr="https://warikoza-net.ru/wp-content/uploads/2019/11/05a0f4cd15296e0eb4268226dbbf1d6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444" y="4149080"/>
            <a:ext cx="1536105" cy="175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9640" y="260648"/>
            <a:ext cx="47625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3305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764373"/>
            <a:ext cx="6857960" cy="12930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Алгоритм работы по подготовке </a:t>
            </a:r>
            <a:r>
              <a:rPr lang="ru-RU" b="1" dirty="0" smtClean="0"/>
              <a:t>соглашения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2708920"/>
            <a:ext cx="7955280" cy="3554720"/>
          </a:xfrm>
        </p:spPr>
        <p:txBody>
          <a:bodyPr/>
          <a:lstStyle/>
          <a:p>
            <a:r>
              <a:rPr lang="ru-RU" dirty="0"/>
              <a:t>законный представитель обращается в орган опеки и попечительства по месту жительства или </a:t>
            </a:r>
            <a:r>
              <a:rPr lang="ru-RU" b="1" dirty="0"/>
              <a:t>пребывания ребенка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Учет мнения ребенка, достигшего возраста десяти лет, обязателен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9640" y="260648"/>
            <a:ext cx="47625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773" y="4502445"/>
            <a:ext cx="3053444" cy="203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77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373"/>
            <a:ext cx="7506032" cy="936435"/>
          </a:xfrm>
        </p:spPr>
        <p:txBody>
          <a:bodyPr>
            <a:noAutofit/>
          </a:bodyPr>
          <a:lstStyle/>
          <a:p>
            <a:r>
              <a:rPr lang="ru-RU" sz="3600" b="1" dirty="0"/>
              <a:t>Перечень документов, предоставляемых законным </a:t>
            </a:r>
            <a:r>
              <a:rPr lang="ru-RU" sz="3600" b="1" dirty="0" smtClean="0"/>
              <a:t>представителем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2060848"/>
            <a:ext cx="7955280" cy="46805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личное </a:t>
            </a:r>
            <a:r>
              <a:rPr lang="ru-RU" dirty="0"/>
              <a:t>заявление законного </a:t>
            </a:r>
            <a:r>
              <a:rPr lang="ru-RU" dirty="0" smtClean="0"/>
              <a:t>представителя;</a:t>
            </a:r>
            <a:endParaRPr lang="ru-RU" dirty="0"/>
          </a:p>
          <a:p>
            <a:r>
              <a:rPr lang="ru-RU" dirty="0" smtClean="0"/>
              <a:t>копия </a:t>
            </a:r>
            <a:r>
              <a:rPr lang="ru-RU" dirty="0"/>
              <a:t>свидетельства о рождении или паспорта ребенка;</a:t>
            </a:r>
          </a:p>
          <a:p>
            <a:r>
              <a:rPr lang="ru-RU" dirty="0" smtClean="0"/>
              <a:t>копии </a:t>
            </a:r>
            <a:r>
              <a:rPr lang="ru-RU" dirty="0"/>
              <a:t>документов, удостоверяющих личность и полномочия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законных </a:t>
            </a:r>
            <a:r>
              <a:rPr lang="ru-RU" dirty="0"/>
              <a:t>представителей;</a:t>
            </a:r>
          </a:p>
          <a:p>
            <a:r>
              <a:rPr lang="ru-RU" dirty="0" smtClean="0"/>
              <a:t>приложение </a:t>
            </a:r>
            <a:r>
              <a:rPr lang="ru-RU" dirty="0"/>
              <a:t>к заявлению сведения о близких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родственниках </a:t>
            </a:r>
            <a:r>
              <a:rPr lang="ru-RU" dirty="0"/>
              <a:t>ребенка (при наличии);</a:t>
            </a:r>
          </a:p>
          <a:p>
            <a:r>
              <a:rPr lang="ru-RU" dirty="0" smtClean="0"/>
              <a:t>заключение </a:t>
            </a:r>
            <a:r>
              <a:rPr lang="ru-RU" dirty="0"/>
              <a:t>медицинской организации, оказывающей первичную медико-санитарную помощь по месту жительства или пребывания ребенка, о состоянии здоровья ребенка с приложением результатов медицинского обследования ребенка, временно помещаемого в организацию для детей-сирот;</a:t>
            </a:r>
          </a:p>
          <a:p>
            <a:r>
              <a:rPr lang="ru-RU" dirty="0" smtClean="0"/>
              <a:t>заключение </a:t>
            </a:r>
            <a:r>
              <a:rPr lang="ru-RU" dirty="0"/>
              <a:t>психолого-медико-педагогической комиссии (при его наличии) - для детей с ограниченными возможностями здоровья;</a:t>
            </a:r>
          </a:p>
          <a:p>
            <a:r>
              <a:rPr lang="ru-RU" dirty="0" smtClean="0"/>
              <a:t>индивидуальная </a:t>
            </a:r>
            <a:r>
              <a:rPr lang="ru-RU" dirty="0"/>
              <a:t>программа реабилитации ребенка-инвалида (при ее наличии);</a:t>
            </a:r>
          </a:p>
          <a:p>
            <a:r>
              <a:rPr lang="ru-RU" dirty="0" smtClean="0"/>
              <a:t>заявление </a:t>
            </a:r>
            <a:r>
              <a:rPr lang="ru-RU" dirty="0"/>
              <a:t>в организацию о согласии на медицинское </a:t>
            </a:r>
            <a:r>
              <a:rPr lang="ru-RU" dirty="0" smtClean="0"/>
              <a:t>вмешательство;</a:t>
            </a:r>
          </a:p>
          <a:p>
            <a:r>
              <a:rPr lang="ru-RU" dirty="0" smtClean="0"/>
              <a:t>СНИЛС, ПОЛИС;</a:t>
            </a:r>
            <a:endParaRPr lang="ru-RU" dirty="0"/>
          </a:p>
          <a:p>
            <a:r>
              <a:rPr lang="ru-RU" dirty="0" smtClean="0"/>
              <a:t>заявление </a:t>
            </a:r>
            <a:r>
              <a:rPr lang="ru-RU" dirty="0"/>
              <a:t>ребенка старше 10 лет о согласии на устройство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9640" y="260648"/>
            <a:ext cx="47625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0272" y="1916832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99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2735" y="548680"/>
            <a:ext cx="6569928" cy="1293028"/>
          </a:xfrm>
        </p:spPr>
        <p:txBody>
          <a:bodyPr>
            <a:noAutofit/>
          </a:bodyPr>
          <a:lstStyle/>
          <a:p>
            <a:r>
              <a:rPr lang="ru-RU" sz="3600" b="1" dirty="0"/>
              <a:t>Работа органа опеки по формированию дела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2194560"/>
            <a:ext cx="3761616" cy="4069080"/>
          </a:xfrm>
        </p:spPr>
        <p:txBody>
          <a:bodyPr>
            <a:normAutofit/>
          </a:bodyPr>
          <a:lstStyle/>
          <a:p>
            <a:r>
              <a:rPr lang="ru-RU" dirty="0"/>
              <a:t>проводит акт обследования жилищно-бытовых условий </a:t>
            </a:r>
            <a:r>
              <a:rPr lang="ru-RU" dirty="0" smtClean="0"/>
              <a:t>ребенка по форме акта </a:t>
            </a:r>
            <a:r>
              <a:rPr lang="ru-RU" dirty="0"/>
              <a:t>обследования </a:t>
            </a:r>
            <a:r>
              <a:rPr lang="ru-RU" dirty="0" smtClean="0"/>
              <a:t>условий, </a:t>
            </a:r>
            <a:r>
              <a:rPr lang="ru-RU" dirty="0"/>
              <a:t>утвержденной приказом Министерства просвещения Российской Федерации от 10 января 2019 г. </a:t>
            </a:r>
            <a:r>
              <a:rPr lang="ru-RU" dirty="0" smtClean="0"/>
              <a:t>№</a:t>
            </a:r>
            <a:r>
              <a:rPr lang="ru-RU" dirty="0"/>
              <a:t> </a:t>
            </a:r>
            <a:r>
              <a:rPr lang="ru-RU" dirty="0" smtClean="0"/>
              <a:t>4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9640" y="260648"/>
            <a:ext cx="47625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https://minjust.consultant.ru/files/42386/preview/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589" y="1916832"/>
            <a:ext cx="3744639" cy="468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229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1124744"/>
            <a:ext cx="2105432" cy="5138896"/>
          </a:xfrm>
        </p:spPr>
        <p:txBody>
          <a:bodyPr/>
          <a:lstStyle/>
          <a:p>
            <a:r>
              <a:rPr lang="ru-RU" dirty="0"/>
              <a:t>готовим заключение органа опеки о временном устройстве ребенка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9640" y="260648"/>
            <a:ext cx="47625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620688"/>
            <a:ext cx="4233257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1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1052736"/>
            <a:ext cx="3185552" cy="5210904"/>
          </a:xfrm>
        </p:spPr>
        <p:txBody>
          <a:bodyPr/>
          <a:lstStyle/>
          <a:p>
            <a:r>
              <a:rPr lang="ru-RU" dirty="0"/>
              <a:t>Направляем ходатайство с приложением необходимых документов в министерство образования Кировской области для получения направления в </a:t>
            </a:r>
            <a:r>
              <a:rPr lang="ru-RU" dirty="0" smtClean="0"/>
              <a:t>организацию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9640" y="260648"/>
            <a:ext cx="47625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75" y="764704"/>
            <a:ext cx="3963440" cy="559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93800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827</TotalTime>
  <Words>934</Words>
  <Application>Microsoft Office PowerPoint</Application>
  <PresentationFormat>Экран (4:3)</PresentationFormat>
  <Paragraphs>69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След самолета</vt:lpstr>
      <vt:lpstr>Амурская Екатерина Владимировна начальник отдела по защите прав детей  управления опеки и  попечительства  администрации города Кирова</vt:lpstr>
      <vt:lpstr>Статистика по соглашениям</vt:lpstr>
      <vt:lpstr>нормативно-правовые документы</vt:lpstr>
      <vt:lpstr>Перечень причин для  временного устройства ребенка в организацию для детей-сирот</vt:lpstr>
      <vt:lpstr>Алгоритм работы по подготовке соглашения</vt:lpstr>
      <vt:lpstr>Перечень документов, предоставляемых законным представителем</vt:lpstr>
      <vt:lpstr>Работа органа опеки по формированию дела</vt:lpstr>
      <vt:lpstr>Презентация PowerPoint</vt:lpstr>
      <vt:lpstr>Презентация PowerPoint</vt:lpstr>
      <vt:lpstr>Презентация PowerPoint</vt:lpstr>
      <vt:lpstr>формируем личное дело ребенка и направляет его в организацию для детей-сирот</vt:lpstr>
      <vt:lpstr>Проверка условий жизни ребенка</vt:lpstr>
      <vt:lpstr>Помощи семьям, находящимся в трудной жизненной ситуации 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Лобастова Любовь Михайловна начальник управления опеки и  попечительства администрации города Кирова</dc:title>
  <dc:creator>ле</dc:creator>
  <cp:lastModifiedBy>Амурская Екатерина Владимировна</cp:lastModifiedBy>
  <cp:revision>59</cp:revision>
  <dcterms:created xsi:type="dcterms:W3CDTF">2018-10-30T16:28:43Z</dcterms:created>
  <dcterms:modified xsi:type="dcterms:W3CDTF">2021-02-24T15:05:40Z</dcterms:modified>
</cp:coreProperties>
</file>