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567" r:id="rId3"/>
    <p:sldId id="570" r:id="rId4"/>
    <p:sldId id="571" r:id="rId5"/>
    <p:sldId id="569" r:id="rId6"/>
    <p:sldId id="568" r:id="rId7"/>
    <p:sldId id="555" r:id="rId8"/>
    <p:sldId id="329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2716"/>
    <a:srgbClr val="663300"/>
    <a:srgbClr val="703016"/>
    <a:srgbClr val="FFFFFF"/>
    <a:srgbClr val="F2E4D6"/>
    <a:srgbClr val="6D2D19"/>
    <a:srgbClr val="DDB893"/>
    <a:srgbClr val="5D2C19"/>
    <a:srgbClr val="B4AEA8"/>
    <a:srgbClr val="712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5026" autoAdjust="0"/>
  </p:normalViewPr>
  <p:slideViewPr>
    <p:cSldViewPr>
      <p:cViewPr varScale="1">
        <p:scale>
          <a:sx n="74" d="100"/>
          <a:sy n="74" d="100"/>
        </p:scale>
        <p:origin x="10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74473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0426050" y="6416767"/>
            <a:ext cx="380190" cy="380190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209" y="316936"/>
            <a:ext cx="1160644" cy="33436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2009013" y="325609"/>
            <a:ext cx="502329" cy="107398"/>
          </a:xfrm>
          <a:prstGeom prst="rect">
            <a:avLst/>
          </a:prstGeom>
          <a:solidFill>
            <a:srgbClr val="ED5338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977057" y="1122833"/>
            <a:ext cx="8247972" cy="2388605"/>
          </a:xfrm>
          <a:prstGeom prst="rect">
            <a:avLst/>
          </a:prstGeom>
        </p:spPr>
        <p:txBody>
          <a:bodyPr lIns="41492" tIns="41492" rIns="41492" bIns="41492" anchor="b"/>
          <a:lstStyle>
            <a:lvl1pPr algn="ctr" defTabSz="914771">
              <a:defRPr sz="58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2462232" y="3603551"/>
            <a:ext cx="7277623" cy="1656460"/>
          </a:xfrm>
          <a:prstGeom prst="rect">
            <a:avLst/>
          </a:prstGeom>
        </p:spPr>
        <p:txBody>
          <a:bodyPr lIns="41492" tIns="41492" rIns="41492" bIns="41492"/>
          <a:lstStyle>
            <a:lvl1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1pPr>
            <a:lvl2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2pPr>
            <a:lvl3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3pPr>
            <a:lvl4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4pPr>
            <a:lvl5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0501700" y="6469007"/>
            <a:ext cx="228888" cy="222687"/>
          </a:xfrm>
          <a:prstGeom prst="rect">
            <a:avLst/>
          </a:prstGeom>
        </p:spPr>
        <p:txBody>
          <a:bodyPr lIns="41492" tIns="41492" rIns="41492" bIns="41492" anchor="t"/>
          <a:lstStyle>
            <a:lvl1pPr algn="ctr" defTabSz="414937">
              <a:defRPr sz="1000">
                <a:solidFill>
                  <a:srgbClr val="56221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0535001" y="6469007"/>
            <a:ext cx="162288" cy="2226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92" tIns="41492" rIns="41492" bIns="41492" anchor="t"/>
          <a:lstStyle>
            <a:lvl1pPr algn="ctr" defTabSz="414937">
              <a:defRPr sz="1000">
                <a:solidFill>
                  <a:srgbClr val="562212"/>
                </a:solidFill>
              </a:defRPr>
            </a:lvl1pPr>
          </a:lstStyle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pic>
        <p:nvPicPr>
          <p:cNvPr id="125" name="image2.png"/>
          <p:cNvPicPr>
            <a:picLocks noChangeAspect="1"/>
          </p:cNvPicPr>
          <p:nvPr/>
        </p:nvPicPr>
        <p:blipFill>
          <a:blip r:embed="rId2" cstate="print"/>
          <a:srcRect t="29635" r="25088"/>
          <a:stretch>
            <a:fillRect/>
          </a:stretch>
        </p:blipFill>
        <p:spPr>
          <a:xfrm>
            <a:off x="6456040" y="0"/>
            <a:ext cx="6030904" cy="566311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rot="18477484">
            <a:off x="201301" y="4693398"/>
            <a:ext cx="3445682" cy="414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80" h="20151" extrusionOk="0">
                <a:moveTo>
                  <a:pt x="0" y="1916"/>
                </a:moveTo>
                <a:cubicBezTo>
                  <a:pt x="5728" y="-1449"/>
                  <a:pt x="13609" y="-266"/>
                  <a:pt x="17605" y="4557"/>
                </a:cubicBezTo>
                <a:cubicBezTo>
                  <a:pt x="21600" y="9381"/>
                  <a:pt x="20196" y="16019"/>
                  <a:pt x="14468" y="19383"/>
                </a:cubicBezTo>
                <a:cubicBezTo>
                  <a:pt x="13982" y="19669"/>
                  <a:pt x="13472" y="19925"/>
                  <a:pt x="12943" y="20151"/>
                </a:cubicBezTo>
                <a:lnTo>
                  <a:pt x="11118" y="17113"/>
                </a:lnTo>
                <a:cubicBezTo>
                  <a:pt x="15356" y="15307"/>
                  <a:pt x="17054" y="10949"/>
                  <a:pt x="14909" y="7379"/>
                </a:cubicBezTo>
                <a:cubicBezTo>
                  <a:pt x="12765" y="3809"/>
                  <a:pt x="7589" y="2379"/>
                  <a:pt x="3351" y="4186"/>
                </a:cubicBezTo>
                <a:cubicBezTo>
                  <a:pt x="2991" y="4339"/>
                  <a:pt x="2644" y="4514"/>
                  <a:pt x="2313" y="4708"/>
                </a:cubicBezTo>
                <a:close/>
              </a:path>
            </a:pathLst>
          </a:custGeom>
          <a:solidFill>
            <a:srgbClr val="EDD8C2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11032872">
            <a:off x="9385310" y="5633284"/>
            <a:ext cx="2244872" cy="1786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19936" extrusionOk="0">
                <a:moveTo>
                  <a:pt x="18151" y="0"/>
                </a:moveTo>
                <a:cubicBezTo>
                  <a:pt x="21436" y="5576"/>
                  <a:pt x="20471" y="13414"/>
                  <a:pt x="15997" y="17507"/>
                </a:cubicBezTo>
                <a:cubicBezTo>
                  <a:pt x="11523" y="21600"/>
                  <a:pt x="5233" y="20398"/>
                  <a:pt x="1948" y="14822"/>
                </a:cubicBezTo>
                <a:cubicBezTo>
                  <a:pt x="516" y="12392"/>
                  <a:pt x="-164" y="9399"/>
                  <a:pt x="33" y="6393"/>
                </a:cubicBezTo>
                <a:lnTo>
                  <a:pt x="3142" y="6709"/>
                </a:lnTo>
                <a:cubicBezTo>
                  <a:pt x="2831" y="11463"/>
                  <a:pt x="5671" y="15631"/>
                  <a:pt x="9486" y="16019"/>
                </a:cubicBezTo>
                <a:cubicBezTo>
                  <a:pt x="13301" y="16407"/>
                  <a:pt x="16646" y="12867"/>
                  <a:pt x="16957" y="8113"/>
                </a:cubicBezTo>
                <a:cubicBezTo>
                  <a:pt x="17093" y="6041"/>
                  <a:pt x="16624" y="3977"/>
                  <a:pt x="15637" y="2300"/>
                </a:cubicBezTo>
                <a:close/>
              </a:path>
            </a:pathLst>
          </a:custGeom>
          <a:solidFill>
            <a:srgbClr val="ED5338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/>
            </a:pPr>
            <a:endParaRPr/>
          </a:p>
        </p:txBody>
      </p:sp>
      <p:pic>
        <p:nvPicPr>
          <p:cNvPr id="128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0744" y="-2475656"/>
            <a:ext cx="4248472" cy="424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886110" y="285006"/>
            <a:ext cx="737930" cy="198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0335908" y="6429439"/>
            <a:ext cx="513911" cy="3446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919536" y="3645024"/>
            <a:ext cx="6552728" cy="720080"/>
          </a:xfrm>
          <a:prstGeom prst="rect">
            <a:avLst/>
          </a:prstGeom>
          <a:noFill/>
          <a:ln w="12700">
            <a:miter lim="400000"/>
          </a:ln>
        </p:spPr>
        <p:txBody>
          <a:bodyPr lIns="41492" tIns="41492" rIns="41492" bIns="41492" anchor="ctr"/>
          <a:lstStyle/>
          <a:p>
            <a:pPr defTabSz="414937">
              <a:defRPr sz="1600">
                <a:solidFill>
                  <a:srgbClr val="FFFFFF"/>
                </a:solidFill>
              </a:defRPr>
            </a:pPr>
            <a:r>
              <a:rPr lang="ru-RU" sz="2300" b="1" dirty="0">
                <a:solidFill>
                  <a:srgbClr val="663300"/>
                </a:solidFill>
              </a:rPr>
              <a:t>НАЦИОНАЛЬНЫЙ ПРОЕКТ ПО ПОДДЕРЖКЕ МАЛОГО И СРЕДНЕГО ПРЕДПРИНИМАТЕЛЬСТВА</a:t>
            </a:r>
            <a:endParaRPr sz="2300" b="1" dirty="0">
              <a:solidFill>
                <a:srgbClr val="663300"/>
              </a:solidFill>
              <a:latin typeface="Albertus Medium" pitchFamily="34" charset="0"/>
            </a:endParaRPr>
          </a:p>
        </p:txBody>
      </p:sp>
      <p:grpSp>
        <p:nvGrpSpPr>
          <p:cNvPr id="137" name="Group 137"/>
          <p:cNvGrpSpPr/>
          <p:nvPr/>
        </p:nvGrpSpPr>
        <p:grpSpPr>
          <a:xfrm>
            <a:off x="1847528" y="1844824"/>
            <a:ext cx="8496944" cy="2343666"/>
            <a:chOff x="0" y="0"/>
            <a:chExt cx="8251012" cy="2343665"/>
          </a:xfrm>
        </p:grpSpPr>
        <p:pic>
          <p:nvPicPr>
            <p:cNvPr id="135" name="image5.png"/>
            <p:cNvPicPr>
              <a:picLocks noChangeAspect="1"/>
            </p:cNvPicPr>
            <p:nvPr/>
          </p:nvPicPr>
          <p:blipFill>
            <a:blip r:embed="rId4" cstate="print"/>
            <a:srcRect l="82864"/>
            <a:stretch>
              <a:fillRect/>
            </a:stretch>
          </p:blipFill>
          <p:spPr>
            <a:xfrm>
              <a:off x="6856904" y="0"/>
              <a:ext cx="1394109" cy="2343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image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1607"/>
              <a:ext cx="6746440" cy="12524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2063552" y="3645024"/>
            <a:ext cx="6589007" cy="3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2" tIns="41492" rIns="41492" bIns="41492">
            <a:spAutoFit/>
          </a:bodyPr>
          <a:lstStyle/>
          <a:p>
            <a:pPr defTabSz="414937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39" name="Shape 139"/>
          <p:cNvSpPr/>
          <p:nvPr/>
        </p:nvSpPr>
        <p:spPr>
          <a:xfrm>
            <a:off x="9356013" y="233187"/>
            <a:ext cx="1392273" cy="477146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332657"/>
            <a:ext cx="9457621" cy="792087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spc="-25" dirty="0">
                <a:solidFill>
                  <a:srgbClr val="6D2D19"/>
                </a:solidFill>
                <a:latin typeface="Arial Black" panose="020B0A04020102020204" pitchFamily="34" charset="0"/>
              </a:rPr>
              <a:t>Организации инфраструктуры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310E4EB-3EFD-4452-A825-1111DB02E9F1}"/>
              </a:ext>
            </a:extLst>
          </p:cNvPr>
          <p:cNvSpPr/>
          <p:nvPr/>
        </p:nvSpPr>
        <p:spPr>
          <a:xfrm>
            <a:off x="819762" y="1633142"/>
            <a:ext cx="10336756" cy="71508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6D2D19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МФО, РГО 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rgbClr val="6D2D19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(льготное, гарантийное кредитование)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latin typeface="Arial Black" panose="020B0A0402010202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C95166D-0368-420E-87F7-BCBACC5E9D83}"/>
              </a:ext>
            </a:extLst>
          </p:cNvPr>
          <p:cNvSpPr/>
          <p:nvPr/>
        </p:nvSpPr>
        <p:spPr>
          <a:xfrm>
            <a:off x="819763" y="4833183"/>
            <a:ext cx="7784116" cy="708836"/>
          </a:xfrm>
          <a:prstGeom prst="roundRect">
            <a:avLst>
              <a:gd name="adj" fmla="val 16214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6D2D19"/>
                </a:solidFill>
                <a:latin typeface="Arial Black" panose="020B0A04020102020204" pitchFamily="34" charset="0"/>
                <a:ea typeface="+mj-ea"/>
                <a:cs typeface="+mj-cs"/>
              </a:rPr>
              <a:t>Центр поддержки экспорта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latin typeface="Arial Black" panose="020B0A0402010202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05DF474-34D9-4E72-A61E-9D1C2503FDA1}"/>
              </a:ext>
            </a:extLst>
          </p:cNvPr>
          <p:cNvSpPr/>
          <p:nvPr/>
        </p:nvSpPr>
        <p:spPr>
          <a:xfrm>
            <a:off x="819763" y="3981271"/>
            <a:ext cx="8240205" cy="71508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6D2D19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Центр кластерного развития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06DBB7F-78BF-4F2B-AA56-F58FEA6839B3}"/>
              </a:ext>
            </a:extLst>
          </p:cNvPr>
          <p:cNvSpPr/>
          <p:nvPr/>
        </p:nvSpPr>
        <p:spPr>
          <a:xfrm>
            <a:off x="819763" y="2524414"/>
            <a:ext cx="6849930" cy="13280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6D2D19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Центр поддержки предпринимательства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9AF2FF-AAEC-4B5F-A9FB-5D06E1BC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48" y="3063511"/>
            <a:ext cx="689579" cy="8428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EBC8F2-602D-4449-8DCC-AB8C7B5AF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999" y="5765575"/>
            <a:ext cx="704948" cy="562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4C8C4B-53E8-49C8-B560-8151207A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3" y="822702"/>
            <a:ext cx="814091" cy="4665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674E0A-0356-4F63-AA58-CD9ED098F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23" y="5792726"/>
            <a:ext cx="619211" cy="5525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57CF67D-321F-4BE0-A99E-39CA8F6FF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27" y="5669885"/>
            <a:ext cx="733527" cy="523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8BC3556-A67B-43EE-B8AF-F676196030E3}"/>
              </a:ext>
            </a:extLst>
          </p:cNvPr>
          <p:cNvSpPr/>
          <p:nvPr/>
        </p:nvSpPr>
        <p:spPr>
          <a:xfrm>
            <a:off x="819763" y="5722469"/>
            <a:ext cx="1933749" cy="71508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6D2D19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МФЦ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0720BF-6978-41B0-B2E6-8383ABCF9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06" y="4752593"/>
            <a:ext cx="1084041" cy="9414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59BCCB-5E5A-4678-88C7-90E67E181F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07" y="69892"/>
            <a:ext cx="1373879" cy="7928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0C6C65-62AD-4CD6-94C8-8C1784AC16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5029" y="2740038"/>
            <a:ext cx="1428521" cy="26359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96C478-A3CD-4414-A0C7-F06EF14AE6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09" y="5702013"/>
            <a:ext cx="657317" cy="704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3664C6F-8E29-4AA0-A5BB-F1D1A1B2B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2" y="6049938"/>
            <a:ext cx="704948" cy="5620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160C548-B337-4531-8FDF-8312574CA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518" y="5931858"/>
            <a:ext cx="1066465" cy="92614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A5FB5C-A6E9-4D65-AD00-8025F35A9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86" y="6068990"/>
            <a:ext cx="733527" cy="5239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475BDC5-6F0C-4BF3-9A89-B387116E9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75" y="2497376"/>
            <a:ext cx="993024" cy="88608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3BA19D4-B903-49B5-93CB-59C74352E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63" y="918157"/>
            <a:ext cx="847843" cy="4858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4D713D-351A-4010-94D0-42DB694040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96" y="59788"/>
            <a:ext cx="767200" cy="7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1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70" y="482466"/>
            <a:ext cx="10801200" cy="10553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Организация и проведение мероприятий</a:t>
            </a:r>
            <a:b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  <a:t>для начинающих предпринимателей в 2020 году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05DF474-34D9-4E72-A61E-9D1C2503FDA1}"/>
              </a:ext>
            </a:extLst>
          </p:cNvPr>
          <p:cNvSpPr/>
          <p:nvPr/>
        </p:nvSpPr>
        <p:spPr>
          <a:xfrm>
            <a:off x="1639571" y="2659345"/>
            <a:ext cx="8992027" cy="64698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6D2D19"/>
                </a:solidFill>
                <a:ea typeface="+mj-ea"/>
                <a:cs typeface="+mj-cs"/>
              </a:rPr>
              <a:t>Курсы для молодежи в возрасте 14-17 лет, направленные на поиск и генерацию бизнес-идеи, занятия по бизнес-планированию, ведению переговоров и т.д. </a:t>
            </a:r>
          </a:p>
        </p:txBody>
      </p:sp>
      <p:sp>
        <p:nvSpPr>
          <p:cNvPr id="17" name="Прямоугольник: скругленные углы 10">
            <a:extLst>
              <a:ext uri="{FF2B5EF4-FFF2-40B4-BE49-F238E27FC236}">
                <a16:creationId xmlns:a16="http://schemas.microsoft.com/office/drawing/2014/main" id="{D06DBB7F-78BF-4F2B-AA56-F58FEA6839B3}"/>
              </a:ext>
            </a:extLst>
          </p:cNvPr>
          <p:cNvSpPr/>
          <p:nvPr/>
        </p:nvSpPr>
        <p:spPr>
          <a:xfrm>
            <a:off x="1628190" y="1584115"/>
            <a:ext cx="4105510" cy="91939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spc="5" dirty="0">
                <a:solidFill>
                  <a:srgbClr val="FBE5D5">
                    <a:lumMod val="25000"/>
                  </a:srgbClr>
                </a:solidFill>
                <a:cs typeface="Calibri"/>
              </a:rPr>
              <a:t>Обучающий курс «Основы самозанятости и предпринимательства»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9EA05-B3B4-4AAA-9F4C-BDCE9845D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96" y="59788"/>
            <a:ext cx="767200" cy="767200"/>
          </a:xfrm>
          <a:prstGeom prst="rect">
            <a:avLst/>
          </a:prstGeom>
        </p:spPr>
      </p:pic>
      <p:sp>
        <p:nvSpPr>
          <p:cNvPr id="14" name="Прямоугольник: скругленные углы 10">
            <a:extLst>
              <a:ext uri="{FF2B5EF4-FFF2-40B4-BE49-F238E27FC236}">
                <a16:creationId xmlns:a16="http://schemas.microsoft.com/office/drawing/2014/main" id="{5CCCAA11-0EA6-4675-A5B5-4557FF4BBF7D}"/>
              </a:ext>
            </a:extLst>
          </p:cNvPr>
          <p:cNvSpPr/>
          <p:nvPr/>
        </p:nvSpPr>
        <p:spPr>
          <a:xfrm>
            <a:off x="6629017" y="1564906"/>
            <a:ext cx="3908694" cy="91939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spc="5" dirty="0">
                <a:solidFill>
                  <a:srgbClr val="FBE5D5">
                    <a:lumMod val="25000"/>
                  </a:srgbClr>
                </a:solidFill>
                <a:cs typeface="Calibri"/>
              </a:rPr>
              <a:t>Обучающий курс «Это бизнес, детки»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latin typeface="Arial Black" panose="020B0A04020102020204" pitchFamily="34" charset="0"/>
              <a:ea typeface="+mj-ea"/>
              <a:cs typeface="+mj-cs"/>
              <a:sym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20DA1B-44E2-4B93-BA93-A17A5800E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52" y="3462160"/>
            <a:ext cx="3449623" cy="23015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6F059F-5157-41BA-B50A-2358BB7D3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32" y="3421513"/>
            <a:ext cx="3449625" cy="22934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E10CE3-E007-4E15-A7CF-79E623987CCD}"/>
              </a:ext>
            </a:extLst>
          </p:cNvPr>
          <p:cNvSpPr/>
          <p:nvPr/>
        </p:nvSpPr>
        <p:spPr>
          <a:xfrm>
            <a:off x="1639571" y="5870806"/>
            <a:ext cx="8992027" cy="4767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>
                <a:solidFill>
                  <a:srgbClr val="6D2D19"/>
                </a:solidFill>
                <a:ea typeface="+mj-ea"/>
                <a:cs typeface="+mj-cs"/>
              </a:rPr>
              <a:t>Мероприятия реализованы министерством спорта и молодежной политики Кировской области совместно </a:t>
            </a:r>
            <a:br>
              <a:rPr lang="ru-RU" sz="1100" b="1" dirty="0">
                <a:solidFill>
                  <a:srgbClr val="6D2D19"/>
                </a:solidFill>
                <a:ea typeface="+mj-ea"/>
                <a:cs typeface="+mj-cs"/>
              </a:rPr>
            </a:br>
            <a:r>
              <a:rPr lang="ru-RU" sz="1100" b="1" dirty="0">
                <a:solidFill>
                  <a:srgbClr val="6D2D19"/>
                </a:solidFill>
                <a:ea typeface="+mj-ea"/>
                <a:cs typeface="+mj-cs"/>
              </a:rPr>
              <a:t>с министерством экономического развития и поддержки предпринимательства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06429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70" y="482466"/>
            <a:ext cx="10801200" cy="10553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Организация и проведение мероприятий</a:t>
            </a:r>
            <a:b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  <a:t>для начинающих предпринимателей в 2020 году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ED8FA1-40C0-4E62-969A-C79827B02A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16" y="6031562"/>
            <a:ext cx="602458" cy="6024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AA91A3C-204A-40E2-8B26-543B78FA448C}"/>
              </a:ext>
            </a:extLst>
          </p:cNvPr>
          <p:cNvSpPr txBox="1"/>
          <p:nvPr/>
        </p:nvSpPr>
        <p:spPr>
          <a:xfrm>
            <a:off x="1115145" y="6127424"/>
            <a:ext cx="592832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4460" marR="0" lvl="0" indent="0" algn="l" defTabSz="914400" rtl="0" eaLnBrk="1" fontAlgn="auto" latinLnBrk="0" hangingPunct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7030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Запись на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7030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сайте: 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мойбизнес-43.рф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C310E4EB-3EFD-4452-A825-1111DB02E9F1}"/>
              </a:ext>
            </a:extLst>
          </p:cNvPr>
          <p:cNvSpPr/>
          <p:nvPr/>
        </p:nvSpPr>
        <p:spPr>
          <a:xfrm>
            <a:off x="503283" y="1637023"/>
            <a:ext cx="5400600" cy="64698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6D2D19"/>
                </a:solidFill>
                <a:ea typeface="+mj-ea"/>
                <a:cs typeface="+mj-cs"/>
              </a:rPr>
              <a:t>Программа по наставничеству для начинающих предпринимателей «Дело молодое»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9EA05-B3B4-4AAA-9F4C-BDCE9845D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96" y="59788"/>
            <a:ext cx="767200" cy="767200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B06F381-2A0D-4B57-A0C9-7AB802B49743}"/>
              </a:ext>
            </a:extLst>
          </p:cNvPr>
          <p:cNvSpPr/>
          <p:nvPr/>
        </p:nvSpPr>
        <p:spPr>
          <a:xfrm>
            <a:off x="6023992" y="1637023"/>
            <a:ext cx="4944713" cy="64698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6D2D19"/>
                </a:solidFill>
                <a:ea typeface="+mj-ea"/>
                <a:cs typeface="+mj-cs"/>
              </a:rPr>
              <a:t>Региональный этап Всероссийского конкурса «Молодой предприниматель России»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16421DDC-E841-4A4A-9ACB-D4D26592AAF3}"/>
              </a:ext>
            </a:extLst>
          </p:cNvPr>
          <p:cNvSpPr/>
          <p:nvPr/>
        </p:nvSpPr>
        <p:spPr>
          <a:xfrm>
            <a:off x="2950760" y="2441140"/>
            <a:ext cx="5771862" cy="64698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6D2D19"/>
                </a:solidFill>
                <a:ea typeface="+mj-ea"/>
                <a:cs typeface="+mj-cs"/>
              </a:rPr>
              <a:t>Организовано участие 10 кировских предпринимателей во всероссийских мероприятиях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ea typeface="+mj-ea"/>
              <a:cs typeface="+mj-cs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3B9A01-3F6A-4813-95DE-FED0A1AFA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118466"/>
            <a:ext cx="4656681" cy="31032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BB0809-5A37-426E-BEFC-1C65B1AB1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92" y="3187309"/>
            <a:ext cx="4514812" cy="30086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50416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860" y="383986"/>
            <a:ext cx="10801200" cy="10553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Организация и проведение мероприятий</a:t>
            </a:r>
            <a:b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spc="-25" dirty="0">
                <a:solidFill>
                  <a:srgbClr val="FF0000"/>
                </a:solidFill>
                <a:latin typeface="Arial Black" panose="020B0A04020102020204" pitchFamily="34" charset="0"/>
              </a:rPr>
              <a:t>для начинающих предпринимателей в 2021 году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05DF474-34D9-4E72-A61E-9D1C2503FDA1}"/>
              </a:ext>
            </a:extLst>
          </p:cNvPr>
          <p:cNvSpPr/>
          <p:nvPr/>
        </p:nvSpPr>
        <p:spPr>
          <a:xfrm>
            <a:off x="541125" y="3133381"/>
            <a:ext cx="8021765" cy="51077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6D2D19"/>
                </a:solidFill>
                <a:ea typeface="+mj-ea"/>
                <a:cs typeface="+mj-cs"/>
              </a:rPr>
              <a:t>Деловые игры для молодежи в возрасте 14-17 лет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64F65-EE7E-4A63-9AD8-E6E13A4B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192" y="1727528"/>
            <a:ext cx="1061526" cy="19587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ED8FA1-40C0-4E62-969A-C79827B02A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16" y="6031562"/>
            <a:ext cx="602458" cy="6024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AA91A3C-204A-40E2-8B26-543B78FA448C}"/>
              </a:ext>
            </a:extLst>
          </p:cNvPr>
          <p:cNvSpPr txBox="1"/>
          <p:nvPr/>
        </p:nvSpPr>
        <p:spPr>
          <a:xfrm>
            <a:off x="1115145" y="6127424"/>
            <a:ext cx="592832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4460" marR="0" lvl="0" indent="0" algn="l" defTabSz="914400" rtl="0" eaLnBrk="1" fontAlgn="auto" latinLnBrk="0" hangingPunct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7030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Запись на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7030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сайте: 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мойбизнес-43.рф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C310E4EB-3EFD-4452-A825-1111DB02E9F1}"/>
              </a:ext>
            </a:extLst>
          </p:cNvPr>
          <p:cNvSpPr/>
          <p:nvPr/>
        </p:nvSpPr>
        <p:spPr>
          <a:xfrm>
            <a:off x="557860" y="4086910"/>
            <a:ext cx="10006734" cy="51077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6D2D19"/>
                </a:solidFill>
                <a:ea typeface="+mj-ea"/>
                <a:cs typeface="+mj-cs"/>
              </a:rPr>
              <a:t>Консультации по вопросам начала ведения собственного дела</a:t>
            </a:r>
            <a:r>
              <a:rPr lang="ru-RU" sz="2400" dirty="0">
                <a:solidFill>
                  <a:srgbClr val="6D2D19"/>
                </a:solidFill>
                <a:ea typeface="+mj-ea"/>
                <a:cs typeface="+mj-cs"/>
              </a:rPr>
              <a:t> 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ea typeface="+mj-ea"/>
              <a:cs typeface="+mj-cs"/>
              <a:sym typeface="Calibri"/>
            </a:endParaRPr>
          </a:p>
        </p:txBody>
      </p:sp>
      <p:sp>
        <p:nvSpPr>
          <p:cNvPr id="17" name="Прямоугольник: скругленные углы 10">
            <a:extLst>
              <a:ext uri="{FF2B5EF4-FFF2-40B4-BE49-F238E27FC236}">
                <a16:creationId xmlns:a16="http://schemas.microsoft.com/office/drawing/2014/main" id="{D06DBB7F-78BF-4F2B-AA56-F58FEA6839B3}"/>
              </a:ext>
            </a:extLst>
          </p:cNvPr>
          <p:cNvSpPr/>
          <p:nvPr/>
        </p:nvSpPr>
        <p:spPr>
          <a:xfrm>
            <a:off x="542270" y="1705854"/>
            <a:ext cx="8039607" cy="91939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spc="5" dirty="0">
                <a:solidFill>
                  <a:srgbClr val="FBE5D5">
                    <a:lumMod val="25000"/>
                  </a:srgbClr>
                </a:solidFill>
                <a:cs typeface="Calibri"/>
              </a:rPr>
              <a:t>Обучающий курс основам предпринимательской деятельности для молодежи в возрасте 14-17 лет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latin typeface="Arial Black" panose="020B0A04020102020204" pitchFamily="34" charset="0"/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9EA05-B3B4-4AAA-9F4C-BDCE9845D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96" y="59788"/>
            <a:ext cx="767200" cy="767200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B06F381-2A0D-4B57-A0C9-7AB802B49743}"/>
              </a:ext>
            </a:extLst>
          </p:cNvPr>
          <p:cNvSpPr/>
          <p:nvPr/>
        </p:nvSpPr>
        <p:spPr>
          <a:xfrm>
            <a:off x="558697" y="5096856"/>
            <a:ext cx="6616008" cy="51077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6D2D19"/>
                </a:solidFill>
                <a:ea typeface="+mj-ea"/>
                <a:cs typeface="+mj-cs"/>
              </a:rPr>
              <a:t>Обучающий проект «Стартуй уверенно!»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BBF841-E262-4B0F-863F-E12388E7985E}"/>
              </a:ext>
            </a:extLst>
          </p:cNvPr>
          <p:cNvSpPr txBox="1"/>
          <p:nvPr/>
        </p:nvSpPr>
        <p:spPr>
          <a:xfrm>
            <a:off x="7174705" y="4998301"/>
            <a:ext cx="184555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4460" marR="0" lvl="0" indent="0" algn="ctr" defTabSz="914400" rtl="0" eaLnBrk="1" fontAlgn="auto" latinLnBrk="0" hangingPunct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Старт проекта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19.02.2021</a:t>
            </a:r>
          </a:p>
        </p:txBody>
      </p:sp>
    </p:spTree>
    <p:extLst>
      <p:ext uri="{BB962C8B-B14F-4D97-AF65-F5344CB8AC3E}">
        <p14:creationId xmlns:p14="http://schemas.microsoft.com/office/powerpoint/2010/main" val="42641008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747" y="757064"/>
            <a:ext cx="9602522" cy="99965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spc="-25" dirty="0">
                <a:solidFill>
                  <a:srgbClr val="6D2D19"/>
                </a:solidFill>
                <a:latin typeface="+mj-lt"/>
              </a:rPr>
              <a:t>Открытие Юрлица/ ИП </a:t>
            </a:r>
            <a:br>
              <a:rPr lang="ru-RU" sz="3200" b="1" spc="-25" dirty="0">
                <a:solidFill>
                  <a:srgbClr val="6D2D19"/>
                </a:solidFill>
                <a:latin typeface="+mj-lt"/>
              </a:rPr>
            </a:br>
            <a:r>
              <a:rPr lang="ru-RU" sz="3200" b="1" spc="-25" dirty="0">
                <a:solidFill>
                  <a:srgbClr val="6D2D19"/>
                </a:solidFill>
                <a:latin typeface="+mj-lt"/>
              </a:rPr>
              <a:t>возможно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06DBB7F-78BF-4F2B-AA56-F58FEA6839B3}"/>
              </a:ext>
            </a:extLst>
          </p:cNvPr>
          <p:cNvSpPr/>
          <p:nvPr/>
        </p:nvSpPr>
        <p:spPr>
          <a:xfrm>
            <a:off x="8112224" y="1756719"/>
            <a:ext cx="2592288" cy="57888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0" cap="none" spc="5" normalizeH="0" baseline="0" noProof="0" dirty="0">
                <a:ln>
                  <a:noFill/>
                </a:ln>
                <a:solidFill>
                  <a:srgbClr val="FBE5D5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 18 лет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55D402-F288-495F-8F8B-072F5053C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124982"/>
            <a:ext cx="1449846" cy="112746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310E4EB-3EFD-4452-A825-1111DB02E9F1}"/>
              </a:ext>
            </a:extLst>
          </p:cNvPr>
          <p:cNvSpPr/>
          <p:nvPr/>
        </p:nvSpPr>
        <p:spPr>
          <a:xfrm>
            <a:off x="1487488" y="1753662"/>
            <a:ext cx="3071240" cy="57888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BE5D5">
                    <a:lumMod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 14 лет 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latin typeface="Arial Black" panose="020B0A04020102020204" pitchFamily="34" charset="0"/>
              <a:ea typeface="+mj-ea"/>
              <a:cs typeface="+mj-cs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ED8FA1-40C0-4E62-969A-C79827B02A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498" y="5849361"/>
            <a:ext cx="602458" cy="6024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AA91A3C-204A-40E2-8B26-543B78FA448C}"/>
              </a:ext>
            </a:extLst>
          </p:cNvPr>
          <p:cNvSpPr txBox="1"/>
          <p:nvPr/>
        </p:nvSpPr>
        <p:spPr>
          <a:xfrm>
            <a:off x="1218661" y="5995062"/>
            <a:ext cx="592832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4460" marR="0" lvl="0" indent="0" algn="l" defTabSz="914400" rtl="0" eaLnBrk="1" fontAlgn="auto" latinLnBrk="0" hangingPunct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7030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Запись на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7030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сайте: 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мойбизнес-43.рф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54723B4-037E-4C81-A850-76ED3A634D98}"/>
              </a:ext>
            </a:extLst>
          </p:cNvPr>
          <p:cNvGrpSpPr/>
          <p:nvPr/>
        </p:nvGrpSpPr>
        <p:grpSpPr>
          <a:xfrm>
            <a:off x="8256240" y="6128716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5FEB1A4-B9E5-4C7D-80AA-33228817A2C2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B3A6099-68F4-47A6-A647-0816E7E503EB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B2BD66-DF40-4D0B-B126-057312346072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75B78B05-243D-4FF5-9523-266DC6C9085C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4C9670D-1DE5-44B8-A63F-8D9DDB590111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7C6FDC-5012-48D6-9913-89F6AED32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96" y="59788"/>
            <a:ext cx="767200" cy="76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C7B5C98-254C-4213-84D5-511855435A32}"/>
              </a:ext>
            </a:extLst>
          </p:cNvPr>
          <p:cNvSpPr txBox="1"/>
          <p:nvPr/>
        </p:nvSpPr>
        <p:spPr>
          <a:xfrm>
            <a:off x="1545433" y="2525782"/>
            <a:ext cx="295534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BE5D5">
                    <a:lumMod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 нотариально заверенном согласии родителей</a:t>
            </a:r>
            <a:endParaRPr lang="ru-RU" i="1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311F55B-D8C7-4CBC-B1AB-005F40CEAA15}"/>
              </a:ext>
            </a:extLst>
          </p:cNvPr>
          <p:cNvSpPr/>
          <p:nvPr/>
        </p:nvSpPr>
        <p:spPr>
          <a:xfrm>
            <a:off x="1487488" y="4092127"/>
            <a:ext cx="9577064" cy="125991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BE5D5">
                    <a:lumMod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 центре «Мой бизнес» помогут: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BE5D5">
                    <a:lumMod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выбрать систему налогообложения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FBE5D5">
                    <a:lumMod val="25000"/>
                  </a:srgbClr>
                </a:solidFill>
                <a:latin typeface="Calibri"/>
                <a:ea typeface="+mj-ea"/>
                <a:cs typeface="Calibri"/>
              </a:rPr>
              <a:t>- через окно МФЦ открыть юрлицо/ зарегистрировать ИП без уплаты </a:t>
            </a:r>
            <a:r>
              <a:rPr lang="ru-RU" sz="2000" b="1" dirty="0" err="1">
                <a:solidFill>
                  <a:srgbClr val="FBE5D5">
                    <a:lumMod val="25000"/>
                  </a:srgbClr>
                </a:solidFill>
                <a:latin typeface="Calibri"/>
                <a:ea typeface="+mj-ea"/>
                <a:cs typeface="Calibri"/>
              </a:rPr>
              <a:t>гос.пошлины</a:t>
            </a:r>
            <a:r>
              <a:rPr lang="ru-RU" sz="2000" b="1" dirty="0">
                <a:solidFill>
                  <a:srgbClr val="FBE5D5">
                    <a:lumMod val="25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6D2D19"/>
              </a:solidFill>
              <a:effectLst/>
              <a:uFillTx/>
              <a:latin typeface="Arial Black" panose="020B0A04020102020204" pitchFamily="34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9713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07370" y="727533"/>
            <a:ext cx="10229190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DB893"/>
            </a:solidFill>
          </a:ln>
        </p:spPr>
        <p:txBody>
          <a:bodyPr rtlCol="0" anchor="t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5E271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Налог на профессиональный доход НПД</a:t>
            </a:r>
            <a:br>
              <a:rPr lang="ru-RU" sz="2800" b="1" dirty="0">
                <a:solidFill>
                  <a:srgbClr val="5E271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5E271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(самозанятость)</a:t>
            </a:r>
            <a:endParaRPr lang="ru-RU" sz="2800" dirty="0">
              <a:solidFill>
                <a:srgbClr val="5E271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http://rmplgroup.net/images/send_enquiry.jpg">
            <a:extLst>
              <a:ext uri="{FF2B5EF4-FFF2-40B4-BE49-F238E27FC236}">
                <a16:creationId xmlns:a16="http://schemas.microsoft.com/office/drawing/2014/main" id="{DBA2AB86-42AB-4FCC-AEC4-0561F6D1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2" y="5445224"/>
            <a:ext cx="100013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6882C1-C971-4A23-BAB5-06571D37EB51}"/>
              </a:ext>
            </a:extLst>
          </p:cNvPr>
          <p:cNvSpPr txBox="1"/>
          <p:nvPr/>
        </p:nvSpPr>
        <p:spPr>
          <a:xfrm>
            <a:off x="4395052" y="2165905"/>
            <a:ext cx="3545637" cy="919398"/>
          </a:xfrm>
          <a:prstGeom prst="roundRect">
            <a:avLst/>
          </a:prstGeom>
          <a:ln w="3175">
            <a:solidFill>
              <a:srgbClr val="DDB8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могут применять </a:t>
            </a:r>
            <a:b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физ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лица, в том числе индивидуальные предприниматели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9AB99-6DA7-49B2-8471-31CA8723DF3D}"/>
              </a:ext>
            </a:extLst>
          </p:cNvPr>
          <p:cNvSpPr txBox="1"/>
          <p:nvPr/>
        </p:nvSpPr>
        <p:spPr>
          <a:xfrm>
            <a:off x="932191" y="2180028"/>
            <a:ext cx="3049613" cy="919398"/>
          </a:xfrm>
          <a:prstGeom prst="roundRect">
            <a:avLst/>
          </a:prstGeom>
          <a:ln w="3175">
            <a:solidFill>
              <a:srgbClr val="DDB8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регистрация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через </a:t>
            </a:r>
          </a:p>
          <a:p>
            <a:pPr algn="ctr" defTabSz="1043056">
              <a:spcBef>
                <a:spcPct val="0"/>
              </a:spcBef>
            </a:pP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бесплатное мобильное </a:t>
            </a:r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Приложение «Мой налог»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F3807-4374-4CED-B2B5-BF0187016E77}"/>
              </a:ext>
            </a:extLst>
          </p:cNvPr>
          <p:cNvSpPr txBox="1"/>
          <p:nvPr/>
        </p:nvSpPr>
        <p:spPr>
          <a:xfrm>
            <a:off x="8365191" y="2162258"/>
            <a:ext cx="3343941" cy="919398"/>
          </a:xfrm>
          <a:prstGeom prst="roundRect">
            <a:avLst/>
          </a:prstGeom>
          <a:ln w="3175">
            <a:solidFill>
              <a:srgbClr val="DDB8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налоговая ставка </a:t>
            </a:r>
            <a:b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4%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— с доходов от 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физ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лиц</a:t>
            </a:r>
            <a:b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6%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— с доходов от юр лиц и ИП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B8C5A-ADEC-40F0-9C30-184C173906CB}"/>
              </a:ext>
            </a:extLst>
          </p:cNvPr>
          <p:cNvSpPr txBox="1"/>
          <p:nvPr/>
        </p:nvSpPr>
        <p:spPr>
          <a:xfrm>
            <a:off x="932191" y="3323524"/>
            <a:ext cx="323087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/>
              <a:t>Так же можно зарегистрироваться: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i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1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 через личный кабинет на сайте ФНС России;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 через Уполномоченные банки;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i="1" dirty="0"/>
              <a:t>- через  портал </a:t>
            </a:r>
            <a:r>
              <a:rPr lang="ru-RU" i="1" dirty="0" err="1"/>
              <a:t>Гос.услуг</a:t>
            </a:r>
            <a:endParaRPr kumimoji="0" lang="ru-RU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C6CFBF-0A71-4FCA-8709-4E9355AFAD70}"/>
              </a:ext>
            </a:extLst>
          </p:cNvPr>
          <p:cNvSpPr txBox="1"/>
          <p:nvPr/>
        </p:nvSpPr>
        <p:spPr>
          <a:xfrm>
            <a:off x="4391086" y="3368332"/>
            <a:ext cx="3865154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i="1" dirty="0"/>
              <a:t>Условия:</a:t>
            </a:r>
          </a:p>
          <a:p>
            <a:endParaRPr lang="ru-RU" sz="1400" i="1" dirty="0"/>
          </a:p>
          <a:p>
            <a:r>
              <a:rPr lang="ru-RU" sz="1400" i="1" dirty="0"/>
              <a:t>- не привлекать наемных работников;</a:t>
            </a:r>
          </a:p>
          <a:p>
            <a:r>
              <a:rPr lang="ru-RU" sz="1400" i="1" dirty="0"/>
              <a:t>- доходы не превышают 2,4 млн. руб. в год;</a:t>
            </a:r>
          </a:p>
          <a:p>
            <a:r>
              <a:rPr lang="ru-RU" sz="1400" i="1" dirty="0"/>
              <a:t>- не заниматься перепродажей;</a:t>
            </a:r>
          </a:p>
          <a:p>
            <a:r>
              <a:rPr lang="ru-RU" sz="1400" i="1" dirty="0"/>
              <a:t>- не реализовать подакцизные, маркированные товары</a:t>
            </a:r>
          </a:p>
          <a:p>
            <a:r>
              <a:rPr lang="ru-RU" sz="1400" i="1" dirty="0"/>
              <a:t>- не добывать полезные ископаемые;</a:t>
            </a:r>
          </a:p>
          <a:p>
            <a:r>
              <a:rPr lang="ru-RU" sz="1400" i="1" dirty="0"/>
              <a:t>- не совмещать с другими системами налогообложения (ОСНО, УСНО, ЕСХН, ЕНВД и ПСН)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00A4F-B76B-4EC2-8ECC-94DB9CC26F7B}"/>
              </a:ext>
            </a:extLst>
          </p:cNvPr>
          <p:cNvSpPr txBox="1"/>
          <p:nvPr/>
        </p:nvSpPr>
        <p:spPr>
          <a:xfrm>
            <a:off x="8498966" y="3370629"/>
            <a:ext cx="334394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i="1" dirty="0"/>
              <a:t>Других обязательных платежей нет</a:t>
            </a:r>
          </a:p>
          <a:p>
            <a:endParaRPr lang="ru-RU" sz="1600" i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i="1" dirty="0"/>
              <a:t>Есть возможность получить налоговый вычет в размере 10 </a:t>
            </a:r>
            <a:r>
              <a:rPr lang="ru-RU" sz="1600" i="1" dirty="0" err="1"/>
              <a:t>тыс.руб</a:t>
            </a:r>
            <a:r>
              <a:rPr lang="ru-RU" sz="1600" i="1" dirty="0"/>
              <a:t>.</a:t>
            </a:r>
          </a:p>
        </p:txBody>
      </p:sp>
      <p:pic>
        <p:nvPicPr>
          <p:cNvPr id="19" name="Picture 6" descr="https://thumbs.dreamstime.com/b/3d-%D0%BC%D0%B0%D0%BB%D1%8B%D0%B5-%D0%BB%D1%8E%D0%B4%D0%B8-%D1%84%D0%B8%D0%BD%D0%B0%D0%BD%D1%81%D0%BE%D0%B2%D0%BE%D1%85%D0%BE%D0%B7%D1%8F%D0%B9%D1%81%D1%82%D0%B2%D0%B5%D0%BD%D0%BD%D1%8B%D0%B9-%D1%83%D1%81%D0%BF%D0%B5%D1%85-29280362.jpg">
            <a:extLst>
              <a:ext uri="{FF2B5EF4-FFF2-40B4-BE49-F238E27FC236}">
                <a16:creationId xmlns:a16="http://schemas.microsoft.com/office/drawing/2014/main" id="{7E360832-7366-4E2D-8276-9EEE20F1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1141" y="1031361"/>
            <a:ext cx="884159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CAC14856-87E6-4857-A8B2-EB4CD0ECB24D}"/>
              </a:ext>
            </a:extLst>
          </p:cNvPr>
          <p:cNvSpPr/>
          <p:nvPr/>
        </p:nvSpPr>
        <p:spPr>
          <a:xfrm>
            <a:off x="-545404" y="5864570"/>
            <a:ext cx="1512168" cy="1483377"/>
          </a:xfrm>
          <a:prstGeom prst="ellipse">
            <a:avLst/>
          </a:prstGeom>
          <a:solidFill>
            <a:srgbClr val="FFFFFF"/>
          </a:solidFill>
          <a:ln w="301625">
            <a:solidFill>
              <a:srgbClr val="E4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9DA472-11E8-4FB9-9CE8-204232788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96" y="59788"/>
            <a:ext cx="767200" cy="76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63.jpeg" descr="Artboard 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600363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2069" y="2468831"/>
            <a:ext cx="7427862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5D3F21"/>
                </a:solidFill>
                <a:latin typeface="Arial Black" pitchFamily="34" charset="0"/>
              </a:rPr>
              <a:t>Спасибо за внимание!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400" dirty="0">
              <a:solidFill>
                <a:srgbClr val="5D3F2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456" y="3222040"/>
            <a:ext cx="9145016" cy="280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ru-RU" sz="2800" spc="-7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  <a:r>
              <a:rPr lang="ru-RU" sz="2800" spc="-16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Киров,</a:t>
            </a:r>
            <a:r>
              <a:rPr lang="ru-RU" sz="2800" spc="-16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Динамовский</a:t>
            </a:r>
            <a:r>
              <a:rPr lang="ru-RU" sz="2800" spc="-5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проезд,</a:t>
            </a:r>
            <a:r>
              <a:rPr lang="ru-RU" sz="2800" spc="-16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д. </a:t>
            </a:r>
            <a:r>
              <a:rPr lang="ru-RU" sz="280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</a:t>
            </a:r>
            <a:r>
              <a:rPr lang="ru-RU" sz="2800" spc="-16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этаж 2-3,</a:t>
            </a:r>
            <a:r>
              <a:rPr lang="ru-RU" sz="2800" spc="-16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610002</a:t>
            </a:r>
          </a:p>
          <a:p>
            <a:pPr marL="12700" algn="ctr">
              <a:spcBef>
                <a:spcPts val="110"/>
              </a:spcBef>
            </a:pPr>
            <a:endParaRPr lang="ru-RU" sz="2800" dirty="0">
              <a:solidFill>
                <a:srgbClr val="7030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spcBef>
                <a:spcPts val="110"/>
              </a:spcBef>
            </a:pPr>
            <a:r>
              <a:rPr lang="ru-RU" sz="2800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(+7 8332) 410-410, 648-649</a:t>
            </a:r>
          </a:p>
          <a:p>
            <a:pPr marL="12700" algn="ctr">
              <a:spcBef>
                <a:spcPts val="110"/>
              </a:spcBef>
            </a:pPr>
            <a:endParaRPr lang="ru-RU" sz="2800" spc="5" dirty="0">
              <a:solidFill>
                <a:srgbClr val="7030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spcBef>
                <a:spcPts val="110"/>
              </a:spcBef>
            </a:pPr>
            <a:r>
              <a:rPr lang="ru-RU" sz="2800" spc="5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сайт: </a:t>
            </a:r>
            <a:r>
              <a:rPr lang="ru-RU" sz="3200" b="1" spc="5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мойбизнес-43.рф</a:t>
            </a:r>
          </a:p>
          <a:p>
            <a:pPr marL="12700" algn="ctr">
              <a:spcBef>
                <a:spcPts val="110"/>
              </a:spcBef>
            </a:pPr>
            <a:r>
              <a:rPr lang="ru-RU" sz="2800" spc="5" dirty="0" err="1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2800" spc="5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spc="5" dirty="0">
                <a:solidFill>
                  <a:srgbClr val="7030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mail@kfpp.ru</a:t>
            </a:r>
            <a:endParaRPr lang="ru-RU" sz="2800" dirty="0">
              <a:solidFill>
                <a:srgbClr val="7030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824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BE5D5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3570</TotalTime>
  <Words>351</Words>
  <Application>Microsoft Office PowerPoint</Application>
  <PresentationFormat>Широкоэкранный</PresentationFormat>
  <Paragraphs>61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Albertus Medium</vt:lpstr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Презентация PowerPoint</vt:lpstr>
      <vt:lpstr>Организации инфраструктуры</vt:lpstr>
      <vt:lpstr>Организация и проведение мероприятий для начинающих предпринимателей в 2020 году</vt:lpstr>
      <vt:lpstr>Организация и проведение мероприятий для начинающих предпринимателей в 2020 году</vt:lpstr>
      <vt:lpstr>Организация и проведение мероприятий для начинающих предпринимателей в 2021 году</vt:lpstr>
      <vt:lpstr>Открытие Юрлица/ ИП  возможно</vt:lpstr>
      <vt:lpstr>Налог на профессиональный доход НПД (самозанятость)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Казаринова Ольга Владимировна</cp:lastModifiedBy>
  <cp:revision>227</cp:revision>
  <dcterms:modified xsi:type="dcterms:W3CDTF">2021-02-17T14:13:43Z</dcterms:modified>
</cp:coreProperties>
</file>