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77" r:id="rId6"/>
    <p:sldId id="275" r:id="rId7"/>
    <p:sldId id="276" r:id="rId8"/>
    <p:sldId id="265" r:id="rId9"/>
    <p:sldId id="271" r:id="rId10"/>
    <p:sldId id="274" r:id="rId11"/>
    <p:sldId id="279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9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C8E-BBD2-4CFC-A743-28256ACCAF7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3948-4CC3-4B6C-A3CA-BA1590934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28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C8E-BBD2-4CFC-A743-28256ACCAF7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3948-4CC3-4B6C-A3CA-BA1590934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11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C8E-BBD2-4CFC-A743-28256ACCAF7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3948-4CC3-4B6C-A3CA-BA1590934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56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C8E-BBD2-4CFC-A743-28256ACCAF7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3948-4CC3-4B6C-A3CA-BA1590934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4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C8E-BBD2-4CFC-A743-28256ACCAF7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3948-4CC3-4B6C-A3CA-BA1590934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49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C8E-BBD2-4CFC-A743-28256ACCAF7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3948-4CC3-4B6C-A3CA-BA1590934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22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C8E-BBD2-4CFC-A743-28256ACCAF7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3948-4CC3-4B6C-A3CA-BA1590934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50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C8E-BBD2-4CFC-A743-28256ACCAF7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3948-4CC3-4B6C-A3CA-BA1590934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3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C8E-BBD2-4CFC-A743-28256ACCAF7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3948-4CC3-4B6C-A3CA-BA1590934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93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C8E-BBD2-4CFC-A743-28256ACCAF7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3948-4CC3-4B6C-A3CA-BA1590934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57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2C8E-BBD2-4CFC-A743-28256ACCAF7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3948-4CC3-4B6C-A3CA-BA1590934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0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E2C8E-BBD2-4CFC-A743-28256ACCAF74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B3948-4CC3-4B6C-A3CA-BA15909341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1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ppc.ru/wp-content/uploads/2019/04/8-Metodicheskie-rekomendatsii-po-vzaimodejstviyu-OO-s-KDNiZP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5432" y="336884"/>
            <a:ext cx="10972800" cy="994611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«КОГОАУ ДПО «Институт развития образования Кировской области»</a:t>
            </a:r>
            <a:b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управления в образовании </a:t>
            </a:r>
            <a:r>
              <a:rPr lang="ru-RU" sz="27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5432" y="1556084"/>
            <a:ext cx="10972800" cy="4984415"/>
          </a:xfrm>
        </p:spPr>
        <p:txBody>
          <a:bodyPr>
            <a:normAutofit fontScale="92500" lnSpcReduction="10000"/>
          </a:bodyPr>
          <a:lstStyle/>
          <a:p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Алгоритмы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действий </a:t>
            </a: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классного руководителя </a:t>
            </a: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и </a:t>
            </a: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социального педагога</a:t>
            </a:r>
            <a:r>
              <a:rPr lang="ru-RU" sz="35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35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sz="35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3500" b="1" dirty="0">
                <a:solidFill>
                  <a:schemeClr val="accent1">
                    <a:lumMod val="50000"/>
                  </a:schemeClr>
                </a:solidFill>
              </a:rPr>
              <a:t>факту совершения учащимся правонарушения</a:t>
            </a:r>
            <a:r>
              <a:rPr lang="ru-RU" sz="35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                                                 </a:t>
            </a:r>
            <a:endParaRPr lang="ru-RU" sz="3500" dirty="0" smtClean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  <a:b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Ефремов В.Л.,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управления в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образовании,     </a:t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главный внештатный психолог Министерства просвещения </a:t>
            </a:r>
            <a:b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Кировской области</a:t>
            </a:r>
            <a:endParaRPr lang="ru-RU" sz="2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432" y="1126325"/>
            <a:ext cx="1713946" cy="176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05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8E0A1D"/>
                </a:solidFill>
                <a:latin typeface="Arial Black" panose="020B0A04020102020204" pitchFamily="34" charset="0"/>
              </a:rPr>
              <a:t>КРИТЕРИИ ОЦЕНКИ ЭФФЕКТИВНОСТИ ИНДИВИДУАЛЬНОЙ ПРОФИЛАКТИЧЕСКОЙ РАБОТЫ С СЕМЬЕЙ</a:t>
            </a:r>
            <a:endParaRPr lang="ru-RU" sz="3200" dirty="0">
              <a:solidFill>
                <a:srgbClr val="8E0A1D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676400"/>
            <a:ext cx="11633200" cy="49148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sz="3200" dirty="0" smtClean="0"/>
              <a:t>повышение социального статуса ребенка, качества жизни</a:t>
            </a:r>
            <a:br>
              <a:rPr lang="ru-RU" sz="3200" dirty="0" smtClean="0"/>
            </a:br>
            <a:r>
              <a:rPr lang="ru-RU" sz="3200" dirty="0" smtClean="0"/>
              <a:t>- устранение причин неблагополучия</a:t>
            </a:r>
            <a:br>
              <a:rPr lang="ru-RU" sz="3200" dirty="0" smtClean="0"/>
            </a:br>
            <a:r>
              <a:rPr lang="ru-RU" sz="3200" dirty="0" smtClean="0"/>
              <a:t>- уровень жизни семьи доведен до средних  </a:t>
            </a:r>
            <a:br>
              <a:rPr lang="ru-RU" sz="3200" dirty="0" smtClean="0"/>
            </a:br>
            <a:r>
              <a:rPr lang="ru-RU" sz="3200" dirty="0" smtClean="0"/>
              <a:t>  показателей(родители пытаются вести нормальный образ </a:t>
            </a:r>
            <a:br>
              <a:rPr lang="ru-RU" sz="3200" dirty="0" smtClean="0"/>
            </a:br>
            <a:r>
              <a:rPr lang="ru-RU" sz="3200" dirty="0" smtClean="0"/>
              <a:t>  жизни, улучшилась бытовая обстановка в семье)</a:t>
            </a:r>
            <a:br>
              <a:rPr lang="ru-RU" sz="3200" dirty="0" smtClean="0"/>
            </a:br>
            <a:r>
              <a:rPr lang="ru-RU" sz="3200" dirty="0" smtClean="0"/>
              <a:t>- родители проявляют заботу о детях</a:t>
            </a:r>
            <a:br>
              <a:rPr lang="ru-RU" sz="3200" dirty="0" smtClean="0"/>
            </a:br>
            <a:r>
              <a:rPr lang="ru-RU" sz="3200" dirty="0" smtClean="0"/>
              <a:t>- контакт семьи с общеобразовательным учреждением</a:t>
            </a:r>
            <a:br>
              <a:rPr lang="ru-RU" sz="3200" dirty="0" smtClean="0"/>
            </a:br>
            <a:r>
              <a:rPr lang="ru-RU" sz="3200" dirty="0" smtClean="0"/>
              <a:t>- дети посещают общеобразовательное учреждение</a:t>
            </a:r>
            <a:br>
              <a:rPr lang="ru-RU" sz="3200" dirty="0" smtClean="0"/>
            </a:br>
            <a:r>
              <a:rPr lang="ru-RU" sz="3200" dirty="0" smtClean="0"/>
              <a:t>- уменьшилось потребление родителями алкоголя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96630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600" y="492124"/>
            <a:ext cx="10515600" cy="5946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МЕТОДИЧЕСКИЕ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РЕКОМЕНДАЦИИ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АЛГОРИТМУ МЕЖВЕДОМСТВЕННОГО ВЗАИМОДЕЙСТВИЯ ОБРАЗОВАТЕЛЬНЫХ ОРГАНИЗАЦИЙ С КДН И ЗП И ОДН ОВД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ПРОФИЛАКТИКЕ ПРАВОНАРУШЕНИЙ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СРЕДИ НЕСОВЕРШЕННОЛЕТНИХ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(департамент образования г. Москвы 2018 г)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hlinkClick r:id="rId2"/>
            </a:endParaRPr>
          </a:p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  <a:hlinkClick r:id="rId2"/>
            </a:endParaRPr>
          </a:p>
          <a:p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gppc.ru/wp-content/uploads/2019/04/8-Metodicheskie-rekomendatsii-po-vzaimodejstviyu-OO-s-KDNiZP.pdf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681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8E0A1D"/>
                </a:solidFill>
                <a:latin typeface="Arial Black" panose="020B0A04020102020204" pitchFamily="34" charset="0"/>
              </a:rPr>
              <a:t>ПРИГЛАШАЕМ НА КУРСЫ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кафедра управления в образовании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800" y="1825625"/>
            <a:ext cx="11087100" cy="4575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ПСИХОЛОГО-ПЕДАГОГИЧЕСКОЕ СОПРОВОЖДЕНИЕ СУБЪЕКТОВ ОБРАЗОВАТЕЛЬНОГО ПРОЦЕССА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 УСЛОВИЯХ РЕАЛИЗАЦИИ ФГОС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(40 час) - бюджет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922603"/>
              </p:ext>
            </p:extLst>
          </p:nvPr>
        </p:nvGraphicFramePr>
        <p:xfrm>
          <a:off x="1739900" y="4762500"/>
          <a:ext cx="8128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1347516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0655162"/>
                    </a:ext>
                  </a:extLst>
                </a:gridCol>
              </a:tblGrid>
              <a:tr h="1270000"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/>
                        <a:t>МАРТ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5400" dirty="0" smtClean="0"/>
                        <a:t>2021</a:t>
                      </a:r>
                      <a:endParaRPr lang="ru-RU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28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69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несовершеннолетнего,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находящегося в социально-опасном положении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родители(законные представители) не исполняют обязанности </a:t>
            </a:r>
            <a:br>
              <a:rPr lang="ru-RU" dirty="0" smtClean="0"/>
            </a:br>
            <a:r>
              <a:rPr lang="ru-RU" dirty="0" smtClean="0"/>
              <a:t>по воспитанию, обучению, содержанию</a:t>
            </a:r>
          </a:p>
          <a:p>
            <a:r>
              <a:rPr lang="ru-RU" dirty="0" smtClean="0"/>
              <a:t>отрицательно влияют на их поведение</a:t>
            </a:r>
          </a:p>
          <a:p>
            <a:r>
              <a:rPr lang="ru-RU" dirty="0" smtClean="0"/>
              <a:t>жестоко обращаются</a:t>
            </a:r>
          </a:p>
          <a:p>
            <a:r>
              <a:rPr lang="ru-RU" dirty="0" smtClean="0"/>
              <a:t>вовлекают в преступную деятельность</a:t>
            </a:r>
          </a:p>
          <a:p>
            <a:r>
              <a:rPr lang="ru-RU" dirty="0" smtClean="0"/>
              <a:t>приобщают к спиртным напиткам, немедицинскому употреблению (запрещен. веществ)</a:t>
            </a:r>
          </a:p>
          <a:p>
            <a:r>
              <a:rPr lang="ru-RU" dirty="0" smtClean="0"/>
              <a:t>принуждают к занятию проституцией, попрошайничеством, азартным играм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ПРОТИВОПРАВНОЕ ПОВЕДЕНИЕ НЕСОВЕРШЕННОЛЕТНИХ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092700" y="5410200"/>
            <a:ext cx="1003300" cy="469900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03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НЕБЛАГОПОЛУЧИЯ СЕМЬИ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ПОСТАНОВКИ НА УЧЕТ В СОП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690688"/>
            <a:ext cx="11112500" cy="4786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социально-экономические</a:t>
            </a:r>
            <a:r>
              <a:rPr lang="ru-RU" dirty="0" smtClean="0"/>
              <a:t>(безработица, низкий достаток, отсутствие </a:t>
            </a:r>
            <a:r>
              <a:rPr lang="ru-RU" dirty="0" err="1" smtClean="0"/>
              <a:t>элемент.условий</a:t>
            </a:r>
            <a:r>
              <a:rPr lang="ru-RU" dirty="0" smtClean="0"/>
              <a:t>, задолженность перед ЖКХ более 6 мес.)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медико-санитарные</a:t>
            </a:r>
            <a:r>
              <a:rPr lang="ru-RU" dirty="0" smtClean="0"/>
              <a:t> (</a:t>
            </a:r>
            <a:r>
              <a:rPr lang="ru-RU" dirty="0" err="1" smtClean="0"/>
              <a:t>отсутств</a:t>
            </a:r>
            <a:r>
              <a:rPr lang="ru-RU" dirty="0" smtClean="0"/>
              <a:t>. мин. </a:t>
            </a:r>
            <a:r>
              <a:rPr lang="ru-RU" dirty="0" err="1" smtClean="0"/>
              <a:t>санит</a:t>
            </a:r>
            <a:r>
              <a:rPr lang="ru-RU" dirty="0" smtClean="0"/>
              <a:t>-гигиен норм, </a:t>
            </a:r>
            <a:r>
              <a:rPr lang="ru-RU" dirty="0" err="1" smtClean="0"/>
              <a:t>электр</a:t>
            </a:r>
            <a:r>
              <a:rPr lang="ru-RU" dirty="0" smtClean="0"/>
              <a:t>., отопления; </a:t>
            </a:r>
            <a:r>
              <a:rPr lang="ru-RU" dirty="0" err="1" smtClean="0"/>
              <a:t>зависим.родит</a:t>
            </a:r>
            <a:r>
              <a:rPr lang="ru-RU" dirty="0" smtClean="0"/>
              <a:t>., бездействие родителей при </a:t>
            </a:r>
            <a:r>
              <a:rPr lang="ru-RU" dirty="0" err="1" smtClean="0"/>
              <a:t>необх</a:t>
            </a:r>
            <a:r>
              <a:rPr lang="ru-RU" dirty="0" smtClean="0"/>
              <a:t>. оказан. мед. помощи; </a:t>
            </a:r>
            <a:r>
              <a:rPr lang="ru-RU" dirty="0" err="1" smtClean="0"/>
              <a:t>несобл</a:t>
            </a:r>
            <a:r>
              <a:rPr lang="ru-RU" dirty="0" smtClean="0"/>
              <a:t>. предписания врачей; обвинения </a:t>
            </a:r>
            <a:r>
              <a:rPr lang="ru-RU" dirty="0" err="1" smtClean="0"/>
              <a:t>несоверш</a:t>
            </a:r>
            <a:r>
              <a:rPr lang="ru-RU" dirty="0" smtClean="0"/>
              <a:t>.) </a:t>
            </a:r>
          </a:p>
          <a:p>
            <a:pPr marL="0" indent="0">
              <a:buNone/>
            </a:pPr>
            <a:r>
              <a:rPr lang="ru-RU" dirty="0" smtClean="0"/>
              <a:t>3.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социально-демографические</a:t>
            </a:r>
            <a:r>
              <a:rPr lang="ru-RU" dirty="0" smtClean="0"/>
              <a:t> (</a:t>
            </a:r>
            <a:r>
              <a:rPr lang="ru-RU" dirty="0" err="1" smtClean="0"/>
              <a:t>конфл</a:t>
            </a:r>
            <a:r>
              <a:rPr lang="ru-RU" dirty="0" smtClean="0"/>
              <a:t>. сит. в семье при разводе; родители в </a:t>
            </a:r>
            <a:r>
              <a:rPr lang="ru-RU" dirty="0" err="1" smtClean="0"/>
              <a:t>дестр</a:t>
            </a:r>
            <a:r>
              <a:rPr lang="ru-RU" dirty="0" smtClean="0"/>
              <a:t>. секте; ранее лишены родит. прав) </a:t>
            </a:r>
          </a:p>
          <a:p>
            <a:pPr marL="0" indent="0">
              <a:buNone/>
            </a:pPr>
            <a:r>
              <a:rPr lang="ru-RU" dirty="0" smtClean="0"/>
              <a:t>4.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психолого-педагогические</a:t>
            </a:r>
            <a:r>
              <a:rPr lang="ru-RU" dirty="0" smtClean="0"/>
              <a:t> (</a:t>
            </a:r>
            <a:r>
              <a:rPr lang="ru-RU" dirty="0" err="1" smtClean="0"/>
              <a:t>отсут</a:t>
            </a:r>
            <a:r>
              <a:rPr lang="ru-RU" dirty="0" smtClean="0"/>
              <a:t>. </a:t>
            </a:r>
            <a:r>
              <a:rPr lang="ru-RU" dirty="0" err="1" smtClean="0"/>
              <a:t>равнод</a:t>
            </a:r>
            <a:r>
              <a:rPr lang="ru-RU" dirty="0" smtClean="0"/>
              <a:t>. и заботы; </a:t>
            </a:r>
            <a:r>
              <a:rPr lang="ru-RU" dirty="0" err="1" smtClean="0"/>
              <a:t>игнор</a:t>
            </a:r>
            <a:r>
              <a:rPr lang="ru-RU" dirty="0" smtClean="0"/>
              <a:t>. рек-</a:t>
            </a:r>
            <a:r>
              <a:rPr lang="ru-RU" dirty="0" err="1" smtClean="0"/>
              <a:t>ии</a:t>
            </a:r>
            <a:r>
              <a:rPr lang="ru-RU" dirty="0" smtClean="0"/>
              <a:t> спец-</a:t>
            </a:r>
            <a:r>
              <a:rPr lang="ru-RU" dirty="0" err="1" smtClean="0"/>
              <a:t>ов</a:t>
            </a:r>
            <a:r>
              <a:rPr lang="ru-RU" dirty="0" smtClean="0"/>
              <a:t>.; насилие, </a:t>
            </a:r>
            <a:r>
              <a:rPr lang="ru-RU" dirty="0" err="1" smtClean="0"/>
              <a:t>жесток.обращение</a:t>
            </a:r>
            <a:r>
              <a:rPr lang="ru-RU" dirty="0" smtClean="0"/>
              <a:t>.; </a:t>
            </a:r>
            <a:r>
              <a:rPr lang="ru-RU" dirty="0" err="1" smtClean="0"/>
              <a:t>наруш</a:t>
            </a:r>
            <a:r>
              <a:rPr lang="ru-RU" dirty="0" smtClean="0"/>
              <a:t>. </a:t>
            </a:r>
            <a:r>
              <a:rPr lang="ru-RU" dirty="0" err="1" smtClean="0"/>
              <a:t>взаимоотнош</a:t>
            </a:r>
            <a:r>
              <a:rPr lang="ru-RU" dirty="0" smtClean="0"/>
              <a:t>.)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криминально-аморальные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притоны;вовл</a:t>
            </a:r>
            <a:r>
              <a:rPr lang="ru-RU" dirty="0" smtClean="0"/>
              <a:t>. в преступ.</a:t>
            </a:r>
            <a:r>
              <a:rPr lang="ru-RU" dirty="0" err="1" smtClean="0"/>
              <a:t>деят</a:t>
            </a:r>
            <a:r>
              <a:rPr lang="ru-RU" dirty="0" smtClean="0"/>
              <a:t>.;жесток. в семье; пропуски занятий ; уходы </a:t>
            </a:r>
            <a:r>
              <a:rPr lang="ru-RU" dirty="0" err="1" smtClean="0"/>
              <a:t>реб</a:t>
            </a:r>
            <a:r>
              <a:rPr lang="ru-RU" dirty="0" smtClean="0"/>
              <a:t>. из семьи; </a:t>
            </a:r>
            <a:r>
              <a:rPr lang="ru-RU" dirty="0" err="1" smtClean="0"/>
              <a:t>суицид.попытки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3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1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/>
            </a:r>
            <a:br>
              <a:rPr lang="ru-RU" sz="2800" dirty="0" smtClean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АЛГОРИТМ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ДЕЙСТВИЙ (примерный) классного руководителя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по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факту совершения учащимся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правонарушения</a:t>
            </a:r>
            <a:r>
              <a:rPr lang="ru-RU" sz="28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/>
            </a:r>
            <a:br>
              <a:rPr lang="ru-RU" sz="28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Поступление информации </a:t>
            </a:r>
            <a:r>
              <a:rPr lang="ru-RU" dirty="0"/>
              <a:t>от субъектов профилактики о совершенном подростком правонарушении.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Информирование всех лиц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/>
              <a:t>заинтересованных в профилактической работе, по данному факту (соц. педагога, педагога-психолога и родителей).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</a:t>
            </a:r>
            <a:r>
              <a:rPr lang="ru-RU" dirty="0"/>
              <a:t>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Сбор информации</a:t>
            </a:r>
            <a:r>
              <a:rPr lang="ru-RU" dirty="0"/>
              <a:t>, характеризующей подростка, его окружение, семью.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Составление карты учёта </a:t>
            </a:r>
            <a:r>
              <a:rPr lang="ru-RU" dirty="0"/>
              <a:t>и индивидуального изучения подростка.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</a:t>
            </a:r>
            <a:r>
              <a:rPr lang="ru-RU" dirty="0"/>
              <a:t>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Подготовка необходимых документов </a:t>
            </a:r>
            <a:r>
              <a:rPr lang="ru-RU" dirty="0"/>
              <a:t>для постановки подростка на ВШУ.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Разработка (корректировка) плана работы с классным коллективом </a:t>
            </a:r>
            <a:r>
              <a:rPr lang="ru-RU" dirty="0"/>
              <a:t>по профилактике правонарушений с привлечением всех субъектов профилактики. </a:t>
            </a:r>
          </a:p>
        </p:txBody>
      </p:sp>
    </p:spTree>
    <p:extLst>
      <p:ext uri="{BB962C8B-B14F-4D97-AF65-F5344CB8AC3E}">
        <p14:creationId xmlns:p14="http://schemas.microsoft.com/office/powerpoint/2010/main" val="287350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375"/>
          </a:xfrm>
        </p:spPr>
        <p:txBody>
          <a:bodyPr>
            <a:normAutofit fontScale="90000"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АЛГОРИТМ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ДЕЙСТВИЙ </a:t>
            </a:r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классного </a:t>
            </a:r>
            <a:r>
              <a:rPr lang="ru-RU" sz="28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руководителя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по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факту совершения </a:t>
            </a:r>
            <a:r>
              <a:rPr lang="ru-RU" sz="2800" b="1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учащимся </a:t>
            </a:r>
            <a:r>
              <a:rPr lang="ru-RU" sz="28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правонарушения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9784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7.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Разработка (корректировка) плана работы с родителями </a:t>
            </a:r>
            <a:r>
              <a:rPr lang="ru-RU" dirty="0"/>
              <a:t>обучающихся детей.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8</a:t>
            </a:r>
            <a:r>
              <a:rPr lang="ru-RU" dirty="0"/>
              <a:t>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Проведение индивидуальной профилактической работы </a:t>
            </a:r>
            <a:r>
              <a:rPr lang="ru-RU" dirty="0"/>
              <a:t>с подростком.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9</a:t>
            </a:r>
            <a:r>
              <a:rPr lang="ru-RU" dirty="0"/>
              <a:t>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Анализ социальной адаптации </a:t>
            </a:r>
            <a:r>
              <a:rPr lang="ru-RU" dirty="0"/>
              <a:t>обучающегося,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информирование</a:t>
            </a:r>
            <a:r>
              <a:rPr lang="ru-RU" dirty="0"/>
              <a:t> Советов профилактики, администрации школы по результатам профилактической работы.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10</a:t>
            </a:r>
            <a:r>
              <a:rPr lang="ru-RU" dirty="0"/>
              <a:t>. При необходимости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подготовка и направление материала в ПДН ОВД</a:t>
            </a:r>
            <a:r>
              <a:rPr lang="ru-RU" dirty="0"/>
              <a:t>, личное участие в заседании в целях представления интересов подростка, или внесение вопроса о снятии с ВШУ, с учёта в ПДН ОВД. </a:t>
            </a:r>
          </a:p>
        </p:txBody>
      </p:sp>
    </p:spTree>
    <p:extLst>
      <p:ext uri="{BB962C8B-B14F-4D97-AF65-F5344CB8AC3E}">
        <p14:creationId xmlns:p14="http://schemas.microsoft.com/office/powerpoint/2010/main" val="281565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АЛГОРИТМ ДЕЙСТВИЙ </a:t>
            </a:r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</a:rPr>
              <a:t>социального </a:t>
            </a:r>
            <a:r>
              <a:rPr lang="ru-RU" sz="3600" b="1" u="sng" dirty="0">
                <a:solidFill>
                  <a:schemeClr val="accent1">
                    <a:lumMod val="50000"/>
                  </a:schemeClr>
                </a:solidFill>
              </a:rPr>
              <a:t>педагога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факту совершения учащимся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правонарушения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8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1.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Сбор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информации </a:t>
            </a:r>
            <a:r>
              <a:rPr lang="ru-RU" dirty="0"/>
              <a:t>о социальном неблагополучии </a:t>
            </a:r>
            <a:r>
              <a:rPr lang="ru-RU" dirty="0" smtClean="0"/>
              <a:t>подростков</a:t>
            </a:r>
            <a:br>
              <a:rPr lang="ru-RU" dirty="0" smtClean="0"/>
            </a:b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Изучение социально-педагогических особенностей личности подростка, его микросреды</a:t>
            </a:r>
            <a:r>
              <a:rPr lang="ru-RU" b="1" dirty="0"/>
              <a:t> </a:t>
            </a:r>
            <a:r>
              <a:rPr lang="ru-RU" dirty="0"/>
              <a:t>(посещение семьи на дому, индивидуальные беседы с подростком и родителями).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Составление индивидуальной карты </a:t>
            </a:r>
            <a:r>
              <a:rPr lang="ru-RU" dirty="0"/>
              <a:t>сопровождения подростка по оказанию социально - педагогической помощи и поддержки (постановка на бесплатное или льготное питание в школе, контроль за посещаемостью занятий, успеваемостью, организация занятости подростков во внеурочное время, во время каникул и др.).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Осуществление взаимодействия </a:t>
            </a:r>
            <a:r>
              <a:rPr lang="ru-RU" dirty="0"/>
              <a:t>со всеми субъектами профилактики, при необходимости привлечение соответствующих служб для работы с подростком.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32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АЛГОРИТМ ДЕЙСТВИЙ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</a:rPr>
              <a:t>социального </a:t>
            </a:r>
            <a:r>
              <a:rPr lang="ru-RU" sz="3200" b="1" u="sng" dirty="0">
                <a:solidFill>
                  <a:schemeClr val="accent1">
                    <a:lumMod val="50000"/>
                  </a:schemeClr>
                </a:solidFill>
              </a:rPr>
              <a:t>педагога </a:t>
            </a: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по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факту совершения учащимся правонарушения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5. При необходимости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подготовка и направление материала в КДН и ЗП</a:t>
            </a:r>
            <a:r>
              <a:rPr lang="ru-RU" dirty="0"/>
              <a:t>, личное участие в заседании КДН и ЗП с целью представления интересов подростков, либо вынесение вопроса о снятии с учета КДН, ВШУ. </a:t>
            </a:r>
            <a:br>
              <a:rPr lang="ru-RU" dirty="0"/>
            </a:br>
            <a:r>
              <a:rPr lang="ru-RU" dirty="0"/>
              <a:t>6</a:t>
            </a:r>
            <a:r>
              <a:rPr lang="ru-RU" dirty="0" smtClean="0"/>
              <a:t>.  </a:t>
            </a:r>
            <a:r>
              <a:rPr lang="ru-RU" dirty="0"/>
              <a:t>По необходимости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внесение предложения, подготовка документов по устройству подростка </a:t>
            </a:r>
            <a:r>
              <a:rPr lang="ru-RU" dirty="0"/>
              <a:t>в социально-реабилитационный центр,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 лишение его родителей родительских прав, устройство в приемную семью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7.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Анализ социальной адаптации </a:t>
            </a:r>
            <a:r>
              <a:rPr lang="ru-RU" dirty="0"/>
              <a:t>учащегося 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отчет по результатам профилактической работы </a:t>
            </a:r>
            <a:r>
              <a:rPr lang="ru-RU" dirty="0"/>
              <a:t>на Совете профилактики, педагогическом Совете образовательной организации.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42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91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КАЧЕСТВО ВЗАИМОДЕЙСТВИЯ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УРОВЕНЬ ПРОФЕССИОНАЛИЗМА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4881563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Органы опеки и попечительства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Комиссии по делам несовершеннолетних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Отделы по труду, занятости и социальной защите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Органы внутренних дел(в пределах своей компетенции)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Организации здравоохранения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Организации ЖКХ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Отдел образования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Учреждения образования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Другие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госуд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 органы и организации в пределах своей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компетенц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62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700" y="257122"/>
            <a:ext cx="10515600" cy="8413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ВЗАИМОДЕЙСТВИЕ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rgbClr val="8E0A1D"/>
                </a:solidFill>
                <a:latin typeface="Arial Black" panose="020B0A04020102020204" pitchFamily="34" charset="0"/>
              </a:rPr>
              <a:t>СЕМЬЯ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ШКОЛА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СОЦИУМ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19539" y="2609636"/>
            <a:ext cx="1877731" cy="926672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4776029" y="2539396"/>
            <a:ext cx="1866900" cy="914400"/>
          </a:xfrm>
          <a:prstGeom prst="ellipse">
            <a:avLst/>
          </a:prstGeom>
          <a:solidFill>
            <a:srgbClr val="8E0A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РЕБЕНОК</a:t>
            </a:r>
            <a:br>
              <a:rPr lang="ru-RU" sz="2200" b="1" dirty="0" smtClean="0"/>
            </a:br>
            <a:r>
              <a:rPr lang="ru-RU" sz="2200" b="1" dirty="0" smtClean="0"/>
              <a:t>СЕМЬЯ</a:t>
            </a:r>
            <a:endParaRPr lang="ru-RU" sz="2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48529" y="3758742"/>
            <a:ext cx="18669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Школьный</a:t>
            </a:r>
            <a:r>
              <a:rPr lang="ru-RU" dirty="0" smtClean="0"/>
              <a:t> </a:t>
            </a:r>
            <a:r>
              <a:rPr lang="ru-RU" sz="2400" b="1" dirty="0" smtClean="0"/>
              <a:t>консилиум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63929" y="1422249"/>
            <a:ext cx="2006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Школьные род</a:t>
            </a:r>
          </a:p>
          <a:p>
            <a:pPr algn="ctr"/>
            <a:r>
              <a:rPr lang="ru-RU" sz="2000" b="1" dirty="0" smtClean="0"/>
              <a:t>собрания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9539" y="1450868"/>
            <a:ext cx="18669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Консультации</a:t>
            </a:r>
          </a:p>
          <a:p>
            <a:pPr algn="ctr"/>
            <a:r>
              <a:rPr lang="ru-RU" sz="2000" b="1" dirty="0" smtClean="0"/>
              <a:t>специалистов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76029" y="1422249"/>
            <a:ext cx="18669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Школьные кружки, секции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83072" y="2552398"/>
            <a:ext cx="19683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СОВЕТ ПРОФИЛАКТИКИ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87277" y="3699301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ШСП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64929" y="4888891"/>
            <a:ext cx="18669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КДнЗП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86966" y="5943600"/>
            <a:ext cx="2368153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Учреждения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доп. образов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55119" y="4888891"/>
            <a:ext cx="18669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Телефон доверия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83072" y="3765321"/>
            <a:ext cx="2025768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Киров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соц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-р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центр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55119" y="3743004"/>
            <a:ext cx="18669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</a:rPr>
              <a:t>Консультац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. детских врачей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83072" y="4888891"/>
            <a:ext cx="1987457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Обществен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</a:rPr>
              <a:t>объедин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</a:rPr>
              <a:t>Род.забота</a:t>
            </a:r>
            <a:endParaRPr lang="ru-RU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63243" y="2741198"/>
            <a:ext cx="1050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ШСП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51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312</Words>
  <Application>Microsoft Office PowerPoint</Application>
  <PresentationFormat>Широкоэкранный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Times New Roman</vt:lpstr>
      <vt:lpstr>Тема Office</vt:lpstr>
      <vt:lpstr>                 «КОГОАУ ДПО «Институт развития образования Кировской области» кафедра управления в образовании  </vt:lpstr>
      <vt:lpstr>Признаки несовершеннолетнего,  находящегося в социально-опасном положении</vt:lpstr>
      <vt:lpstr>ПОКАЗАТЕЛИ НЕБЛАГОПОЛУЧИЯ СЕМЬИ  ДЛЯ ПОСТАНОВКИ НА УЧЕТ В СОП</vt:lpstr>
      <vt:lpstr> АЛГОРИТМ ДЕЙСТВИЙ (примерный) классного руководителя  по факту совершения учащимся правонарушения </vt:lpstr>
      <vt:lpstr> АЛГОРИТМ ДЕЙСТВИЙ классного руководителя  по факту совершения учащимся правонарушения  </vt:lpstr>
      <vt:lpstr>АЛГОРИТМ ДЕЙСТВИЙ социального педагога  по факту совершения учащимся правонарушения</vt:lpstr>
      <vt:lpstr>АЛГОРИТМ ДЕЙСТВИЙ социального педагога  по факту совершения учащимся правонарушения</vt:lpstr>
      <vt:lpstr>КАЧЕСТВО ВЗАИМОДЕЙСТВИЯ УРОВЕНЬ ПРОФЕССИОНАЛИЗМА</vt:lpstr>
      <vt:lpstr>ВЗАИМОДЕЙСТВИЕ СЕМЬЯ-ШКОЛА-СОЦИУМ</vt:lpstr>
      <vt:lpstr>КРИТЕРИИ ОЦЕНКИ ЭФФЕКТИВНОСТИ ИНДИВИДУАЛЬНОЙ ПРОФИЛАКТИЧЕСКОЙ РАБОТЫ С СЕМЬЕЙ</vt:lpstr>
      <vt:lpstr>Презентация PowerPoint</vt:lpstr>
      <vt:lpstr>ПРИГЛАШАЕМ НА КУРСЫ кафедра управления в образовании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«КОГОАУ ДПО «Институт развития образования Кировской области» кафедра управления в образовании  </dc:title>
  <dc:creator>Ефремов Виктор Леонидович</dc:creator>
  <cp:lastModifiedBy>Ефремов Виктор Леонидович</cp:lastModifiedBy>
  <cp:revision>60</cp:revision>
  <dcterms:created xsi:type="dcterms:W3CDTF">2020-09-10T07:53:09Z</dcterms:created>
  <dcterms:modified xsi:type="dcterms:W3CDTF">2021-02-11T10:51:36Z</dcterms:modified>
</cp:coreProperties>
</file>