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327" r:id="rId4"/>
    <p:sldId id="328" r:id="rId5"/>
    <p:sldId id="329" r:id="rId6"/>
    <p:sldId id="330" r:id="rId7"/>
    <p:sldId id="280" r:id="rId8"/>
    <p:sldId id="287" r:id="rId9"/>
    <p:sldId id="279" r:id="rId10"/>
    <p:sldId id="315" r:id="rId11"/>
    <p:sldId id="31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888"/>
    <a:srgbClr val="F1F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>
      <p:cViewPr varScale="1">
        <p:scale>
          <a:sx n="72" d="100"/>
          <a:sy n="72" d="100"/>
        </p:scale>
        <p:origin x="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81EEE-DA16-41E5-BA3D-1023FF685D74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0FCD4-BB3C-4054-9326-4E2268DE4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79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0FCD4-BB3C-4054-9326-4E2268DE49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0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D039B4-C6C9-4014-983E-700A81EF04D8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4D528A-13F1-4C46-80B6-D667B8A30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47234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B773A-858B-4ACA-997D-B254E9562280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1C146-BA75-4B7B-86BB-71441EB82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088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9DAFD-1D76-42C4-857E-A7DE42CCB818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0668C-9557-4892-BC2C-42735A645F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5744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D4239-3145-4FE3-9BF4-6D02C9016048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385EA-A441-4493-BEC5-677137EAC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5866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360F8-2D34-45AE-9C30-B2BC02A8A8F0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B466D-0730-4723-A816-856EBD3CB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6399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A5BF8-CEFF-4498-9E5B-0659B1BEA140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411B1-DBE8-4504-9E58-03DE57CD9B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2333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52A29-64BE-47EC-A752-C8237B6688A4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791E-071A-435A-9D78-115F50E04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46149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0AE6D3-526A-4EA5-9047-E4221578B1B7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9D2F-F98D-4F0F-8F02-8D6D8CF8A8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1780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59C37D-6148-4073-A707-89C011CF4259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F4AC6-615E-4D93-8FB4-7688C78EC8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2448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9F7F-5352-40D1-BD8E-9BA614EAEF03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B9D75-5F4A-4397-B546-220AD97F79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0312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A8855-9A38-465B-8435-939E589A421F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72D64-D744-4C39-9201-9AD5484F53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3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 smtClean="0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B1530D3-511C-4B54-ADD1-26E4A84C04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267745" y="3501009"/>
            <a:ext cx="5904656" cy="1856818"/>
          </a:xfrm>
        </p:spPr>
        <p:txBody>
          <a:bodyPr/>
          <a:lstStyle/>
          <a:p>
            <a:r>
              <a:rPr lang="ru-RU" sz="3200" b="1" dirty="0" smtClean="0"/>
              <a:t>Курс </a:t>
            </a:r>
            <a:r>
              <a:rPr lang="ru-RU" sz="3200" b="1" dirty="0"/>
              <a:t>внеурочной деятельности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Круг моего общения»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i="1" dirty="0"/>
              <a:t>(социальное  направление)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76056" y="188640"/>
            <a:ext cx="371851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n-lt"/>
              </a:rPr>
              <a:t>Банникова Наталья Владимировна, </a:t>
            </a:r>
          </a:p>
          <a:p>
            <a:r>
              <a:rPr lang="ru-RU" sz="1600" dirty="0" smtClean="0">
                <a:latin typeface="+mn-lt"/>
              </a:rPr>
              <a:t>педагог-психолог</a:t>
            </a:r>
          </a:p>
          <a:p>
            <a:r>
              <a:rPr lang="ru-RU" dirty="0" err="1" smtClean="0">
                <a:latin typeface="+mn-lt"/>
              </a:rPr>
              <a:t>Жилинскас</a:t>
            </a:r>
            <a:r>
              <a:rPr lang="ru-RU" dirty="0" smtClean="0">
                <a:latin typeface="+mn-lt"/>
              </a:rPr>
              <a:t> Елена Викторовна, </a:t>
            </a:r>
          </a:p>
          <a:p>
            <a:r>
              <a:rPr lang="ru-RU" sz="1600" dirty="0" smtClean="0">
                <a:latin typeface="+mn-lt"/>
              </a:rPr>
              <a:t>учитель начальных классов </a:t>
            </a:r>
          </a:p>
          <a:p>
            <a:r>
              <a:rPr lang="ru-RU" dirty="0" smtClean="0">
                <a:latin typeface="+mn-lt"/>
              </a:rPr>
              <a:t>МБОУ Гимназия №46 г. Кирова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 2018-\2 КЛАСС\внеурочка\круг моего общения\P50304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221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45922" y="1133759"/>
            <a:ext cx="4800600" cy="635000"/>
            <a:chOff x="1728" y="1472"/>
            <a:chExt cx="3024" cy="4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2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5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5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6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9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5717" y="270583"/>
            <a:ext cx="416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/>
              <a:t>Личностные УУД</a:t>
            </a:r>
            <a:r>
              <a:rPr lang="ru-RU" sz="3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585718"/>
              </p:ext>
            </p:extLst>
          </p:nvPr>
        </p:nvGraphicFramePr>
        <p:xfrm>
          <a:off x="952951" y="1144282"/>
          <a:ext cx="5779289" cy="550843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9289"/>
              </a:tblGrid>
              <a:tr h="4139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 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/>
                </a:tc>
              </a:tr>
              <a:tr h="4823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2400" u="sng" dirty="0">
                          <a:effectLst/>
                        </a:rPr>
                        <a:t>Ученик научится: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200" dirty="0">
                          <a:effectLst/>
                        </a:rPr>
                        <a:t>- знать основные моральные нормы и ориентироваться на их выполнение во взаимодействии с окружающими;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200" dirty="0">
                          <a:effectLst/>
                        </a:rPr>
                        <a:t>- знать нравственные представления о дружелюбии, взаимопонимании, взаимовыручке;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200" dirty="0">
                          <a:effectLst/>
                        </a:rPr>
                        <a:t>- знать нравственные представления о правилах поведения в школе, на улице, в общественных местах.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effectLst/>
                        </a:rPr>
                        <a:t>Ученик получит возможность научиться: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200" i="1" dirty="0">
                          <a:effectLst/>
                        </a:rPr>
                        <a:t>осознавать ответственность за свои поступки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	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27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717" y="270583"/>
            <a:ext cx="416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/>
              <a:t>Личностные УУД</a:t>
            </a:r>
            <a:r>
              <a:rPr lang="ru-RU" sz="3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909736"/>
              </p:ext>
            </p:extLst>
          </p:nvPr>
        </p:nvGraphicFramePr>
        <p:xfrm>
          <a:off x="952303" y="1133759"/>
          <a:ext cx="5707929" cy="4815521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07929"/>
              </a:tblGrid>
              <a:tr h="429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2 </a:t>
                      </a: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/>
                </a:tc>
              </a:tr>
              <a:tr h="4358956">
                <a:tc>
                  <a:txBody>
                    <a:bodyPr/>
                    <a:lstStyle/>
                    <a:p>
                      <a:r>
                        <a:rPr lang="ru-RU" sz="2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научится: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знать этические моральные нормы на основе умения оценивать и анализировать свои (чужие) действия и поступки;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умению устанавливать и поддерживать дружеские отношения со сверстниками.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получит возможность научиться: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понимать чувства других людей и сопереживать им.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03" marR="59803" marT="0" marB="0"/>
                </a:tc>
              </a:tr>
            </a:tbl>
          </a:graphicData>
        </a:graphic>
      </p:graphicFrame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245922" y="1133759"/>
            <a:ext cx="4800600" cy="635000"/>
            <a:chOff x="1728" y="1472"/>
            <a:chExt cx="3024" cy="400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8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3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5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6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7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8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9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3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4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5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6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7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9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6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7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8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9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3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4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004736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717" y="270583"/>
            <a:ext cx="416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/>
              <a:t>Личностные УУД</a:t>
            </a:r>
            <a:r>
              <a:rPr lang="ru-RU" sz="3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44799"/>
              </p:ext>
            </p:extLst>
          </p:nvPr>
        </p:nvGraphicFramePr>
        <p:xfrm>
          <a:off x="1083485" y="1133759"/>
          <a:ext cx="5792771" cy="53988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92771"/>
              </a:tblGrid>
              <a:tr h="4290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3 </a:t>
                      </a: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/>
                </a:tc>
              </a:tr>
              <a:tr h="4962550">
                <a:tc>
                  <a:txBody>
                    <a:bodyPr/>
                    <a:lstStyle/>
                    <a:p>
                      <a:r>
                        <a:rPr lang="ru-RU" sz="2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научится: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-проявлять ценностное отношение к таким понятиям, как семья, друзья, уважение, терпение, любовь;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умению оценивать собственные поступки, поступки других людей, объяснять оценку неоднозначных поступков;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получит возможность научиться</a:t>
                      </a:r>
                      <a:r>
                        <a:rPr lang="ru-RU" sz="20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2000" b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оказывать посильную помощь другим людям на основе понимания их чувств и переживаний. 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803" marR="59803" marT="0" marB="0"/>
                </a:tc>
              </a:tr>
            </a:tbl>
          </a:graphicData>
        </a:graphic>
      </p:graphicFrame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245922" y="1133759"/>
            <a:ext cx="4800600" cy="635000"/>
            <a:chOff x="1728" y="1472"/>
            <a:chExt cx="3024" cy="400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8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3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5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6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7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8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9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3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4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5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6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7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9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6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7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8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9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3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4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4649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717" y="270583"/>
            <a:ext cx="416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/>
              <a:t>Личностные УУД</a:t>
            </a:r>
            <a:r>
              <a:rPr lang="ru-RU" sz="3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193217"/>
              </p:ext>
            </p:extLst>
          </p:nvPr>
        </p:nvGraphicFramePr>
        <p:xfrm>
          <a:off x="1084848" y="1158445"/>
          <a:ext cx="5648935" cy="495839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648935"/>
              </a:tblGrid>
              <a:tr h="422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4 </a:t>
                      </a:r>
                      <a:r>
                        <a:rPr lang="ru-RU" sz="2800" dirty="0">
                          <a:effectLst/>
                        </a:rPr>
                        <a:t>класс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/>
                </a:tc>
              </a:tr>
              <a:tr h="4512245">
                <a:tc>
                  <a:txBody>
                    <a:bodyPr/>
                    <a:lstStyle/>
                    <a:p>
                      <a:r>
                        <a:rPr lang="ru-RU" sz="24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научится: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проявлять самостоятельность в принятии решений и личная ответственность за свои поступки.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проявлять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эмпатию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внимательно относиться к чувствам и переживаниям сверстников.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Ученик получит возможность научиться: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строить своё поведение на основе морального выбора 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3" marR="59803" marT="0" marB="0"/>
                </a:tc>
              </a:tr>
            </a:tbl>
          </a:graphicData>
        </a:graphic>
      </p:graphicFrame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245922" y="1133759"/>
            <a:ext cx="4800600" cy="635000"/>
            <a:chOff x="1728" y="1472"/>
            <a:chExt cx="3024" cy="400"/>
          </a:xfrm>
        </p:grpSpPr>
        <p:grpSp>
          <p:nvGrpSpPr>
            <p:cNvPr id="61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8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9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0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8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0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1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2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3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4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5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6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7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8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89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0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1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3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4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5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6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7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8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9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1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2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3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4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5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6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7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8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09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0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1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2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3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4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51738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 2018-\2 КЛАСС\внеурочка\круг моего общения\P22608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5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36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 2018-\2 КЛАСС\внеурочка\круг моего общения\PA2602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4306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:\ 2018-\2 КЛАСС\внеурочка\круг моего общения\DSC054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49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 2018-\2 КЛАСС\внеурочка\круг моего общения\PC0303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91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293</TotalTime>
  <Words>226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Corbel</vt:lpstr>
      <vt:lpstr>Symbol</vt:lpstr>
      <vt:lpstr>Times New Roman</vt:lpstr>
      <vt:lpstr>лица</vt:lpstr>
      <vt:lpstr>Базис</vt:lpstr>
      <vt:lpstr>Курс внеурочной деятельности  «Круг моего общения» (социальное  направление)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внеурочной деятельности  «Круг моего общения» (социальное  направление)</dc:title>
  <dc:creator>Жилинскас Елена</dc:creator>
  <cp:lastModifiedBy>Жилинскас Елена</cp:lastModifiedBy>
  <cp:revision>30</cp:revision>
  <dcterms:created xsi:type="dcterms:W3CDTF">2019-12-10T08:28:49Z</dcterms:created>
  <dcterms:modified xsi:type="dcterms:W3CDTF">2021-01-21T11:12:34Z</dcterms:modified>
</cp:coreProperties>
</file>