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93" r:id="rId1"/>
  </p:sldMasterIdLst>
  <p:sldIdLst>
    <p:sldId id="280" r:id="rId2"/>
    <p:sldId id="297" r:id="rId3"/>
    <p:sldId id="304" r:id="rId4"/>
    <p:sldId id="305" r:id="rId5"/>
    <p:sldId id="300" r:id="rId6"/>
    <p:sldId id="306" r:id="rId7"/>
    <p:sldId id="307" r:id="rId8"/>
    <p:sldId id="308" r:id="rId9"/>
    <p:sldId id="309" r:id="rId10"/>
    <p:sldId id="310" r:id="rId11"/>
    <p:sldId id="303" r:id="rId12"/>
    <p:sldId id="311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Vollkorn" panose="020B060402020202020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005AAA"/>
    <a:srgbClr val="FF7C80"/>
    <a:srgbClr val="663300"/>
    <a:srgbClr val="FFE18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9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7E27E0-75BB-46C3-A661-06BF40AB78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D91660-075F-4E8D-993E-01729DA0A512}">
      <dgm:prSet/>
      <dgm:spPr/>
      <dgm:t>
        <a:bodyPr/>
        <a:lstStyle/>
        <a:p>
          <a:pPr algn="just"/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недостаточная результативность работы по развитию профессиональной компетентности педагогов</a:t>
          </a:r>
          <a:endParaRPr lang="ru-RU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3511A0-C7A6-40FD-9546-A50D62583A15}" type="parTrans" cxnId="{9522B1B9-36D4-475E-B997-A4C247938B67}">
      <dgm:prSet/>
      <dgm:spPr/>
      <dgm:t>
        <a:bodyPr/>
        <a:lstStyle/>
        <a:p>
          <a:endParaRPr lang="ru-RU"/>
        </a:p>
      </dgm:t>
    </dgm:pt>
    <dgm:pt modelId="{C647A57E-7636-4E2E-A368-B5B1FF8280E9}" type="sibTrans" cxnId="{9522B1B9-36D4-475E-B997-A4C247938B67}">
      <dgm:prSet/>
      <dgm:spPr/>
      <dgm:t>
        <a:bodyPr/>
        <a:lstStyle/>
        <a:p>
          <a:endParaRPr lang="ru-RU"/>
        </a:p>
      </dgm:t>
    </dgm:pt>
    <dgm:pt modelId="{B4128D06-37A1-49EC-8803-FA1399A97A82}">
      <dgm:prSet/>
      <dgm:spPr/>
      <dgm:t>
        <a:bodyPr/>
        <a:lstStyle/>
        <a:p>
          <a:pPr algn="just"/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недостаточное влияние на ход и результаты образовательной и инновационной деятельности </a:t>
          </a:r>
          <a:endParaRPr lang="ru-RU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AF9601-52E6-4C05-9E9E-544E6227F627}" type="parTrans" cxnId="{0244DE94-E7A2-4084-9429-DD9CD71DEAD5}">
      <dgm:prSet/>
      <dgm:spPr/>
      <dgm:t>
        <a:bodyPr/>
        <a:lstStyle/>
        <a:p>
          <a:endParaRPr lang="ru-RU"/>
        </a:p>
      </dgm:t>
    </dgm:pt>
    <dgm:pt modelId="{CFF539E4-15DD-4A00-88E0-2A6463E816F7}" type="sibTrans" cxnId="{0244DE94-E7A2-4084-9429-DD9CD71DEAD5}">
      <dgm:prSet/>
      <dgm:spPr/>
      <dgm:t>
        <a:bodyPr/>
        <a:lstStyle/>
        <a:p>
          <a:endParaRPr lang="ru-RU"/>
        </a:p>
      </dgm:t>
    </dgm:pt>
    <dgm:pt modelId="{822CA3F3-5CFA-43DF-B66E-A54322975330}" type="pres">
      <dgm:prSet presAssocID="{1A7E27E0-75BB-46C3-A661-06BF40AB78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3F811F-8112-462E-BE59-61FA71112C07}" type="pres">
      <dgm:prSet presAssocID="{51D91660-075F-4E8D-993E-01729DA0A51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F7FBAE-26E2-40F4-A13A-F72915036394}" type="pres">
      <dgm:prSet presAssocID="{C647A57E-7636-4E2E-A368-B5B1FF8280E9}" presName="spacer" presStyleCnt="0"/>
      <dgm:spPr/>
    </dgm:pt>
    <dgm:pt modelId="{97E59F8A-31D0-4A6F-A4CF-918566D13350}" type="pres">
      <dgm:prSet presAssocID="{B4128D06-37A1-49EC-8803-FA1399A97A8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86A5E6-1196-4266-8966-9018D5089E40}" type="presOf" srcId="{51D91660-075F-4E8D-993E-01729DA0A512}" destId="{7E3F811F-8112-462E-BE59-61FA71112C07}" srcOrd="0" destOrd="0" presId="urn:microsoft.com/office/officeart/2005/8/layout/vList2"/>
    <dgm:cxn modelId="{C01DA0E2-6BA2-4A29-9D3B-86B97FE69255}" type="presOf" srcId="{1A7E27E0-75BB-46C3-A661-06BF40AB7886}" destId="{822CA3F3-5CFA-43DF-B66E-A54322975330}" srcOrd="0" destOrd="0" presId="urn:microsoft.com/office/officeart/2005/8/layout/vList2"/>
    <dgm:cxn modelId="{9522B1B9-36D4-475E-B997-A4C247938B67}" srcId="{1A7E27E0-75BB-46C3-A661-06BF40AB7886}" destId="{51D91660-075F-4E8D-993E-01729DA0A512}" srcOrd="0" destOrd="0" parTransId="{3F3511A0-C7A6-40FD-9546-A50D62583A15}" sibTransId="{C647A57E-7636-4E2E-A368-B5B1FF8280E9}"/>
    <dgm:cxn modelId="{ED8CFE7B-E60B-40EA-B0C1-1D76EBA3CB38}" type="presOf" srcId="{B4128D06-37A1-49EC-8803-FA1399A97A82}" destId="{97E59F8A-31D0-4A6F-A4CF-918566D13350}" srcOrd="0" destOrd="0" presId="urn:microsoft.com/office/officeart/2005/8/layout/vList2"/>
    <dgm:cxn modelId="{0244DE94-E7A2-4084-9429-DD9CD71DEAD5}" srcId="{1A7E27E0-75BB-46C3-A661-06BF40AB7886}" destId="{B4128D06-37A1-49EC-8803-FA1399A97A82}" srcOrd="1" destOrd="0" parTransId="{59AF9601-52E6-4C05-9E9E-544E6227F627}" sibTransId="{CFF539E4-15DD-4A00-88E0-2A6463E816F7}"/>
    <dgm:cxn modelId="{DB15D48F-C51A-4FEC-A253-2428E7AF7EC5}" type="presParOf" srcId="{822CA3F3-5CFA-43DF-B66E-A54322975330}" destId="{7E3F811F-8112-462E-BE59-61FA71112C07}" srcOrd="0" destOrd="0" presId="urn:microsoft.com/office/officeart/2005/8/layout/vList2"/>
    <dgm:cxn modelId="{02B0B78A-84E4-4D1C-8ACE-429481BDC80A}" type="presParOf" srcId="{822CA3F3-5CFA-43DF-B66E-A54322975330}" destId="{11F7FBAE-26E2-40F4-A13A-F72915036394}" srcOrd="1" destOrd="0" presId="urn:microsoft.com/office/officeart/2005/8/layout/vList2"/>
    <dgm:cxn modelId="{82D46026-8768-49B5-9021-5B49493C2A26}" type="presParOf" srcId="{822CA3F3-5CFA-43DF-B66E-A54322975330}" destId="{97E59F8A-31D0-4A6F-A4CF-918566D1335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F811F-8112-462E-BE59-61FA71112C07}">
      <dsp:nvSpPr>
        <dsp:cNvPr id="0" name=""/>
        <dsp:cNvSpPr/>
      </dsp:nvSpPr>
      <dsp:spPr>
        <a:xfrm>
          <a:off x="0" y="334572"/>
          <a:ext cx="7543800" cy="1632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недостаточная результативность работы по развитию профессиональной компетентности педагогов</a:t>
          </a:r>
          <a:endParaRPr lang="ru-RU" sz="31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675" y="414247"/>
        <a:ext cx="7384450" cy="1472800"/>
      </dsp:txXfrm>
    </dsp:sp>
    <dsp:sp modelId="{97E59F8A-31D0-4A6F-A4CF-918566D13350}">
      <dsp:nvSpPr>
        <dsp:cNvPr id="0" name=""/>
        <dsp:cNvSpPr/>
      </dsp:nvSpPr>
      <dsp:spPr>
        <a:xfrm>
          <a:off x="0" y="2056002"/>
          <a:ext cx="7543800" cy="1632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недостаточное влияние на ход и результаты образовательной и инновационной деятельности </a:t>
          </a:r>
          <a:endParaRPr lang="ru-RU" sz="31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675" y="2135677"/>
        <a:ext cx="7384450" cy="147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rgbClr val="005AA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005AAA"/>
                </a:solidFill>
                <a:latin typeface="Vollkorn" panose="00000500000000000000" pitchFamily="2" charset="0"/>
                <a:ea typeface="Vollkorn" panose="00000500000000000000" pitchFamily="2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882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6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fld id="{B647B1BF-4039-460D-A637-65428CBD720E}" type="datetimeFigureOut">
              <a:rPr lang="en-US" smtClean="0"/>
              <a:pPr/>
              <a:t>1/22/2021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181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AA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5AAA"/>
                </a:solidFill>
              </a:defRPr>
            </a:lvl1pPr>
            <a:lvl2pPr>
              <a:defRPr>
                <a:solidFill>
                  <a:srgbClr val="005AAA"/>
                </a:solidFill>
              </a:defRPr>
            </a:lvl2pPr>
            <a:lvl3pPr>
              <a:defRPr>
                <a:solidFill>
                  <a:srgbClr val="005AAA"/>
                </a:solidFill>
              </a:defRPr>
            </a:lvl3pPr>
            <a:lvl4pPr>
              <a:defRPr>
                <a:solidFill>
                  <a:srgbClr val="005AAA"/>
                </a:solidFill>
              </a:defRPr>
            </a:lvl4pPr>
            <a:lvl5pPr>
              <a:defRPr>
                <a:solidFill>
                  <a:srgbClr val="005AAA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29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rgbClr val="005AAA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rgbClr val="005AAA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348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16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05A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05A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10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1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5987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53568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2467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6644973" y="6388340"/>
            <a:ext cx="1721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Vollkorn" panose="00000500000000000000" pitchFamily="2" charset="0"/>
                <a:ea typeface="Vollkorn" panose="00000500000000000000" pitchFamily="2" charset="0"/>
                <a:cs typeface="Arial" panose="020B0604020202020204" pitchFamily="34" charset="0"/>
              </a:rPr>
              <a:t>www.kirovipk.ru</a:t>
            </a:r>
          </a:p>
          <a:p>
            <a:pPr algn="r"/>
            <a:r>
              <a:rPr lang="en-US" sz="1200" dirty="0" smtClean="0">
                <a:solidFill>
                  <a:schemeClr val="bg1"/>
                </a:solidFill>
                <a:latin typeface="Vollkorn" panose="00000500000000000000" pitchFamily="2" charset="0"/>
                <a:ea typeface="Vollkorn" panose="00000500000000000000" pitchFamily="2" charset="0"/>
                <a:cs typeface="Arial" panose="020B0604020202020204" pitchFamily="34" charset="0"/>
              </a:rPr>
              <a:t>kirovipk@kirovipk.ru</a:t>
            </a:r>
            <a:endParaRPr lang="ru-RU" sz="1600" dirty="0">
              <a:latin typeface="Vollkorn" panose="00000500000000000000" pitchFamily="2" charset="0"/>
              <a:ea typeface="Vollkorn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22958" y="6400800"/>
            <a:ext cx="4008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dirty="0" smtClean="0">
                <a:solidFill>
                  <a:schemeClr val="bg1"/>
                </a:solidFill>
                <a:latin typeface="Vollkorn" panose="00000500000000000000" pitchFamily="2" charset="0"/>
                <a:ea typeface="Vollkorn" panose="00000500000000000000" pitchFamily="2" charset="0"/>
                <a:cs typeface="Arial" panose="020B0604020202020204" pitchFamily="34" charset="0"/>
              </a:rPr>
              <a:t>ИНСТИТУТ РАЗВИТИЯ ОБРАЗОВАНИЯ </a:t>
            </a:r>
            <a:r>
              <a:rPr lang="ru-RU" sz="1800" dirty="0" smtClean="0">
                <a:solidFill>
                  <a:schemeClr val="bg1"/>
                </a:solidFill>
                <a:latin typeface="Vollkorn" panose="00000500000000000000" pitchFamily="2" charset="0"/>
                <a:ea typeface="Vollkorn" panose="00000500000000000000" pitchFamily="2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Vollkorn" panose="00000500000000000000" pitchFamily="2" charset="0"/>
                <a:ea typeface="Vollkorn" panose="00000500000000000000" pitchFamily="2" charset="0"/>
                <a:cs typeface="Arial" panose="020B0604020202020204" pitchFamily="34" charset="0"/>
              </a:rPr>
            </a:br>
            <a:r>
              <a:rPr lang="ru-RU" sz="800" dirty="0" smtClean="0">
                <a:solidFill>
                  <a:schemeClr val="bg1"/>
                </a:solidFill>
                <a:latin typeface="Vollkorn" panose="00000500000000000000" pitchFamily="2" charset="0"/>
                <a:ea typeface="Vollkorn" panose="00000500000000000000" pitchFamily="2" charset="0"/>
                <a:cs typeface="Arial" panose="020B0604020202020204" pitchFamily="34" charset="0"/>
              </a:rPr>
              <a:t>КИРОВСКОЙ ОБЛАСТИ</a:t>
            </a:r>
            <a:endParaRPr lang="ru-RU" sz="800" dirty="0">
              <a:latin typeface="Vollkorn" panose="00000500000000000000" pitchFamily="2" charset="0"/>
              <a:ea typeface="Vollkorn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77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rgbClr val="005AAA"/>
          </a:solidFill>
          <a:latin typeface="Vollkorn" panose="00000500000000000000" pitchFamily="2" charset="0"/>
          <a:ea typeface="Vollkorn" panose="00000500000000000000" pitchFamily="2" charset="0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005AAA"/>
          </a:solidFill>
          <a:latin typeface="Vollkorn" panose="00000500000000000000" pitchFamily="2" charset="0"/>
          <a:ea typeface="Vollkorn" panose="00000500000000000000" pitchFamily="2" charset="0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rgbClr val="005AAA"/>
          </a:solidFill>
          <a:latin typeface="Vollkorn" panose="00000500000000000000" pitchFamily="2" charset="0"/>
          <a:ea typeface="Vollkorn" panose="00000500000000000000" pitchFamily="2" charset="0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005AAA"/>
          </a:solidFill>
          <a:latin typeface="Vollkorn" panose="00000500000000000000" pitchFamily="2" charset="0"/>
          <a:ea typeface="Vollkorn" panose="00000500000000000000" pitchFamily="2" charset="0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005AAA"/>
          </a:solidFill>
          <a:latin typeface="Vollkorn" panose="00000500000000000000" pitchFamily="2" charset="0"/>
          <a:ea typeface="Vollkorn" panose="00000500000000000000" pitchFamily="2" charset="0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005AAA"/>
          </a:solidFill>
          <a:latin typeface="Vollkorn" panose="00000500000000000000" pitchFamily="2" charset="0"/>
          <a:ea typeface="Vollkorn" panose="00000500000000000000" pitchFamily="2" charset="0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assport.yandex.ru/" TargetMode="External"/><Relationship Id="rId2" Type="http://schemas.openxmlformats.org/officeDocument/2006/relationships/hyperlink" Target="mailto:av.vetrova@kirovipk.r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560" y="3027416"/>
            <a:ext cx="8334702" cy="1149766"/>
          </a:xfrm>
        </p:spPr>
        <p:txBody>
          <a:bodyPr>
            <a:noAutofit/>
          </a:bodyPr>
          <a:lstStyle/>
          <a:p>
            <a:r>
              <a:rPr lang="ru-RU" sz="4000" b="1" dirty="0"/>
              <a:t>Управление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профессиональным </a:t>
            </a:r>
            <a:r>
              <a:rPr lang="ru-RU" sz="4000" b="1" dirty="0"/>
              <a:t>объединением педагогических работников </a:t>
            </a:r>
            <a:r>
              <a:rPr lang="ru-RU" sz="4000" b="1" dirty="0" smtClean="0"/>
              <a:t>образовательных организаций </a:t>
            </a:r>
            <a:r>
              <a:rPr lang="ru-RU" sz="4000" b="1" dirty="0"/>
              <a:t>Кировской области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51739" y="5228706"/>
            <a:ext cx="4376651" cy="111421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/>
              <a:t>Бартева Светлана Александровна,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500" dirty="0" smtClean="0"/>
              <a:t>старший методист центра профессионального развития педагогических кадров КОГОАУ ДПО «Институт развития образования Кировской области»</a:t>
            </a:r>
            <a:endParaRPr lang="ru-RU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9565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Перспектива деятельности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ПРОГРАММА (ПРОЕКТ) «РУКОВОДИТЕЛЬ ПРОФЕССИОНАЛЬНОГО ОБЪЕДИНЕНИЯ ПЕДАГОГОВ:  СОВРЕМЕННЫЕ МЕТОДЫ УПРАВЛЕНИЯ»</a:t>
            </a:r>
          </a:p>
          <a:p>
            <a:endParaRPr lang="ru-RU" b="1" dirty="0" smtClean="0"/>
          </a:p>
          <a:p>
            <a:r>
              <a:rPr lang="ru-RU" b="1" dirty="0" smtClean="0"/>
              <a:t>ПРОГРАММА (ПРОЕКТ) ПОДДЕРЖКИ </a:t>
            </a:r>
            <a:r>
              <a:rPr lang="ru-RU" b="1" dirty="0"/>
              <a:t>ШКОЛЬНЫХ ПРОФЕССИОНАЛЬНЫХ  ОБЪЕДИНЕНИЙ ПЕДАГОГИЧЕСКИХ РАБОТНИКОВ ОБРАЗОВАТЕЛЬНЫХ ОРГАНИЗАЦИЙ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2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r>
              <a:rPr lang="ru-RU" dirty="0" smtClean="0"/>
              <a:t>Вопросы, комментарии, предложения</a:t>
            </a:r>
          </a:p>
          <a:p>
            <a:pPr algn="r"/>
            <a:r>
              <a:rPr lang="ru-RU" dirty="0"/>
              <a:t>п</a:t>
            </a:r>
            <a:r>
              <a:rPr lang="ru-RU" dirty="0" smtClean="0"/>
              <a:t>о организации работы ЕРМС:</a:t>
            </a:r>
          </a:p>
          <a:p>
            <a:pPr algn="r"/>
            <a:r>
              <a:rPr lang="en-US" dirty="0" smtClean="0">
                <a:hlinkClick r:id="rId2"/>
              </a:rPr>
              <a:t>av.vetrova@kirovipk.ru</a:t>
            </a:r>
            <a:endParaRPr lang="ru-RU" dirty="0" smtClean="0"/>
          </a:p>
          <a:p>
            <a:pPr algn="r"/>
            <a:r>
              <a:rPr lang="en-US" dirty="0">
                <a:hlinkClick r:id="rId3"/>
              </a:rPr>
              <a:t>sa.barteva@kirovipk.ru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47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412729"/>
            <a:ext cx="7543800" cy="880044"/>
          </a:xfrm>
        </p:spPr>
        <p:txBody>
          <a:bodyPr/>
          <a:lstStyle/>
          <a:p>
            <a:r>
              <a:rPr lang="ru-RU" b="1" dirty="0" smtClean="0"/>
              <a:t>Список литературы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1. Вольтов А.В. Условия </a:t>
            </a:r>
            <a:r>
              <a:rPr lang="ru-RU" dirty="0"/>
              <a:t>управления профессиональными объединениями педагогов в общеобразовательном </a:t>
            </a:r>
            <a:r>
              <a:rPr lang="ru-RU" dirty="0" smtClean="0"/>
              <a:t>учреждении </a:t>
            </a:r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www.dissercat.com/content/usloviya-upravleniya-professionalnymi-obedineniyami-pedagogov-v-obshcheobrazovatelnom-uchrez</a:t>
            </a:r>
            <a:endParaRPr lang="ru-RU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dirty="0"/>
              <a:t>Общий менеджмент : учебное пособие / Л.С. </a:t>
            </a:r>
            <a:r>
              <a:rPr lang="ru-RU" dirty="0" err="1"/>
              <a:t>Ружанская</a:t>
            </a:r>
            <a:r>
              <a:rPr lang="ru-RU" dirty="0"/>
              <a:t> [и др.] </a:t>
            </a:r>
            <a:r>
              <a:rPr lang="ru-RU" dirty="0" smtClean="0"/>
              <a:t>; под </a:t>
            </a:r>
            <a:r>
              <a:rPr lang="ru-RU" dirty="0"/>
              <a:t>общ. ред. Л.С. </a:t>
            </a:r>
            <a:r>
              <a:rPr lang="ru-RU" dirty="0" err="1"/>
              <a:t>Ружанской</a:t>
            </a:r>
            <a:r>
              <a:rPr lang="ru-RU" dirty="0"/>
              <a:t>, И. В. </a:t>
            </a:r>
            <a:r>
              <a:rPr lang="ru-RU" dirty="0" err="1"/>
              <a:t>Котляревской</a:t>
            </a:r>
            <a:r>
              <a:rPr lang="ru-RU" dirty="0"/>
              <a:t>.— Екатеринбург : Изд-во Урал. ун-та, 2017.— 116 с</a:t>
            </a:r>
            <a:r>
              <a:rPr lang="ru-RU" dirty="0" smtClean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dirty="0" smtClean="0"/>
              <a:t>3. Профессиональные </a:t>
            </a:r>
            <a:r>
              <a:rPr lang="ru-RU" dirty="0"/>
              <a:t>объединения педагогов. Методические рекомендации </a:t>
            </a:r>
            <a:r>
              <a:rPr lang="ru-RU" dirty="0" smtClean="0"/>
              <a:t>/ под </a:t>
            </a:r>
            <a:r>
              <a:rPr lang="ru-RU" dirty="0"/>
              <a:t>редакцией М. М. </a:t>
            </a:r>
            <a:r>
              <a:rPr lang="ru-RU" dirty="0" smtClean="0"/>
              <a:t>Поташника. </a:t>
            </a:r>
            <a:r>
              <a:rPr lang="ru-RU" dirty="0"/>
              <a:t>- Издательство: Педагогическое общество России</a:t>
            </a:r>
            <a:r>
              <a:rPr lang="ru-RU" dirty="0" smtClean="0"/>
              <a:t>, </a:t>
            </a:r>
            <a:r>
              <a:rPr lang="ru-RU" dirty="0" smtClean="0"/>
              <a:t>2002. -114 с.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</a:t>
            </a:r>
            <a:endParaRPr lang="ru-RU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2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59" y="809296"/>
            <a:ext cx="7543801" cy="5454869"/>
          </a:xfrm>
        </p:spPr>
        <p:txBody>
          <a:bodyPr>
            <a:normAutofit fontScale="47500" lnSpcReduction="20000"/>
          </a:bodyPr>
          <a:lstStyle/>
          <a:p>
            <a:r>
              <a:rPr lang="ru-RU" sz="9300" b="1" dirty="0" smtClean="0"/>
              <a:t>Профессиональное объединение – </a:t>
            </a:r>
          </a:p>
          <a:p>
            <a:endParaRPr lang="ru-RU" dirty="0" smtClean="0"/>
          </a:p>
          <a:p>
            <a:endParaRPr lang="ru-RU" dirty="0" smtClean="0"/>
          </a:p>
          <a:p>
            <a:pPr algn="just"/>
            <a:r>
              <a:rPr lang="ru-RU" sz="5400" dirty="0" smtClean="0"/>
              <a:t>целостное </a:t>
            </a:r>
            <a:r>
              <a:rPr lang="ru-RU" sz="5400" dirty="0"/>
              <a:t>структурное подразделение, функционирующее на основе общности профессиональных интересов, реализации креативных потенциальных возможностей, потребности в диалогическом общении в режиме паритетного равенства субъектов совместной педагогической деятельности, и </a:t>
            </a:r>
            <a:r>
              <a:rPr lang="ru-RU" sz="5400" dirty="0" smtClean="0"/>
              <a:t>создающиеся </a:t>
            </a:r>
            <a:r>
              <a:rPr lang="ru-RU" sz="5400" dirty="0"/>
              <a:t>как инновационные формы </a:t>
            </a:r>
            <a:r>
              <a:rPr lang="ru-RU" sz="5400" dirty="0" smtClean="0"/>
              <a:t>образования и управления</a:t>
            </a:r>
          </a:p>
          <a:p>
            <a:pPr algn="r"/>
            <a:r>
              <a:rPr lang="ru-RU" sz="5400" dirty="0" smtClean="0"/>
              <a:t>(</a:t>
            </a:r>
            <a:r>
              <a:rPr lang="ru-RU" sz="5400" smtClean="0"/>
              <a:t>Вольтов </a:t>
            </a:r>
            <a:r>
              <a:rPr lang="ru-RU" sz="5400" dirty="0"/>
              <a:t>А</a:t>
            </a:r>
            <a:r>
              <a:rPr lang="ru-RU" sz="5400" smtClean="0"/>
              <a:t>.В</a:t>
            </a:r>
            <a:r>
              <a:rPr lang="ru-RU" sz="5400" dirty="0" smtClean="0"/>
              <a:t>.)</a:t>
            </a:r>
            <a:endParaRPr lang="ru-RU" sz="5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258417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Виды профессиональных объединений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421" y="1734204"/>
            <a:ext cx="7543801" cy="467230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Психолого-педагогический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консилиум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Годичная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команда педагогов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Методическое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объединение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Школа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профессионального мастерства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Школа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передового педагогического опыта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Временный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творческий коллектив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Проектная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команда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Учительский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клуб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Ассоциация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1">
                    <a:lumMod val="50000"/>
                  </a:schemeClr>
                </a:solidFill>
              </a:rPr>
              <a:t>Консалдинговый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 (консультационный) центр</a:t>
            </a:r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200" dirty="0" smtClean="0"/>
              <a:t> Сетевое </a:t>
            </a:r>
            <a:r>
              <a:rPr lang="ru-RU" sz="2200" dirty="0"/>
              <a:t>профессиональное </a:t>
            </a:r>
            <a:r>
              <a:rPr lang="ru-RU" sz="2200" dirty="0" smtClean="0"/>
              <a:t>объединение и др.</a:t>
            </a:r>
            <a:endParaRPr lang="ru-RU" sz="22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496" y="1934979"/>
            <a:ext cx="2927746" cy="429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9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59" y="394977"/>
            <a:ext cx="8079302" cy="14507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400" b="1" dirty="0" smtClean="0"/>
              <a:t>Профессиональные объединения в Институте развития образования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59" y="2081048"/>
            <a:ext cx="7543801" cy="3788046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smtClean="0"/>
              <a:t> «Клуб учителей» Кировской области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smtClean="0"/>
              <a:t> Ассоциация молодых педагогов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smtClean="0"/>
              <a:t> Кировская областная общественная организация участников конкурса «Учитель года Кировской области»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smtClean="0"/>
              <a:t>  Кировское региональное отделение межрегиональной  организации «Ассоциация учителей и преподавателей информатики»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smtClean="0"/>
              <a:t> Ассоциация учителей начальных классов – лауреатов премии имени А.Н. </a:t>
            </a:r>
            <a:r>
              <a:rPr lang="ru-RU" b="1" dirty="0" err="1" smtClean="0"/>
              <a:t>Тепляшиной</a:t>
            </a:r>
            <a:endParaRPr lang="ru-RU" b="1" dirty="0" smtClean="0"/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smtClean="0"/>
              <a:t> Ассоциация медиаторов Кировской области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smtClean="0"/>
              <a:t> Областное методическое объединение в системе среднего профессионального образования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b="1" dirty="0" smtClean="0"/>
              <a:t> Консультационный пункт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b="1" dirty="0" smtClean="0"/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69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675" y="47455"/>
            <a:ext cx="8723205" cy="1450757"/>
          </a:xfrm>
        </p:spPr>
        <p:txBody>
          <a:bodyPr>
            <a:noAutofit/>
          </a:bodyPr>
          <a:lstStyle/>
          <a:p>
            <a:r>
              <a:rPr lang="ru-RU" sz="3300" b="1" dirty="0" smtClean="0"/>
              <a:t>Перечень методических объединений областного, окружного и муниципального уровней</a:t>
            </a:r>
            <a:endParaRPr lang="ru-RU" sz="33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71138"/>
            <a:ext cx="6379779" cy="5386552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900" dirty="0" smtClean="0"/>
              <a:t>1) методическое </a:t>
            </a:r>
            <a:r>
              <a:rPr lang="ru-RU" sz="2900" dirty="0"/>
              <a:t>объединение педагогов дошкольного образования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900" dirty="0" smtClean="0"/>
              <a:t>2) методическое </a:t>
            </a:r>
            <a:r>
              <a:rPr lang="ru-RU" sz="2900" dirty="0"/>
              <a:t>объединение учителей начальных классов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900" dirty="0" smtClean="0"/>
              <a:t>3) методические </a:t>
            </a:r>
            <a:r>
              <a:rPr lang="ru-RU" sz="2900" dirty="0"/>
              <a:t>объединение учителей русского языка, литературы, </a:t>
            </a:r>
            <a:r>
              <a:rPr lang="ru-RU" sz="2900" dirty="0"/>
              <a:t> </a:t>
            </a:r>
            <a:r>
              <a:rPr lang="ru-RU" sz="2900" dirty="0" smtClean="0"/>
              <a:t>русского </a:t>
            </a:r>
            <a:r>
              <a:rPr lang="ru-RU" sz="2900" dirty="0"/>
              <a:t>родного языка, русской родной литературы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900" dirty="0" smtClean="0"/>
              <a:t>4) методическое </a:t>
            </a:r>
            <a:r>
              <a:rPr lang="ru-RU" sz="2900" dirty="0"/>
              <a:t>объединение учителей математики и информатики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900" dirty="0" smtClean="0"/>
              <a:t>5) методическое </a:t>
            </a:r>
            <a:r>
              <a:rPr lang="ru-RU" sz="2900" dirty="0"/>
              <a:t>объединение учителей иностранного языка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900" dirty="0" smtClean="0"/>
              <a:t>6) методическое </a:t>
            </a:r>
            <a:r>
              <a:rPr lang="ru-RU" sz="2900" dirty="0"/>
              <a:t>объединение учителей естественно-научных предметов (физика, астрономия, химия, биология, география,)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900" dirty="0" smtClean="0"/>
              <a:t>7) методическое </a:t>
            </a:r>
            <a:r>
              <a:rPr lang="ru-RU" sz="2900" dirty="0"/>
              <a:t>объединение учителей общественно-научных предметов (история, обществознание, ОРКСЭ, ОДНКНР, финансовая грамотность)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900" dirty="0" smtClean="0"/>
              <a:t>8) методическое </a:t>
            </a:r>
            <a:r>
              <a:rPr lang="ru-RU" sz="2900" dirty="0"/>
              <a:t>объединение учителей физической культуры и ОБЖ; художественно-эстетического цикла; технологии и основ проектной деятельности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900" dirty="0" smtClean="0"/>
              <a:t>9) методическое </a:t>
            </a:r>
            <a:r>
              <a:rPr lang="ru-RU" sz="2900" dirty="0"/>
              <a:t>объединение заместителей руководителей по учебно-воспитательной и по воспитательной работе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900" dirty="0" smtClean="0"/>
              <a:t>10) методическое </a:t>
            </a:r>
            <a:r>
              <a:rPr lang="ru-RU" sz="2900" dirty="0"/>
              <a:t>объединение учителей по вопросам специального (коррекционного) и </a:t>
            </a:r>
            <a:r>
              <a:rPr lang="ru-RU" sz="2900" dirty="0" smtClean="0"/>
              <a:t>инклюзивного образования</a:t>
            </a:r>
            <a:endParaRPr lang="ru-RU" sz="29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357" y="1692166"/>
            <a:ext cx="2845648" cy="444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5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55913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Недостатки в деятельности </a:t>
            </a:r>
            <a:r>
              <a:rPr lang="ru-RU" b="1" dirty="0"/>
              <a:t>профессиональных объединений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8682325"/>
              </p:ext>
            </p:extLst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257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387" y="0"/>
            <a:ext cx="8163385" cy="183321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Условия результативности </a:t>
            </a:r>
            <a:r>
              <a:rPr lang="ru-RU" sz="4000" b="1" dirty="0"/>
              <a:t>деятельности </a:t>
            </a:r>
            <a:r>
              <a:rPr lang="ru-RU" sz="4000" b="1" dirty="0" smtClean="0"/>
              <a:t>профессиональных </a:t>
            </a:r>
            <a:r>
              <a:rPr lang="ru-RU" sz="4000" b="1" dirty="0"/>
              <a:t>объединений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59" y="2259724"/>
            <a:ext cx="7543801" cy="4046482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ru-RU" b="1" dirty="0" smtClean="0"/>
              <a:t> </a:t>
            </a:r>
            <a:r>
              <a:rPr lang="ru-RU" sz="2800" b="1" dirty="0" smtClean="0"/>
              <a:t>Кадровые</a:t>
            </a:r>
            <a:r>
              <a:rPr lang="ru-RU" sz="2800" dirty="0" smtClean="0"/>
              <a:t> </a:t>
            </a:r>
            <a:endParaRPr lang="ru-RU" sz="2800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800" b="1" dirty="0" smtClean="0"/>
              <a:t> Материально-технические</a:t>
            </a:r>
            <a:endParaRPr lang="ru-RU" sz="2800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800" b="1" dirty="0" smtClean="0"/>
              <a:t> Нормативно-правовые</a:t>
            </a:r>
            <a:r>
              <a:rPr lang="ru-RU" sz="2800" dirty="0" smtClean="0"/>
              <a:t>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800" b="1" dirty="0" smtClean="0"/>
              <a:t> Научно-методические </a:t>
            </a:r>
            <a:r>
              <a:rPr lang="ru-RU" sz="2800" b="1" dirty="0"/>
              <a:t>условия</a:t>
            </a:r>
            <a:r>
              <a:rPr lang="ru-RU" sz="2800" dirty="0"/>
              <a:t> </a:t>
            </a:r>
            <a:endParaRPr lang="ru-RU" sz="2800" dirty="0" smtClean="0"/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800" b="1" dirty="0" smtClean="0"/>
              <a:t> Информационные</a:t>
            </a:r>
            <a:r>
              <a:rPr lang="ru-RU" sz="2800" dirty="0" smtClean="0"/>
              <a:t>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ru-RU" sz="2800" b="1" dirty="0" smtClean="0"/>
              <a:t> Мотивационные и др.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6811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325" y="433749"/>
            <a:ext cx="7543800" cy="1450757"/>
          </a:xfrm>
        </p:spPr>
        <p:txBody>
          <a:bodyPr>
            <a:noAutofit/>
          </a:bodyPr>
          <a:lstStyle/>
          <a:p>
            <a:r>
              <a:rPr lang="ru-RU" sz="4000" b="1" dirty="0"/>
              <a:t>Ф</a:t>
            </a:r>
            <a:r>
              <a:rPr lang="ru-RU" sz="4000" b="1" dirty="0" smtClean="0"/>
              <a:t>ункции управления профессиональным объединением</a:t>
            </a:r>
            <a:endParaRPr lang="ru-RU" sz="4000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90" y="1845734"/>
            <a:ext cx="7179821" cy="421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43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618" y="-11772"/>
            <a:ext cx="8618482" cy="1857506"/>
          </a:xfrm>
        </p:spPr>
        <p:txBody>
          <a:bodyPr>
            <a:noAutofit/>
          </a:bodyPr>
          <a:lstStyle/>
          <a:p>
            <a:r>
              <a:rPr lang="ru-RU" sz="4000" b="1" dirty="0"/>
              <a:t>К</a:t>
            </a:r>
            <a:r>
              <a:rPr lang="ru-RU" sz="4000" b="1" dirty="0" smtClean="0"/>
              <a:t>ритерии оценки эффективности деятельности профессионального объединения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619" y="1845734"/>
            <a:ext cx="8081142" cy="462863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Инновационная деятельность педагогов</a:t>
            </a:r>
          </a:p>
          <a:p>
            <a:r>
              <a:rPr lang="ru-RU" b="1" dirty="0">
                <a:solidFill>
                  <a:schemeClr val="tx1"/>
                </a:solidFill>
              </a:rPr>
              <a:t>Проведение открытых мероприятий с обучающимися</a:t>
            </a:r>
          </a:p>
          <a:p>
            <a:r>
              <a:rPr lang="ru-RU" b="1" dirty="0">
                <a:solidFill>
                  <a:schemeClr val="tx1"/>
                </a:solidFill>
              </a:rPr>
              <a:t>Организация конкурсов и </a:t>
            </a:r>
            <a:r>
              <a:rPr lang="ru-RU" b="1" dirty="0" err="1" smtClean="0">
                <a:solidFill>
                  <a:schemeClr val="tx1"/>
                </a:solidFill>
              </a:rPr>
              <a:t>др.мероприятий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для обучающихся</a:t>
            </a:r>
          </a:p>
          <a:p>
            <a:r>
              <a:rPr lang="ru-RU" b="1" dirty="0">
                <a:solidFill>
                  <a:schemeClr val="tx1"/>
                </a:solidFill>
              </a:rPr>
              <a:t>Организация конкурсов для педагогов, участие педагогов в профессиональных конкурсах</a:t>
            </a:r>
          </a:p>
          <a:p>
            <a:r>
              <a:rPr lang="ru-RU" b="1" dirty="0">
                <a:solidFill>
                  <a:schemeClr val="tx1"/>
                </a:solidFill>
              </a:rPr>
              <a:t>Изучение передового педагогического опыта и распространение лучших педагогических практик</a:t>
            </a:r>
          </a:p>
          <a:p>
            <a:r>
              <a:rPr lang="ru-RU" b="1" dirty="0">
                <a:solidFill>
                  <a:schemeClr val="tx1"/>
                </a:solidFill>
              </a:rPr>
              <a:t>Работа в рамках единой методической темы</a:t>
            </a:r>
          </a:p>
          <a:p>
            <a:r>
              <a:rPr lang="ru-RU" b="1" dirty="0">
                <a:solidFill>
                  <a:schemeClr val="tx1"/>
                </a:solidFill>
              </a:rPr>
              <a:t>Организация работы педагогов между заседаниями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Использование активных форм работы с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педагогами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rgbClr val="C00000"/>
                </a:solidFill>
              </a:rPr>
              <a:t>Посещаемость заседаний профессиональных объединений</a:t>
            </a:r>
          </a:p>
          <a:p>
            <a:r>
              <a:rPr lang="ru-RU" b="1" dirty="0">
                <a:solidFill>
                  <a:srgbClr val="C00000"/>
                </a:solidFill>
              </a:rPr>
              <a:t>Методическая  продукция</a:t>
            </a:r>
          </a:p>
          <a:p>
            <a:r>
              <a:rPr lang="ru-RU" b="1" dirty="0">
                <a:solidFill>
                  <a:srgbClr val="C00000"/>
                </a:solidFill>
              </a:rPr>
              <a:t>Состояние </a:t>
            </a:r>
            <a:r>
              <a:rPr lang="ru-RU" b="1" dirty="0" smtClean="0">
                <a:solidFill>
                  <a:srgbClr val="C00000"/>
                </a:solidFill>
              </a:rPr>
              <a:t>документации 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7217060" y="1900329"/>
            <a:ext cx="777766" cy="2915452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6899667" y="5286703"/>
            <a:ext cx="759190" cy="1117308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6899667" y="4870376"/>
            <a:ext cx="797669" cy="710760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79148" y="2160898"/>
            <a:ext cx="1264852" cy="13327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97336" y="4859385"/>
            <a:ext cx="1446664" cy="6497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заседаний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35917" y="5615938"/>
            <a:ext cx="1608083" cy="6497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деятельности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3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Другая 3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81C3FF"/>
      </a:accent1>
      <a:accent2>
        <a:srgbClr val="005AAA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 v2" id="{C6E58697-1A7B-4FC1-AABB-4BD88D1A33FC}" vid="{45F38CEE-CA70-4F8A-B152-4C8E9E65DD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ИРО стандартный шаблон</Template>
  <TotalTime>2312</TotalTime>
  <Words>565</Words>
  <Application>Microsoft Office PowerPoint</Application>
  <PresentationFormat>Экран (4:3)</PresentationFormat>
  <Paragraphs>84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Calibri</vt:lpstr>
      <vt:lpstr>Calibri Light</vt:lpstr>
      <vt:lpstr>Times New Roman</vt:lpstr>
      <vt:lpstr>Vollkorn</vt:lpstr>
      <vt:lpstr>Arial</vt:lpstr>
      <vt:lpstr>Wingdings</vt:lpstr>
      <vt:lpstr>Ретро</vt:lpstr>
      <vt:lpstr>Управление  профессиональным объединением педагогических работников образовательных организаций Кировской области</vt:lpstr>
      <vt:lpstr>Презентация PowerPoint</vt:lpstr>
      <vt:lpstr>Виды профессиональных объединений</vt:lpstr>
      <vt:lpstr>  Профессиональные объединения в Институте развития образования</vt:lpstr>
      <vt:lpstr>Перечень методических объединений областного, окружного и муниципального уровней</vt:lpstr>
      <vt:lpstr>  Недостатки в деятельности профессиональных объединений </vt:lpstr>
      <vt:lpstr>Условия результативности деятельности профессиональных объединений</vt:lpstr>
      <vt:lpstr>Функции управления профессиональным объединением</vt:lpstr>
      <vt:lpstr>Критерии оценки эффективности деятельности профессионального объединения</vt:lpstr>
      <vt:lpstr>Перспектива деятельности</vt:lpstr>
      <vt:lpstr>Спасибо за внимание!</vt:lpstr>
      <vt:lpstr>Список литературы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стратегии воспитания в Кировской области</dc:title>
  <dc:creator>Измайлова Елена Васильевна</dc:creator>
  <cp:lastModifiedBy>Бартева Светлана Александровна</cp:lastModifiedBy>
  <cp:revision>114</cp:revision>
  <dcterms:created xsi:type="dcterms:W3CDTF">2018-08-20T10:43:45Z</dcterms:created>
  <dcterms:modified xsi:type="dcterms:W3CDTF">2021-01-22T11:12:24Z</dcterms:modified>
</cp:coreProperties>
</file>