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7" r:id="rId13"/>
    <p:sldId id="278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40" autoAdjust="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06105-BFBF-46FB-98F3-E2268CC8D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A25C3-7685-4A62-8D66-ABC3528B1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592F6-D5FF-4B62-A270-25AC85663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F58BC-312F-41FF-8EA9-ED857420E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59EB4-0206-4EF9-AAAD-D140FDBB7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902D2-3C5A-44BB-9A75-4075AB677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DA482-7D41-405A-9641-3AC11D058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32ED5-9C59-4DC9-B696-F863CD2A3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0647F-7BA8-4C00-B8AB-0700882AA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87B70-8C7F-4A07-9993-3F4C30EEC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4B632-1314-46F5-A65E-656872219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05992D0-C347-4CAA-AC36-82EC11738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2143125"/>
            <a:ext cx="7772400" cy="250031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6"/>
                </a:solidFill>
              </a:rPr>
              <a:t>Областное методическое объединение учителей иностранного языка </a:t>
            </a:r>
            <a:br>
              <a:rPr lang="ru-RU" dirty="0" smtClean="0">
                <a:solidFill>
                  <a:schemeClr val="accent6"/>
                </a:solidFill>
              </a:rPr>
            </a:br>
            <a:r>
              <a:rPr lang="ru-RU" dirty="0" smtClean="0">
                <a:solidFill>
                  <a:schemeClr val="accent6"/>
                </a:solidFill>
              </a:rPr>
              <a:t>Кировской области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5286375"/>
            <a:ext cx="5327650" cy="1109663"/>
          </a:xfrm>
        </p:spPr>
        <p:txBody>
          <a:bodyPr/>
          <a:lstStyle/>
          <a:p>
            <a:r>
              <a:rPr lang="ru-RU" dirty="0" smtClean="0"/>
              <a:t>Третье заседание</a:t>
            </a:r>
          </a:p>
          <a:p>
            <a:r>
              <a:rPr lang="ru-RU" dirty="0" smtClean="0"/>
              <a:t>29.06.2021</a:t>
            </a:r>
          </a:p>
        </p:txBody>
      </p:sp>
      <p:pic>
        <p:nvPicPr>
          <p:cNvPr id="2052" name="Рисунок 3" descr="892603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357188"/>
            <a:ext cx="289560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</a:rPr>
              <a:t>Анализ </a:t>
            </a:r>
            <a:r>
              <a:rPr lang="ru-RU" sz="3200" dirty="0">
                <a:solidFill>
                  <a:schemeClr val="accent2"/>
                </a:solidFill>
              </a:rPr>
              <a:t>публикационной активности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/>
              <a:t>В банке педагогического опыта 7 работ участников ОМО:</a:t>
            </a:r>
          </a:p>
          <a:p>
            <a:pPr>
              <a:buNone/>
            </a:pPr>
            <a:r>
              <a:rPr lang="ru-RU" dirty="0"/>
              <a:t>1)	Шамова О.В.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)	</a:t>
            </a:r>
            <a:r>
              <a:rPr lang="ru-RU" dirty="0" err="1" smtClean="0"/>
              <a:t>Питиримова</a:t>
            </a:r>
            <a:r>
              <a:rPr lang="ru-RU" dirty="0" smtClean="0"/>
              <a:t> Т.В. </a:t>
            </a:r>
          </a:p>
          <a:p>
            <a:pPr>
              <a:buNone/>
            </a:pPr>
            <a:r>
              <a:rPr lang="ru-RU" dirty="0" smtClean="0"/>
              <a:t>3)	Ершова Т.Н. 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/>
              <a:t>)	Клещева М.А.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/>
              <a:t>)	Головань И.В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6</a:t>
            </a:r>
            <a:r>
              <a:rPr lang="ru-RU" dirty="0"/>
              <a:t>)	Шелгунова В.Ю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7</a:t>
            </a:r>
            <a:r>
              <a:rPr lang="ru-RU" dirty="0"/>
              <a:t>)	Высотина С.Н.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7416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002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/>
              <a:t>9 публикаций в течение 2020-2021 учебного года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/>
              <a:t>1)	Головань И.В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</a:t>
            </a:r>
            <a:r>
              <a:rPr lang="ru-RU" dirty="0" err="1" smtClean="0"/>
              <a:t>Питиримова</a:t>
            </a:r>
            <a:r>
              <a:rPr lang="ru-RU" dirty="0" smtClean="0"/>
              <a:t> </a:t>
            </a:r>
            <a:r>
              <a:rPr lang="ru-RU" dirty="0"/>
              <a:t>Т.В. </a:t>
            </a:r>
            <a:r>
              <a:rPr lang="ru-RU" dirty="0" smtClean="0"/>
              <a:t>- 3</a:t>
            </a:r>
          </a:p>
          <a:p>
            <a:pPr>
              <a:buNone/>
            </a:pPr>
            <a:r>
              <a:rPr lang="ru-RU" dirty="0" smtClean="0"/>
              <a:t>3)</a:t>
            </a:r>
            <a:r>
              <a:rPr lang="ru-RU" dirty="0"/>
              <a:t>	Клещева М. А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</a:t>
            </a:r>
            <a:r>
              <a:rPr lang="ru-RU" dirty="0"/>
              <a:t>	Шелгунова В.Ю.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5)</a:t>
            </a:r>
            <a:r>
              <a:rPr lang="ru-RU" dirty="0"/>
              <a:t>	Высотина С.Н.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6)</a:t>
            </a:r>
            <a:r>
              <a:rPr lang="ru-RU" dirty="0"/>
              <a:t>	Ершова Т.Н.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7)</a:t>
            </a:r>
            <a:r>
              <a:rPr lang="ru-RU" dirty="0"/>
              <a:t>	Гнатюк О.Г.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1113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060450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algn="just"/>
            <a:r>
              <a:rPr lang="ru-RU" dirty="0"/>
              <a:t>За 2020-2021 учебный год региональный банк педагогического опыта педагогов пополнился на 9 работ учителями иностранного языка </a:t>
            </a:r>
            <a:r>
              <a:rPr lang="ru-RU" dirty="0" smtClean="0"/>
              <a:t>региона</a:t>
            </a:r>
          </a:p>
        </p:txBody>
      </p:sp>
      <p:pic>
        <p:nvPicPr>
          <p:cNvPr id="4" name="Рисунок 3" descr="-2-e1445194770877-833x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143636" y="3853426"/>
            <a:ext cx="2500330" cy="2647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292355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</a:rPr>
              <a:t>Выводы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994" y="764704"/>
            <a:ext cx="8229600" cy="5577483"/>
          </a:xfrm>
        </p:spPr>
        <p:txBody>
          <a:bodyPr/>
          <a:lstStyle/>
          <a:p>
            <a:pPr algn="just"/>
            <a:r>
              <a:rPr lang="ru-RU" sz="2000" dirty="0"/>
              <a:t>В 2020-2021 учебном году ОМО учителей иностранного языка способствовало созданию единого образовательного пространства для повышения профессиональной компетентности педагогических работников образовательных организаций Кировской области в соответствии с требованиями ФГОС и профессиональных стандартов, были намечены пути устранения индивидуального дефицита компетенций педагогов. </a:t>
            </a:r>
          </a:p>
          <a:p>
            <a:pPr algn="just"/>
            <a:r>
              <a:rPr lang="ru-RU" sz="2000" dirty="0"/>
              <a:t>Деятельность ОМО проводилась в рамках реализации государственной политики в области образования и развития региональной системы образования.</a:t>
            </a:r>
          </a:p>
          <a:p>
            <a:pPr algn="just"/>
            <a:r>
              <a:rPr lang="ru-RU" sz="2000" dirty="0"/>
              <a:t>Был получен положительный опыт в выявлении новых подходов к организации процесса обучения, оказание методического сопровождения окружных методических объединений на основе изучения анализа их деятельности, проведение обмена опытом успешной педагогической деятельности, обобщения и тиражирования положительного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654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sz="3200" u="sng" dirty="0" smtClean="0"/>
              <a:t>План заседания областного методического объединения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4525963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1. 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 участии образовательных организаций Кировской области в проектах Министерства просвещения РФ по научно-методическому сопровождению педагогических работников и управленческих кадров</a:t>
            </a:r>
          </a:p>
          <a:p>
            <a:pPr algn="just">
              <a:buNone/>
            </a:pPr>
            <a:r>
              <a:rPr lang="ru-RU" sz="2400" dirty="0" smtClean="0"/>
              <a:t>2. 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 внедрении рабочих программ воспитания в общеобразовательных организациях Кировской области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Анализ деятельности ОМО учителей иностранного языка  за 2020-2021 </a:t>
            </a:r>
            <a:r>
              <a:rPr lang="ru-RU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уч.год</a:t>
            </a:r>
            <a:endParaRPr lang="ru-RU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 План работы МО на 2021-2022 учебный </a:t>
            </a:r>
            <a:r>
              <a:rPr lang="ru-RU" sz="2400" dirty="0" smtClean="0"/>
              <a:t>год</a:t>
            </a:r>
          </a:p>
          <a:p>
            <a:pPr algn="just">
              <a:buNone/>
            </a:pPr>
            <a:r>
              <a:rPr lang="ru-RU" sz="2400" dirty="0" smtClean="0"/>
              <a:t>5.  Рекомендации по проведению заседаний окружных методических объединений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0768"/>
            <a:ext cx="8229600" cy="3168352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chemeClr val="accent2"/>
                </a:solidFill>
              </a:rPr>
              <a:t>АНАЛИТИЧЕСКИЙ ОТЧЕТ 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о работе областного, методического объединения 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учителей иностранного языка Кировской области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за 2020-2021 учебный год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428625" y="6858000"/>
            <a:ext cx="8229600" cy="171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</p:txBody>
      </p:sp>
      <p:pic>
        <p:nvPicPr>
          <p:cNvPr id="5" name="Рисунок 4" descr="kisspng-geographic-information-system-information-technolo-internet-5ab91e2dc96d81.88161735152208132582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506" y="5157192"/>
            <a:ext cx="1442670" cy="1346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729" y="357189"/>
            <a:ext cx="8229600" cy="1055588"/>
          </a:xfrm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accent6"/>
                </a:solidFill>
              </a:rPr>
              <a:t>На заседаниях методических объединений </a:t>
            </a:r>
            <a:r>
              <a:rPr lang="ru-RU" sz="3200" dirty="0" smtClean="0">
                <a:solidFill>
                  <a:schemeClr val="accent6"/>
                </a:solidFill>
              </a:rPr>
              <a:t>рассматривались </a:t>
            </a:r>
            <a:r>
              <a:rPr lang="ru-RU" sz="3200" dirty="0">
                <a:solidFill>
                  <a:schemeClr val="accent6"/>
                </a:solidFill>
              </a:rPr>
              <a:t>актуальные вопросы: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003232" cy="4713386"/>
          </a:xfrm>
        </p:spPr>
        <p:txBody>
          <a:bodyPr/>
          <a:lstStyle/>
          <a:p>
            <a:r>
              <a:rPr lang="ru-RU" sz="2400" dirty="0"/>
              <a:t>«Стратегические цели и актуальные задачи обновления содержания и повышения качества образования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«</a:t>
            </a:r>
            <a:r>
              <a:rPr lang="ru-RU" sz="2400" dirty="0"/>
              <a:t>Эффективные </a:t>
            </a:r>
            <a:r>
              <a:rPr lang="ru-RU" sz="2400" dirty="0" smtClean="0"/>
              <a:t>приемы </a:t>
            </a:r>
            <a:r>
              <a:rPr lang="ru-RU" sz="2400" dirty="0"/>
              <a:t>подготовки обучающихся к итоговой аттестации по </a:t>
            </a:r>
            <a:r>
              <a:rPr lang="ru-RU" sz="2400" dirty="0" smtClean="0"/>
              <a:t>иностранному </a:t>
            </a:r>
            <a:r>
              <a:rPr lang="ru-RU" sz="2400" dirty="0"/>
              <a:t>языку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«О подготовке к муниципальному этапу Всероссийской олимпиады школьников по английскому языку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«</a:t>
            </a:r>
            <a:r>
              <a:rPr lang="ru-RU" sz="2400" dirty="0"/>
              <a:t>Особенности оценивания ВПР по иностранному языку в 7 классе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«Организация внеклассной деятельности по иностранному языку</a:t>
            </a:r>
            <a:r>
              <a:rPr lang="ru-RU" sz="2400" dirty="0" smtClean="0"/>
              <a:t>»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«Анализ областной олимпиады по немецкому языку. Рекомендации</a:t>
            </a:r>
            <a:r>
              <a:rPr lang="ru-RU" sz="2400" dirty="0" smtClean="0"/>
              <a:t>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chemeClr val="accent6"/>
                </a:solidFill>
              </a:rPr>
              <a:t>Информирование</a:t>
            </a:r>
            <a:endParaRPr lang="ru-RU" sz="3200" dirty="0">
              <a:solidFill>
                <a:schemeClr val="accent6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268760"/>
            <a:ext cx="72111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-Функционирует </a:t>
            </a:r>
            <a:r>
              <a:rPr lang="ru-RU" sz="3200" dirty="0"/>
              <a:t>открытая группа </a:t>
            </a:r>
            <a:r>
              <a:rPr lang="ru-RU" sz="3200" dirty="0" err="1" smtClean="0"/>
              <a:t>ВКонтакте</a:t>
            </a:r>
            <a:endParaRPr lang="ru-RU" sz="3200" dirty="0" smtClean="0"/>
          </a:p>
          <a:p>
            <a:r>
              <a:rPr lang="ru-RU" sz="3200" dirty="0"/>
              <a:t>-</a:t>
            </a:r>
            <a:r>
              <a:rPr lang="ru-RU" sz="3200" dirty="0" smtClean="0"/>
              <a:t>В </a:t>
            </a:r>
            <a:r>
              <a:rPr lang="ru-RU" sz="3200" dirty="0"/>
              <a:t>группе 231 </a:t>
            </a:r>
            <a:r>
              <a:rPr lang="ru-RU" sz="3200" dirty="0" smtClean="0"/>
              <a:t>участник </a:t>
            </a:r>
          </a:p>
          <a:p>
            <a:r>
              <a:rPr lang="ru-RU" sz="3200" dirty="0" smtClean="0"/>
              <a:t>-На </a:t>
            </a:r>
            <a:r>
              <a:rPr lang="ru-RU" sz="3200" dirty="0"/>
              <a:t>9.06.2021 размещено 79 </a:t>
            </a:r>
            <a:r>
              <a:rPr lang="ru-RU" sz="3200" dirty="0" smtClean="0"/>
              <a:t>постов</a:t>
            </a:r>
            <a:endParaRPr lang="ru-RU" sz="3200" dirty="0"/>
          </a:p>
          <a:p>
            <a:r>
              <a:rPr lang="ru-RU" sz="3200" dirty="0" smtClean="0"/>
              <a:t>-Материалы </a:t>
            </a:r>
            <a:r>
              <a:rPr lang="ru-RU" sz="3200" dirty="0"/>
              <a:t>размещаются куратором и руководителем методического объединения и комментируются регулярно участниками </a:t>
            </a:r>
            <a:r>
              <a:rPr lang="ru-RU" sz="3200" dirty="0" smtClean="0"/>
              <a:t>группы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1775" t="16532" r="44465" b="15547"/>
          <a:stretch/>
        </p:blipFill>
        <p:spPr>
          <a:xfrm>
            <a:off x="6786578" y="428604"/>
            <a:ext cx="1899281" cy="21483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989013"/>
          </a:xfrm>
        </p:spPr>
        <p:txBody>
          <a:bodyPr/>
          <a:lstStyle/>
          <a:p>
            <a:pPr>
              <a:defRPr/>
            </a:pPr>
            <a:endParaRPr lang="ru-RU" sz="3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96220760"/>
              </p:ext>
            </p:extLst>
          </p:nvPr>
        </p:nvGraphicFramePr>
        <p:xfrm>
          <a:off x="107503" y="188640"/>
          <a:ext cx="8928993" cy="6480721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80339">
                  <a:extLst>
                    <a:ext uri="{9D8B030D-6E8A-4147-A177-3AD203B41FA5}">
                      <a16:colId xmlns="" xmlns:a16="http://schemas.microsoft.com/office/drawing/2014/main" val="719532890"/>
                    </a:ext>
                  </a:extLst>
                </a:gridCol>
                <a:gridCol w="3967860">
                  <a:extLst>
                    <a:ext uri="{9D8B030D-6E8A-4147-A177-3AD203B41FA5}">
                      <a16:colId xmlns="" xmlns:a16="http://schemas.microsoft.com/office/drawing/2014/main" val="738972996"/>
                    </a:ext>
                  </a:extLst>
                </a:gridCol>
                <a:gridCol w="3480794">
                  <a:extLst>
                    <a:ext uri="{9D8B030D-6E8A-4147-A177-3AD203B41FA5}">
                      <a16:colId xmlns="" xmlns:a16="http://schemas.microsoft.com/office/drawing/2014/main" val="2404789885"/>
                    </a:ext>
                  </a:extLst>
                </a:gridCol>
              </a:tblGrid>
              <a:tr h="315933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Запланировано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8" marR="542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Выполнено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8" marR="542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289031447"/>
                  </a:ext>
                </a:extLst>
              </a:tr>
              <a:tr h="2258339">
                <a:tc>
                  <a:txBody>
                    <a:bodyPr/>
                    <a:lstStyle/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Сентябрь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8" marR="542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Заседание </a:t>
                      </a:r>
                      <a:r>
                        <a:rPr lang="ru-RU" sz="1600" dirty="0" smtClean="0">
                          <a:effectLst/>
                        </a:rPr>
                        <a:t>областного </a:t>
                      </a:r>
                      <a:r>
                        <a:rPr lang="ru-RU" sz="1600" dirty="0">
                          <a:effectLst/>
                        </a:rPr>
                        <a:t>МО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«</a:t>
                      </a:r>
                      <a:r>
                        <a:rPr lang="ru-RU" sz="1600" dirty="0">
                          <a:effectLst/>
                        </a:rPr>
                        <a:t>План работы ОМО учителей иностранного языка»,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«Стратегические цели и актуальные задачи обновления содержания и повышение качества образования»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«Методика организации внеклассного мероприятия по иностранному языку»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8" marR="542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Проведено заседание 29.10.2020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8" marR="542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064183553"/>
                  </a:ext>
                </a:extLst>
              </a:tr>
              <a:tr h="3906449">
                <a:tc>
                  <a:txBody>
                    <a:bodyPr/>
                    <a:lstStyle/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Октябрь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8" marR="542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Консультация по подготовке муниципального этапа ВОШ по немецкому и английскому языку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Семинар по использованию информационно-коммуникативных технологий в практике работы.</a:t>
                      </a:r>
                    </a:p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8" marR="542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Выступление учителя английского языка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КОГОАУ «Лицей естественных наук» 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 err="1">
                          <a:effectLst/>
                        </a:rPr>
                        <a:t>Питиримовой</a:t>
                      </a:r>
                      <a:r>
                        <a:rPr lang="ru-RU" sz="1600" dirty="0">
                          <a:effectLst/>
                        </a:rPr>
                        <a:t> Татьяны Владимировны 29.10.2020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Участники ОМО приняли активное участие в организации и проведении областного научно-практического семинара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«</a:t>
                      </a:r>
                      <a:r>
                        <a:rPr lang="ru-RU" sz="1600" dirty="0">
                          <a:effectLst/>
                        </a:rPr>
                        <a:t>Использование </a:t>
                      </a:r>
                      <a:r>
                        <a:rPr lang="ru-RU" sz="1600" dirty="0" err="1">
                          <a:effectLst/>
                        </a:rPr>
                        <a:t>медиаресурсов</a:t>
                      </a:r>
                      <a:r>
                        <a:rPr lang="ru-RU" sz="1600" dirty="0">
                          <a:effectLst/>
                        </a:rPr>
                        <a:t> в практике работы современного педагога», выступили с докладами и опубликовали статьи.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22.10.2020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298" marR="542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00683863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u="sng" dirty="0" smtClean="0">
                <a:solidFill>
                  <a:srgbClr val="C00000"/>
                </a:solidFill>
              </a:rPr>
              <a:t/>
            </a:r>
            <a:br>
              <a:rPr lang="ru-RU" u="sng" dirty="0" smtClean="0">
                <a:solidFill>
                  <a:srgbClr val="C00000"/>
                </a:solidFill>
              </a:rPr>
            </a:br>
            <a:endParaRPr lang="ru-RU" sz="3600" dirty="0">
              <a:solidFill>
                <a:schemeClr val="accent6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79411649"/>
              </p:ext>
            </p:extLst>
          </p:nvPr>
        </p:nvGraphicFramePr>
        <p:xfrm>
          <a:off x="179512" y="116631"/>
          <a:ext cx="8784977" cy="655272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87169">
                  <a:extLst>
                    <a:ext uri="{9D8B030D-6E8A-4147-A177-3AD203B41FA5}">
                      <a16:colId xmlns="" xmlns:a16="http://schemas.microsoft.com/office/drawing/2014/main" val="4046454060"/>
                    </a:ext>
                  </a:extLst>
                </a:gridCol>
                <a:gridCol w="4312789">
                  <a:extLst>
                    <a:ext uri="{9D8B030D-6E8A-4147-A177-3AD203B41FA5}">
                      <a16:colId xmlns="" xmlns:a16="http://schemas.microsoft.com/office/drawing/2014/main" val="3995284155"/>
                    </a:ext>
                  </a:extLst>
                </a:gridCol>
                <a:gridCol w="2985019">
                  <a:extLst>
                    <a:ext uri="{9D8B030D-6E8A-4147-A177-3AD203B41FA5}">
                      <a16:colId xmlns="" xmlns:a16="http://schemas.microsoft.com/office/drawing/2014/main" val="2009548760"/>
                    </a:ext>
                  </a:extLst>
                </a:gridCol>
              </a:tblGrid>
              <a:tr h="41881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Запланировано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Выполнено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21311546"/>
                  </a:ext>
                </a:extLst>
              </a:tr>
              <a:tr h="2319446">
                <a:tc>
                  <a:txBody>
                    <a:bodyPr/>
                    <a:lstStyle/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Декабрь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Заседание ОМО «Промежуточные результаты деятельности ОМО»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Проводились консультации заочно посредством электронной почты, давались рекомендации руководителям региональных объединений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41830325"/>
                  </a:ext>
                </a:extLst>
              </a:tr>
              <a:tr h="1702087">
                <a:tc>
                  <a:txBody>
                    <a:bodyPr/>
                    <a:lstStyle/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Январь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«Промежуточный анализ деятельности единой региональной методической службы»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Промежуточные результаты  собраны по электронной почте, проанализированы и даны </a:t>
                      </a:r>
                      <a:r>
                        <a:rPr lang="ru-RU" sz="1600" dirty="0" smtClean="0">
                          <a:effectLst/>
                        </a:rPr>
                        <a:t>рекомендации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1202847"/>
                  </a:ext>
                </a:extLst>
              </a:tr>
              <a:tr h="1271487">
                <a:tc>
                  <a:txBody>
                    <a:bodyPr/>
                    <a:lstStyle/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            Март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Заседание ОМО «Объективное проведение оценочных процедур как ключевой фактор в повышении качества образования» (ВПР, ОГЭ, ЕГЭ)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       Проведено </a:t>
                      </a:r>
                      <a:r>
                        <a:rPr lang="ru-RU" sz="1600" dirty="0">
                          <a:effectLst/>
                        </a:rPr>
                        <a:t>19.03.2021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3831912"/>
                  </a:ext>
                </a:extLst>
              </a:tr>
              <a:tr h="840889">
                <a:tc>
                  <a:txBody>
                    <a:bodyPr/>
                    <a:lstStyle/>
                    <a:p>
                      <a:pPr marL="45720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       Апрель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Заседание ОМО «Анализ деятельности ОМО за 2020-2021. Проблемы и пути их решения»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  29.06.2021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033" marR="5003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8220563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820" y="188640"/>
            <a:ext cx="8229600" cy="504056"/>
          </a:xfrm>
        </p:spPr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accent6"/>
                </a:solidFill>
              </a:rPr>
              <a:t>	</a:t>
            </a:r>
            <a:r>
              <a:rPr lang="ru-RU" sz="3200" dirty="0" smtClean="0">
                <a:solidFill>
                  <a:schemeClr val="accent6"/>
                </a:solidFill>
              </a:rPr>
              <a:t/>
            </a:r>
            <a:br>
              <a:rPr lang="ru-RU" sz="3200" dirty="0" smtClean="0">
                <a:solidFill>
                  <a:schemeClr val="accent6"/>
                </a:solidFill>
              </a:rPr>
            </a:br>
            <a:r>
              <a:rPr lang="ru-RU" sz="3200" dirty="0">
                <a:solidFill>
                  <a:schemeClr val="accent6"/>
                </a:solidFill>
              </a:rPr>
              <a:t/>
            </a:r>
            <a:br>
              <a:rPr lang="ru-RU" sz="3200" dirty="0">
                <a:solidFill>
                  <a:schemeClr val="accent6"/>
                </a:solidFill>
              </a:rPr>
            </a:br>
            <a:r>
              <a:rPr lang="ru-RU" sz="3200" dirty="0" smtClean="0">
                <a:solidFill>
                  <a:schemeClr val="accent6"/>
                </a:solidFill>
              </a:rPr>
              <a:t>Анализ </a:t>
            </a:r>
            <a:r>
              <a:rPr lang="ru-RU" sz="3200" dirty="0">
                <a:solidFill>
                  <a:schemeClr val="accent6"/>
                </a:solidFill>
              </a:rPr>
              <a:t>научно-методической </a:t>
            </a:r>
            <a:r>
              <a:rPr lang="ru-RU" sz="3200" dirty="0" smtClean="0">
                <a:solidFill>
                  <a:schemeClr val="accent6"/>
                </a:solidFill>
              </a:rPr>
              <a:t>                                 деятельности </a:t>
            </a:r>
            <a:r>
              <a:rPr lang="ru-RU" sz="3200" dirty="0">
                <a:solidFill>
                  <a:schemeClr val="accent6"/>
                </a:solidFill>
              </a:rPr>
              <a:t>участников МО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Участниками ОМО </a:t>
            </a:r>
            <a:r>
              <a:rPr lang="ru-RU" dirty="0"/>
              <a:t>было подготовлено за год 27 выступлений, из них: </a:t>
            </a:r>
            <a:endParaRPr lang="ru-RU" dirty="0" smtClean="0"/>
          </a:p>
          <a:p>
            <a:pPr algn="just"/>
            <a:r>
              <a:rPr lang="ru-RU" dirty="0" smtClean="0"/>
              <a:t>18 </a:t>
            </a:r>
            <a:r>
              <a:rPr lang="ru-RU" dirty="0"/>
              <a:t>на региональном </a:t>
            </a:r>
            <a:r>
              <a:rPr lang="ru-RU" dirty="0" smtClean="0"/>
              <a:t>уровне</a:t>
            </a:r>
          </a:p>
          <a:p>
            <a:pPr algn="just"/>
            <a:r>
              <a:rPr lang="ru-RU" dirty="0" smtClean="0"/>
              <a:t>9 </a:t>
            </a:r>
            <a:r>
              <a:rPr lang="ru-RU" dirty="0"/>
              <a:t>на окружном </a:t>
            </a:r>
            <a:r>
              <a:rPr lang="ru-RU" dirty="0" smtClean="0"/>
              <a:t>уровне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</a:rPr>
              <a:t>Количество выступлений 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19"/>
            <a:ext cx="8229600" cy="3528393"/>
          </a:xfrm>
        </p:spPr>
        <p:txBody>
          <a:bodyPr/>
          <a:lstStyle/>
          <a:p>
            <a:r>
              <a:rPr lang="ru-RU" sz="2800" dirty="0"/>
              <a:t>Ершова </a:t>
            </a:r>
            <a:r>
              <a:rPr lang="ru-RU" sz="2800" dirty="0" smtClean="0"/>
              <a:t>Т.Н - 5</a:t>
            </a:r>
            <a:endParaRPr lang="ru-RU" sz="2800" dirty="0"/>
          </a:p>
          <a:p>
            <a:r>
              <a:rPr lang="ru-RU" sz="2800" dirty="0" smtClean="0"/>
              <a:t>Головань </a:t>
            </a:r>
            <a:r>
              <a:rPr lang="ru-RU" sz="2800" dirty="0"/>
              <a:t>И.В. – </a:t>
            </a:r>
            <a:r>
              <a:rPr lang="ru-RU" sz="2800" dirty="0" smtClean="0"/>
              <a:t>4</a:t>
            </a:r>
          </a:p>
          <a:p>
            <a:r>
              <a:rPr lang="ru-RU" sz="2800" dirty="0" err="1"/>
              <a:t>Питиримова</a:t>
            </a:r>
            <a:r>
              <a:rPr lang="ru-RU" sz="2800" dirty="0"/>
              <a:t> Т.В</a:t>
            </a:r>
            <a:r>
              <a:rPr lang="ru-RU" sz="2800" dirty="0" smtClean="0"/>
              <a:t>. - 4</a:t>
            </a:r>
            <a:endParaRPr lang="ru-RU" sz="2800" dirty="0"/>
          </a:p>
          <a:p>
            <a:r>
              <a:rPr lang="ru-RU" sz="2800" dirty="0" smtClean="0"/>
              <a:t>Клещева </a:t>
            </a:r>
            <a:r>
              <a:rPr lang="ru-RU" sz="2800" dirty="0"/>
              <a:t>М. А. -</a:t>
            </a:r>
            <a:r>
              <a:rPr lang="ru-RU" sz="2800" dirty="0" smtClean="0"/>
              <a:t> 2</a:t>
            </a:r>
          </a:p>
          <a:p>
            <a:r>
              <a:rPr lang="ru-RU" sz="2800" dirty="0"/>
              <a:t>Шелгунова В.Ю</a:t>
            </a:r>
            <a:r>
              <a:rPr lang="ru-RU" sz="2800" dirty="0" smtClean="0"/>
              <a:t>. - 2</a:t>
            </a:r>
          </a:p>
          <a:p>
            <a:r>
              <a:rPr lang="ru-RU" sz="2800" dirty="0" smtClean="0"/>
              <a:t>Шамова </a:t>
            </a:r>
            <a:r>
              <a:rPr lang="ru-RU" sz="2800" dirty="0"/>
              <a:t>О.В</a:t>
            </a:r>
            <a:r>
              <a:rPr lang="ru-RU" sz="2800" dirty="0" smtClean="0"/>
              <a:t>. – 2</a:t>
            </a:r>
          </a:p>
          <a:p>
            <a:r>
              <a:rPr lang="ru-RU" sz="2800" dirty="0" err="1"/>
              <a:t>Матина</a:t>
            </a:r>
            <a:r>
              <a:rPr lang="ru-RU" sz="2800" dirty="0"/>
              <a:t> Е.И</a:t>
            </a:r>
            <a:r>
              <a:rPr lang="ru-RU" sz="2800" dirty="0" smtClean="0"/>
              <a:t>. – 2</a:t>
            </a:r>
          </a:p>
          <a:p>
            <a:r>
              <a:rPr lang="ru-RU" sz="2800" dirty="0"/>
              <a:t>Гнатюк О.Г</a:t>
            </a:r>
            <a:r>
              <a:rPr lang="ru-RU" sz="2800" dirty="0" smtClean="0"/>
              <a:t>. - 2</a:t>
            </a:r>
          </a:p>
          <a:p>
            <a:r>
              <a:rPr lang="ru-RU" sz="2800" dirty="0"/>
              <a:t>Локтева Н.В. – </a:t>
            </a:r>
            <a:r>
              <a:rPr lang="ru-RU" sz="2800" dirty="0" smtClean="0"/>
              <a:t>1</a:t>
            </a:r>
          </a:p>
          <a:p>
            <a:r>
              <a:rPr lang="ru-RU" sz="2800" dirty="0"/>
              <a:t>Осокина Г.Е. </a:t>
            </a:r>
            <a:r>
              <a:rPr lang="ru-RU" sz="2800" dirty="0" smtClean="0"/>
              <a:t> - 1 </a:t>
            </a:r>
          </a:p>
          <a:p>
            <a:r>
              <a:rPr lang="ru-RU" sz="2800" dirty="0"/>
              <a:t>Высотина С.Н</a:t>
            </a:r>
            <a:r>
              <a:rPr lang="ru-RU" sz="2800" dirty="0" smtClean="0"/>
              <a:t>. - 1</a:t>
            </a:r>
            <a:endParaRPr lang="ru-RU" sz="28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8372175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808080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549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Областное методическое объединение учителей иностранного языка  Кировской области</vt:lpstr>
      <vt:lpstr>План заседания областного методического объединения</vt:lpstr>
      <vt:lpstr>АНАЛИТИЧЕСКИЙ ОТЧЕТ  о работе областного, методического объединения  учителей иностранного языка Кировской области за 2020-2021 учебный год</vt:lpstr>
      <vt:lpstr>На заседаниях методических объединений рассматривались актуальные вопросы:</vt:lpstr>
      <vt:lpstr>Информирование</vt:lpstr>
      <vt:lpstr>Слайд 6</vt:lpstr>
      <vt:lpstr> </vt:lpstr>
      <vt:lpstr>   Анализ научно-методической                                  деятельности участников МО</vt:lpstr>
      <vt:lpstr>Количество выступлений </vt:lpstr>
      <vt:lpstr>Анализ публикационной активности</vt:lpstr>
      <vt:lpstr>Слайд 11</vt:lpstr>
      <vt:lpstr> </vt:lpstr>
      <vt:lpstr>Выводы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 Windows</cp:lastModifiedBy>
  <cp:revision>42</cp:revision>
  <dcterms:created xsi:type="dcterms:W3CDTF">2012-09-18T19:05:21Z</dcterms:created>
  <dcterms:modified xsi:type="dcterms:W3CDTF">2021-06-28T22:40:17Z</dcterms:modified>
</cp:coreProperties>
</file>