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6" r:id="rId3"/>
    <p:sldId id="263" r:id="rId4"/>
    <p:sldId id="282" r:id="rId5"/>
    <p:sldId id="265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59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E6424-32B6-4D77-9989-AB15FE5F9C90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42A48-334E-4977-A392-5D100AA9A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75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09908-189A-4398-8553-874A0D77A97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93C13-A1E5-4884-A5EB-E469B5DF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1606-B5BA-4A77-B866-04A6F039A42C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3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1053-D0F1-440D-A852-D0FD4424FC4B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2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0B9D-E2D9-4A2F-949F-C3C364FC6476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A46E-41D2-49AC-93DE-FF6E77490E2F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7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44EB-9CD5-4757-909B-33C41D96439D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9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C93-2D79-42A8-9ED4-3AC81FECEDA0}" type="datetime1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7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A41-73FE-4818-AD08-EFCD829A5712}" type="datetime1">
              <a:rPr lang="ru-RU" smtClean="0"/>
              <a:t>14.04.2021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2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AFDD-F10D-4945-9019-D88C039EADF7}" type="datetime1">
              <a:rPr lang="ru-RU" smtClean="0"/>
              <a:t>14.04.2021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2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0CB-0C43-4653-BA64-DF67DD60732D}" type="datetime1">
              <a:rPr lang="ru-RU" smtClean="0"/>
              <a:t>14.04.2021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7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BC32-2F2C-4B4A-BB29-3F76EE31A541}" type="datetime1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3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95B0-8E2A-4EEB-BDCF-097A13A3E8C6}" type="datetime1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6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868C-9285-40E0-B800-8074E4CE2004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5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011" y="4402318"/>
            <a:ext cx="7886700" cy="1555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Заместитель директора </a:t>
            </a:r>
          </a:p>
          <a:p>
            <a:pPr marL="0" indent="0" algn="ctr">
              <a:buNone/>
            </a:pPr>
            <a:r>
              <a:rPr lang="ru-RU" dirty="0" smtClean="0"/>
              <a:t>МБОУ СОШ с УИОП № 47 города Кирова</a:t>
            </a:r>
          </a:p>
          <a:p>
            <a:pPr marL="0" indent="0" algn="ctr">
              <a:buNone/>
            </a:pPr>
            <a:r>
              <a:rPr lang="ru-RU" dirty="0" smtClean="0"/>
              <a:t>Ирина Аркадьевна Краева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r="1485"/>
          <a:stretch/>
        </p:blipFill>
        <p:spPr>
          <a:xfrm>
            <a:off x="1159497" y="1065229"/>
            <a:ext cx="6645897" cy="32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0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520" y="2177591"/>
            <a:ext cx="6714829" cy="367645"/>
          </a:xfrm>
        </p:spPr>
        <p:txBody>
          <a:bodyPr>
            <a:noAutofit/>
          </a:bodyPr>
          <a:lstStyle/>
          <a:p>
            <a:r>
              <a:rPr lang="ru-RU" b="1" dirty="0"/>
              <a:t>Объекты оценки ВСОКО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75555"/>
            <a:ext cx="7886700" cy="38014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/>
              <a:t>Объектами оценки качества</a:t>
            </a:r>
            <a:r>
              <a:rPr lang="ru-RU" sz="3100" dirty="0"/>
              <a:t> общего образования являются три ос­новные элемента:</a:t>
            </a:r>
          </a:p>
          <a:p>
            <a:pPr marL="0" indent="0">
              <a:buNone/>
            </a:pPr>
            <a:r>
              <a:rPr lang="ru-RU" sz="3100" dirty="0"/>
              <a:t>- Образовательная программа ОО (начального общего, основного общего, среднего общего </a:t>
            </a:r>
            <a:r>
              <a:rPr lang="ru-RU" sz="3100" dirty="0" smtClean="0"/>
              <a:t>образования)</a:t>
            </a:r>
            <a:endParaRPr lang="ru-RU" sz="3100" dirty="0"/>
          </a:p>
          <a:p>
            <a:pPr marL="0" indent="0">
              <a:buNone/>
            </a:pPr>
            <a:r>
              <a:rPr lang="ru-RU" sz="3100" dirty="0"/>
              <a:t>- </a:t>
            </a:r>
            <a:r>
              <a:rPr lang="ru-RU" sz="3100" dirty="0" smtClean="0"/>
              <a:t>ОО с </a:t>
            </a:r>
            <a:r>
              <a:rPr lang="ru-RU" sz="3100" dirty="0"/>
              <a:t>точки зрения условий (кадровых, финансовых, учебно-методических, психолого- педагогических, информационных, материально-технических), необходимых для эффективного, доступного и результативного </a:t>
            </a:r>
            <a:r>
              <a:rPr lang="ru-RU" sz="3100" dirty="0" smtClean="0"/>
              <a:t>образования</a:t>
            </a:r>
            <a:endParaRPr lang="ru-RU" sz="3100" dirty="0"/>
          </a:p>
          <a:p>
            <a:pPr marL="0" indent="0">
              <a:buNone/>
            </a:pPr>
            <a:r>
              <a:rPr lang="ru-RU" sz="3100" dirty="0"/>
              <a:t>- индивидуальные образовательные достижения </a:t>
            </a:r>
            <a:r>
              <a:rPr lang="ru-RU" sz="3100" dirty="0" smtClean="0"/>
              <a:t>обучающихся</a:t>
            </a:r>
            <a:r>
              <a:rPr lang="ru-RU" sz="3100" dirty="0"/>
              <a:t> как наиболее значимый объект оценки. </a:t>
            </a:r>
            <a:r>
              <a:rPr lang="ru-RU" sz="3100" dirty="0" smtClean="0"/>
              <a:t>(учебные и </a:t>
            </a:r>
            <a:r>
              <a:rPr lang="ru-RU" sz="3100" dirty="0" err="1"/>
              <a:t>внеучебные</a:t>
            </a:r>
            <a:r>
              <a:rPr lang="ru-RU" sz="3100" dirty="0"/>
              <a:t> </a:t>
            </a:r>
            <a:r>
              <a:rPr lang="ru-RU" sz="3100" dirty="0" smtClean="0"/>
              <a:t>результаты)</a:t>
            </a:r>
            <a:endParaRPr lang="ru-RU" sz="31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4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826" y="2073897"/>
            <a:ext cx="7591523" cy="537048"/>
          </a:xfrm>
        </p:spPr>
        <p:txBody>
          <a:bodyPr>
            <a:noAutofit/>
          </a:bodyPr>
          <a:lstStyle/>
          <a:p>
            <a:r>
              <a:rPr lang="ru-RU" b="1" dirty="0"/>
              <a:t>Ожидаемые результаты </a:t>
            </a:r>
            <a:r>
              <a:rPr lang="ru-RU" b="1" dirty="0" smtClean="0"/>
              <a:t>ВСОКО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790333"/>
            <a:ext cx="7886700" cy="3386629"/>
          </a:xfrm>
        </p:spPr>
        <p:txBody>
          <a:bodyPr/>
          <a:lstStyle/>
          <a:p>
            <a:r>
              <a:rPr lang="ru-RU" dirty="0" smtClean="0"/>
              <a:t>достижение </a:t>
            </a:r>
            <a:r>
              <a:rPr lang="ru-RU" dirty="0"/>
              <a:t>качества образования </a:t>
            </a:r>
            <a:r>
              <a:rPr lang="ru-RU" dirty="0" smtClean="0"/>
              <a:t>обучающихся</a:t>
            </a:r>
          </a:p>
          <a:p>
            <a:r>
              <a:rPr lang="ru-RU" dirty="0" smtClean="0"/>
              <a:t>прозрачность </a:t>
            </a:r>
            <a:r>
              <a:rPr lang="ru-RU" dirty="0"/>
              <a:t>и открытость системы образования для всех участников образовательных </a:t>
            </a:r>
            <a:r>
              <a:rPr lang="ru-RU" dirty="0" smtClean="0"/>
              <a:t>отношений</a:t>
            </a:r>
            <a:endParaRPr lang="ru-RU" dirty="0"/>
          </a:p>
          <a:p>
            <a:r>
              <a:rPr lang="ru-RU" dirty="0" smtClean="0"/>
              <a:t>прогнозирование </a:t>
            </a:r>
            <a:r>
              <a:rPr lang="ru-RU" dirty="0"/>
              <a:t>развития образовательной системы </a:t>
            </a:r>
            <a:r>
              <a:rPr lang="ru-RU" dirty="0" smtClean="0"/>
              <a:t>ОО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6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788" y="1847653"/>
            <a:ext cx="6620562" cy="904973"/>
          </a:xfrm>
        </p:spPr>
        <p:txBody>
          <a:bodyPr>
            <a:noAutofit/>
          </a:bodyPr>
          <a:lstStyle/>
          <a:p>
            <a:r>
              <a:rPr lang="ru-RU" b="1" dirty="0"/>
              <a:t>Организация ВСОКО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752627"/>
            <a:ext cx="7886700" cy="342433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Организационной основой мониторинга качества образования является Циклограмма, где определяются объекты, показатели, сроки, инструментарий, ответственные, обсуждение результатов, подведение итогов, контроль исполнения. </a:t>
            </a:r>
            <a:endParaRPr lang="ru-RU" dirty="0" smtClean="0"/>
          </a:p>
          <a:p>
            <a:pPr algn="just"/>
            <a:r>
              <a:rPr lang="ru-RU" dirty="0" smtClean="0"/>
              <a:t>Циклограмма утверждается </a:t>
            </a:r>
            <a:r>
              <a:rPr lang="ru-RU" dirty="0"/>
              <a:t>приказом </a:t>
            </a:r>
            <a:r>
              <a:rPr lang="ru-RU" dirty="0" smtClean="0"/>
              <a:t>директора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6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Внутренняя оценка качества образования предусматривает выстроенную систему мониторинга: </a:t>
            </a:r>
            <a:endParaRPr lang="ru-RU" dirty="0" smtClean="0"/>
          </a:p>
          <a:p>
            <a:r>
              <a:rPr lang="ru-RU" dirty="0" smtClean="0"/>
              <a:t>качества </a:t>
            </a:r>
            <a:r>
              <a:rPr lang="ru-RU" dirty="0"/>
              <a:t>результатов образования, </a:t>
            </a:r>
            <a:endParaRPr lang="ru-RU" dirty="0" smtClean="0"/>
          </a:p>
          <a:p>
            <a:r>
              <a:rPr lang="ru-RU" dirty="0" smtClean="0"/>
              <a:t>качества </a:t>
            </a:r>
            <a:r>
              <a:rPr lang="ru-RU" dirty="0"/>
              <a:t>реализации образовательного процесса, </a:t>
            </a:r>
            <a:endParaRPr lang="ru-RU" dirty="0" smtClean="0"/>
          </a:p>
          <a:p>
            <a:r>
              <a:rPr lang="ru-RU" dirty="0" smtClean="0"/>
              <a:t>качества </a:t>
            </a:r>
            <a:r>
              <a:rPr lang="ru-RU" dirty="0"/>
              <a:t>условий осуществления образовательной </a:t>
            </a:r>
            <a:r>
              <a:rPr lang="ru-RU" dirty="0" smtClean="0"/>
              <a:t>деятельности</a:t>
            </a:r>
          </a:p>
          <a:p>
            <a:r>
              <a:rPr lang="ru-RU" dirty="0" smtClean="0"/>
              <a:t> </a:t>
            </a:r>
            <a:r>
              <a:rPr lang="ru-RU" dirty="0"/>
              <a:t>эффективность управления </a:t>
            </a:r>
            <a:r>
              <a:rPr lang="ru-RU" dirty="0" smtClean="0"/>
              <a:t>ОО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2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92231" y="1825625"/>
            <a:ext cx="277148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Направления</a:t>
            </a:r>
          </a:p>
          <a:p>
            <a:r>
              <a:rPr lang="ru-RU" dirty="0"/>
              <a:t>Образовательные </a:t>
            </a:r>
            <a:r>
              <a:rPr lang="ru-RU" dirty="0" smtClean="0"/>
              <a:t>результаты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223967" y="1825625"/>
            <a:ext cx="5291383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Объекты </a:t>
            </a:r>
            <a:r>
              <a:rPr lang="ru-RU" b="1" dirty="0" smtClean="0"/>
              <a:t>оценки</a:t>
            </a:r>
          </a:p>
          <a:p>
            <a:r>
              <a:rPr lang="ru-RU" dirty="0" smtClean="0"/>
              <a:t>Предметные,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, личностные результаты</a:t>
            </a:r>
            <a:endParaRPr lang="ru-RU" dirty="0"/>
          </a:p>
          <a:p>
            <a:r>
              <a:rPr lang="ru-RU" dirty="0"/>
              <a:t>Результаты образовательной деятельности с детьми-инвалидами и обучающимися с </a:t>
            </a:r>
            <a:r>
              <a:rPr lang="ru-RU" dirty="0" smtClean="0"/>
              <a:t>ОВЗ</a:t>
            </a:r>
            <a:endParaRPr lang="ru-RU" dirty="0"/>
          </a:p>
          <a:p>
            <a:r>
              <a:rPr lang="ru-RU" dirty="0"/>
              <a:t>Результаты работы с одаренными </a:t>
            </a:r>
            <a:r>
              <a:rPr lang="ru-RU" dirty="0" smtClean="0"/>
              <a:t>детьми</a:t>
            </a:r>
            <a:endParaRPr lang="ru-RU" dirty="0"/>
          </a:p>
          <a:p>
            <a:r>
              <a:rPr lang="ru-RU" dirty="0"/>
              <a:t>Результаты работы внеурочной </a:t>
            </a:r>
            <a:r>
              <a:rPr lang="ru-RU" dirty="0" smtClean="0"/>
              <a:t>деятельности</a:t>
            </a:r>
            <a:endParaRPr lang="ru-RU" dirty="0"/>
          </a:p>
          <a:p>
            <a:r>
              <a:rPr lang="ru-RU" dirty="0"/>
              <a:t>Здоровье </a:t>
            </a:r>
            <a:r>
              <a:rPr lang="ru-RU" dirty="0" smtClean="0"/>
              <a:t>обучающихся</a:t>
            </a:r>
          </a:p>
          <a:p>
            <a:r>
              <a:rPr lang="ru-RU" dirty="0"/>
              <a:t>Количество отличников, аттестатов с отличием, </a:t>
            </a:r>
            <a:r>
              <a:rPr lang="ru-RU" dirty="0" smtClean="0"/>
              <a:t>медалистов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4246"/>
          <a:stretch/>
        </p:blipFill>
        <p:spPr>
          <a:xfrm>
            <a:off x="315797" y="2960016"/>
            <a:ext cx="2828042" cy="36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1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92230" y="1825625"/>
            <a:ext cx="3205113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Направления</a:t>
            </a:r>
          </a:p>
          <a:p>
            <a:r>
              <a:rPr lang="ru-RU" dirty="0" smtClean="0"/>
              <a:t>Образовательный процесс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223967" y="1825625"/>
            <a:ext cx="5291383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Объекты </a:t>
            </a:r>
            <a:r>
              <a:rPr lang="ru-RU" b="1" dirty="0" smtClean="0"/>
              <a:t>оценки</a:t>
            </a:r>
          </a:p>
          <a:p>
            <a:r>
              <a:rPr lang="ru-RU" dirty="0" smtClean="0"/>
              <a:t>выполнение </a:t>
            </a:r>
            <a:r>
              <a:rPr lang="ru-RU" dirty="0"/>
              <a:t>учебных </a:t>
            </a:r>
            <a:r>
              <a:rPr lang="ru-RU" dirty="0" smtClean="0"/>
              <a:t>программ</a:t>
            </a:r>
            <a:endParaRPr lang="ru-RU" dirty="0"/>
          </a:p>
          <a:p>
            <a:r>
              <a:rPr lang="ru-RU" dirty="0"/>
              <a:t>Результаты ВПР </a:t>
            </a:r>
            <a:r>
              <a:rPr lang="ru-RU" dirty="0" smtClean="0"/>
              <a:t>обучающихся</a:t>
            </a:r>
            <a:endParaRPr lang="ru-RU" dirty="0"/>
          </a:p>
          <a:p>
            <a:r>
              <a:rPr lang="ru-RU" dirty="0"/>
              <a:t>Качество уроков и индивидуальной работы с </a:t>
            </a:r>
            <a:r>
              <a:rPr lang="ru-RU" dirty="0" smtClean="0"/>
              <a:t>обучающимися, качество </a:t>
            </a:r>
            <a:r>
              <a:rPr lang="ru-RU" dirty="0"/>
              <a:t>внеурочной </a:t>
            </a:r>
            <a:r>
              <a:rPr lang="ru-RU" dirty="0" smtClean="0"/>
              <a:t>деятельности</a:t>
            </a:r>
            <a:endParaRPr lang="ru-RU" dirty="0"/>
          </a:p>
          <a:p>
            <a:r>
              <a:rPr lang="ru-RU" dirty="0"/>
              <a:t>Качество реализации системы воспитательной </a:t>
            </a:r>
            <a:r>
              <a:rPr lang="ru-RU" dirty="0" smtClean="0"/>
              <a:t>работы</a:t>
            </a:r>
            <a:endParaRPr lang="ru-RU" dirty="0"/>
          </a:p>
          <a:p>
            <a:r>
              <a:rPr lang="ru-RU" dirty="0"/>
              <a:t>Качество научно-методической </a:t>
            </a:r>
            <a:r>
              <a:rPr lang="ru-RU" dirty="0" smtClean="0"/>
              <a:t>работы школы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15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" y="4119512"/>
            <a:ext cx="3163352" cy="15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3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92231" y="1825625"/>
            <a:ext cx="3167406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Направления</a:t>
            </a:r>
          </a:p>
          <a:p>
            <a:r>
              <a:rPr lang="ru-RU" dirty="0" smtClean="0"/>
              <a:t>Образовательные условия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223967" y="1825625"/>
            <a:ext cx="5291383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Объекты </a:t>
            </a:r>
            <a:r>
              <a:rPr lang="ru-RU" b="1" dirty="0" smtClean="0"/>
              <a:t>оценки</a:t>
            </a:r>
          </a:p>
          <a:p>
            <a:r>
              <a:rPr lang="ru-RU" dirty="0"/>
              <a:t>Кадровые </a:t>
            </a:r>
            <a:r>
              <a:rPr lang="ru-RU" dirty="0" smtClean="0"/>
              <a:t>условия</a:t>
            </a:r>
            <a:endParaRPr lang="ru-RU" dirty="0"/>
          </a:p>
          <a:p>
            <a:r>
              <a:rPr lang="ru-RU" dirty="0"/>
              <a:t>Психолого-педагогические </a:t>
            </a:r>
            <a:r>
              <a:rPr lang="ru-RU" dirty="0" smtClean="0"/>
              <a:t>условия</a:t>
            </a:r>
            <a:endParaRPr lang="ru-RU" dirty="0"/>
          </a:p>
          <a:p>
            <a:r>
              <a:rPr lang="ru-RU" dirty="0"/>
              <a:t>Материально-технические </a:t>
            </a:r>
            <a:r>
              <a:rPr lang="ru-RU" dirty="0" smtClean="0"/>
              <a:t>условия</a:t>
            </a:r>
            <a:endParaRPr lang="ru-RU" dirty="0"/>
          </a:p>
          <a:p>
            <a:r>
              <a:rPr lang="ru-RU" dirty="0"/>
              <a:t>Информационно-методические </a:t>
            </a:r>
            <a:r>
              <a:rPr lang="ru-RU" dirty="0" smtClean="0"/>
              <a:t>условия</a:t>
            </a:r>
            <a:endParaRPr lang="ru-RU" dirty="0"/>
          </a:p>
          <a:p>
            <a:r>
              <a:rPr lang="ru-RU" dirty="0"/>
              <a:t>Санитарно-гигиенические </a:t>
            </a:r>
            <a:r>
              <a:rPr lang="ru-RU" dirty="0" smtClean="0"/>
              <a:t> условия </a:t>
            </a:r>
            <a:r>
              <a:rPr lang="ru-RU" dirty="0"/>
              <a:t>образовательного </a:t>
            </a:r>
            <a:r>
              <a:rPr lang="ru-RU" dirty="0" smtClean="0"/>
              <a:t>процесса</a:t>
            </a:r>
            <a:endParaRPr lang="ru-RU" dirty="0"/>
          </a:p>
          <a:p>
            <a:r>
              <a:rPr lang="ru-RU" dirty="0"/>
              <a:t>Организация питания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7" y="3738862"/>
            <a:ext cx="2863580" cy="24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6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оценке качества образования фактические значения показателей определяются на основе экспертизы и измерений. </a:t>
            </a:r>
            <a:endParaRPr lang="ru-RU" dirty="0" smtClean="0"/>
          </a:p>
          <a:p>
            <a:r>
              <a:rPr lang="ru-RU" dirty="0" smtClean="0"/>
              <a:t>Процедура </a:t>
            </a:r>
            <a:r>
              <a:rPr lang="ru-RU" dirty="0"/>
              <a:t>проведения экспертизы и измерений устанавливается нормативно-правовыми актами (федеральными, региональными, муниципальными, локальными актами школы).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4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Оценка достижений обучающихся осуществляется посредством следующих процедур: </a:t>
            </a:r>
            <a:endParaRPr lang="ru-RU" dirty="0" smtClean="0"/>
          </a:p>
          <a:p>
            <a:r>
              <a:rPr lang="ru-RU" dirty="0" smtClean="0"/>
              <a:t>мониторинговые </a:t>
            </a:r>
            <a:r>
              <a:rPr lang="ru-RU" dirty="0"/>
              <a:t>исследования, включая международные, общероссийские, региональные, муниципальные </a:t>
            </a:r>
            <a:r>
              <a:rPr lang="ru-RU" dirty="0" smtClean="0"/>
              <a:t>исследования</a:t>
            </a:r>
          </a:p>
          <a:p>
            <a:r>
              <a:rPr lang="ru-RU" dirty="0" smtClean="0"/>
              <a:t>региональные </a:t>
            </a:r>
            <a:r>
              <a:rPr lang="ru-RU" dirty="0"/>
              <a:t>олимпиады и </a:t>
            </a:r>
            <a:r>
              <a:rPr lang="ru-RU" dirty="0" smtClean="0"/>
              <a:t>конкурсы</a:t>
            </a:r>
          </a:p>
          <a:p>
            <a:r>
              <a:rPr lang="ru-RU" dirty="0" smtClean="0"/>
              <a:t>анализ </a:t>
            </a:r>
            <a:r>
              <a:rPr lang="ru-RU" dirty="0"/>
              <a:t>результатов независимых экспертиз, результатов общественной </a:t>
            </a:r>
            <a:r>
              <a:rPr lang="ru-RU" dirty="0" smtClean="0"/>
              <a:t>оценки</a:t>
            </a:r>
          </a:p>
          <a:p>
            <a:r>
              <a:rPr lang="ru-RU" dirty="0" smtClean="0"/>
              <a:t>мониторинговые </a:t>
            </a:r>
            <a:r>
              <a:rPr lang="ru-RU" dirty="0"/>
              <a:t>исследования удовлетворенности участников образовательного </a:t>
            </a:r>
            <a:r>
              <a:rPr lang="ru-RU" dirty="0" smtClean="0"/>
              <a:t>процесса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7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Информирование заинтересованных сторон о качестве образования в ОО осуществляется через: отчеты о результатах </a:t>
            </a:r>
            <a:r>
              <a:rPr lang="ru-RU" dirty="0" err="1"/>
              <a:t>самообследования</a:t>
            </a:r>
            <a:r>
              <a:rPr lang="ru-RU" dirty="0"/>
              <a:t>, </a:t>
            </a:r>
            <a:r>
              <a:rPr lang="ru-RU" dirty="0" smtClean="0"/>
              <a:t>общешкольных </a:t>
            </a:r>
            <a:r>
              <a:rPr lang="ru-RU" dirty="0"/>
              <a:t>родительских собраний </a:t>
            </a:r>
            <a:r>
              <a:rPr lang="ru-RU" dirty="0" smtClean="0"/>
              <a:t>и конференций</a:t>
            </a:r>
          </a:p>
          <a:p>
            <a:r>
              <a:rPr lang="ru-RU" dirty="0" smtClean="0"/>
              <a:t>Доступ </a:t>
            </a:r>
            <a:r>
              <a:rPr lang="ru-RU" dirty="0"/>
              <a:t>к данной информации является свободным для всех заинтересованных лиц, публикуется на информационном </a:t>
            </a:r>
            <a:r>
              <a:rPr lang="ru-RU" dirty="0" smtClean="0"/>
              <a:t>сайте ОО</a:t>
            </a:r>
            <a:r>
              <a:rPr lang="ru-RU" dirty="0"/>
              <a:t>, за исключением достижения личностных результатов обучающихся школы.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3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668543"/>
            <a:ext cx="7772400" cy="838987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Модель ВСОКО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950" y="2415903"/>
            <a:ext cx="7772400" cy="3494243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Модель внутренней системы оценки качества образования </a:t>
            </a:r>
            <a:r>
              <a:rPr lang="ru-RU" dirty="0" smtClean="0"/>
              <a:t>представляет </a:t>
            </a:r>
            <a:r>
              <a:rPr lang="ru-RU" dirty="0"/>
              <a:t>собой совокупность организационных и функциональных структур, норм и правил, диагностических и оценочных процедур, обеспечивающих на единой концептуально-методологической основе оценку качества образования в соответствии с требованиями федеральных государственных стандартов, образовательными потребностями участников образовательных отношений через получение полной достоверной информации и последующей внешней и внутренней оценки качества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5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" t="6668" r="268" b="4290"/>
          <a:stretch/>
        </p:blipFill>
        <p:spPr>
          <a:xfrm>
            <a:off x="1036949" y="1743960"/>
            <a:ext cx="7362334" cy="497751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0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56" y="-1"/>
            <a:ext cx="6890993" cy="66553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45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977" y="2120319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8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ВСОКО является подсистемой муниципальной системы оценки качества образования, </a:t>
            </a:r>
            <a:r>
              <a:rPr lang="ru-RU" dirty="0" smtClean="0"/>
              <a:t>региональной, общероссийской </a:t>
            </a:r>
            <a:r>
              <a:rPr lang="ru-RU" dirty="0"/>
              <a:t>системы оценки качества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2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2" y="1670667"/>
            <a:ext cx="6733683" cy="50502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0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022" y="1649698"/>
            <a:ext cx="5602468" cy="64102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Цель</a:t>
            </a:r>
            <a:r>
              <a:rPr lang="ru-RU" sz="4800" b="1" dirty="0"/>
              <a:t> ВСОКО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469823"/>
            <a:ext cx="7886700" cy="37071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Целью</a:t>
            </a:r>
            <a:r>
              <a:rPr lang="ru-RU" dirty="0"/>
              <a:t> ВСОКО является получение и распространение достоверной информации </a:t>
            </a:r>
            <a:r>
              <a:rPr lang="ru-RU" dirty="0" smtClean="0"/>
              <a:t>о состоянии </a:t>
            </a:r>
            <a:r>
              <a:rPr lang="ru-RU" dirty="0"/>
              <a:t>и результатах образовательной деятельности, о степени соответствия ФГОС</a:t>
            </a:r>
            <a:r>
              <a:rPr lang="ru-RU" dirty="0" smtClean="0"/>
              <a:t>, тенденциях </a:t>
            </a:r>
            <a:r>
              <a:rPr lang="ru-RU" dirty="0"/>
              <a:t>изменения качества общего образования, дополнительного </a:t>
            </a:r>
            <a:r>
              <a:rPr lang="ru-RU" dirty="0" smtClean="0"/>
              <a:t>образования обучающихся </a:t>
            </a:r>
            <a:r>
              <a:rPr lang="ru-RU" dirty="0"/>
              <a:t>и причинах, влияющих на его уровень, для формирования основы </a:t>
            </a:r>
            <a:r>
              <a:rPr lang="ru-RU" dirty="0" smtClean="0"/>
              <a:t>принятия управленческих </a:t>
            </a:r>
            <a:r>
              <a:rPr lang="ru-RU" dirty="0"/>
              <a:t>решений администрацией школы для дальнейшего развития ОО.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51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944" y="1517715"/>
            <a:ext cx="5932405" cy="1564850"/>
          </a:xfrm>
        </p:spPr>
        <p:txBody>
          <a:bodyPr>
            <a:normAutofit/>
          </a:bodyPr>
          <a:lstStyle/>
          <a:p>
            <a:r>
              <a:rPr lang="ru-RU" sz="4800" b="1" dirty="0"/>
              <a:t>задачи </a:t>
            </a:r>
            <a:r>
              <a:rPr lang="ru-RU" sz="4800" b="1" dirty="0" smtClean="0"/>
              <a:t>ВСОКО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82943"/>
            <a:ext cx="7886700" cy="35940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формирование </a:t>
            </a:r>
            <a:r>
              <a:rPr lang="ru-RU" b="1" dirty="0"/>
              <a:t>единого подхода </a:t>
            </a:r>
            <a:r>
              <a:rPr lang="ru-RU" dirty="0"/>
              <a:t>к оценке качества образования в ОО (критериев качества образования и подходов к его измерению, разработка единой информационно-технологической базы системы оценки качества образования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2) получение </a:t>
            </a:r>
            <a:r>
              <a:rPr lang="ru-RU" b="1" dirty="0"/>
              <a:t>объективной информации о качестве образовательного процесса </a:t>
            </a:r>
            <a:r>
              <a:rPr lang="ru-RU" dirty="0"/>
              <a:t>в школе, тенденциях его изменения и причинах, влияющих на его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8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944" y="1517715"/>
            <a:ext cx="5932405" cy="1564850"/>
          </a:xfrm>
        </p:spPr>
        <p:txBody>
          <a:bodyPr>
            <a:normAutofit/>
          </a:bodyPr>
          <a:lstStyle/>
          <a:p>
            <a:r>
              <a:rPr lang="ru-RU" sz="4800" b="1" dirty="0"/>
              <a:t>задачи </a:t>
            </a:r>
            <a:r>
              <a:rPr lang="ru-RU" sz="4800" b="1" dirty="0" smtClean="0"/>
              <a:t>ВСОКО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82943"/>
            <a:ext cx="7886700" cy="35940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3) определение </a:t>
            </a:r>
            <a:r>
              <a:rPr lang="ru-RU" b="1" dirty="0" smtClean="0"/>
              <a:t> </a:t>
            </a:r>
            <a:r>
              <a:rPr lang="ru-RU" b="1" dirty="0"/>
              <a:t>соответствия условий </a:t>
            </a:r>
            <a:r>
              <a:rPr lang="ru-RU" dirty="0"/>
              <a:t>осуществления образовательного процесса </a:t>
            </a:r>
            <a:r>
              <a:rPr lang="ru-RU" b="1" dirty="0"/>
              <a:t>государственным требованиям</a:t>
            </a:r>
            <a:r>
              <a:rPr lang="ru-RU" dirty="0"/>
              <a:t>, </a:t>
            </a:r>
            <a:r>
              <a:rPr lang="ru-RU" dirty="0" smtClean="0"/>
              <a:t>принятие управленческих </a:t>
            </a:r>
            <a:r>
              <a:rPr lang="ru-RU" dirty="0"/>
              <a:t>решений по повышению качества </a:t>
            </a:r>
            <a:r>
              <a:rPr lang="ru-RU" dirty="0" smtClean="0"/>
              <a:t>образования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4) обеспечение </a:t>
            </a:r>
            <a:r>
              <a:rPr lang="ru-RU" b="1" dirty="0"/>
              <a:t>вертикали в оценке качества образования</a:t>
            </a:r>
            <a:r>
              <a:rPr lang="ru-RU" dirty="0"/>
              <a:t> за счет интеграции ВСОКО ОО с муниципальной </a:t>
            </a:r>
            <a:r>
              <a:rPr lang="ru-RU" dirty="0" smtClean="0"/>
              <a:t>и региональной </a:t>
            </a:r>
            <a:r>
              <a:rPr lang="ru-RU" dirty="0"/>
              <a:t>моделью оценки качества </a:t>
            </a:r>
            <a:r>
              <a:rPr lang="ru-RU" dirty="0" smtClean="0"/>
              <a:t>образования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5) информационное, аналитическое и экспертное обеспечение мониторинга ОО.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7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300" y="1825626"/>
            <a:ext cx="6617618" cy="1058976"/>
          </a:xfrm>
        </p:spPr>
        <p:txBody>
          <a:bodyPr>
            <a:noAutofit/>
          </a:bodyPr>
          <a:lstStyle/>
          <a:p>
            <a:r>
              <a:rPr lang="ru-RU" b="1" dirty="0"/>
              <a:t>Основные функции </a:t>
            </a:r>
            <a:r>
              <a:rPr lang="ru-RU" b="1" dirty="0" smtClean="0"/>
              <a:t>ВСОКО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469823"/>
            <a:ext cx="7886700" cy="37071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- обеспечение качества образования</a:t>
            </a:r>
            <a:r>
              <a:rPr lang="ru-RU" dirty="0"/>
              <a:t> и удовлетворение потребности в получении качественного образования со стороны всех субъектов </a:t>
            </a:r>
            <a:r>
              <a:rPr lang="ru-RU" dirty="0" smtClean="0"/>
              <a:t>образования 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 </a:t>
            </a:r>
            <a:r>
              <a:rPr lang="ru-RU" b="1" dirty="0"/>
              <a:t>сбор информации о системе образования</a:t>
            </a:r>
            <a:r>
              <a:rPr lang="ru-RU" dirty="0"/>
              <a:t>, обработка, систематизация и хранение полученной информации,  непрерывный</a:t>
            </a:r>
            <a:r>
              <a:rPr lang="ru-RU" b="1" dirty="0"/>
              <a:t> системный анализ состояния и перспектив развития образования,</a:t>
            </a:r>
            <a:r>
              <a:rPr lang="ru-RU" dirty="0"/>
              <a:t> выполненный на основе указанной </a:t>
            </a:r>
            <a:r>
              <a:rPr lang="ru-RU" dirty="0" smtClean="0"/>
              <a:t>информации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1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300" y="1825626"/>
            <a:ext cx="6532776" cy="1058976"/>
          </a:xfrm>
        </p:spPr>
        <p:txBody>
          <a:bodyPr>
            <a:noAutofit/>
          </a:bodyPr>
          <a:lstStyle/>
          <a:p>
            <a:r>
              <a:rPr lang="ru-RU" b="1" dirty="0"/>
              <a:t>Основные функции </a:t>
            </a:r>
            <a:r>
              <a:rPr lang="ru-RU" b="1" dirty="0" smtClean="0"/>
              <a:t>ВСОКО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469823"/>
            <a:ext cx="7886700" cy="3707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- экспертиза, диагностика, </a:t>
            </a:r>
            <a:r>
              <a:rPr lang="ru-RU" b="1" dirty="0"/>
              <a:t>оценка и прогноз основных тенденций развития </a:t>
            </a:r>
            <a:r>
              <a:rPr lang="ru-RU" dirty="0"/>
              <a:t>школы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информационное </a:t>
            </a:r>
            <a:r>
              <a:rPr lang="ru-RU" b="1" dirty="0"/>
              <a:t>обеспечение управленческих решений</a:t>
            </a:r>
            <a:r>
              <a:rPr lang="ru-RU" dirty="0"/>
              <a:t> по проблемам повышения качества образования.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2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426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Модель ВСОКО</vt:lpstr>
      <vt:lpstr>Презентация PowerPoint</vt:lpstr>
      <vt:lpstr>Презентация PowerPoint</vt:lpstr>
      <vt:lpstr>Цель ВСОКО</vt:lpstr>
      <vt:lpstr>задачи ВСОКО </vt:lpstr>
      <vt:lpstr>задачи ВСОКО </vt:lpstr>
      <vt:lpstr>Основные функции ВСОКО </vt:lpstr>
      <vt:lpstr>Основные функции ВСОКО </vt:lpstr>
      <vt:lpstr>Объекты оценки ВСОКО </vt:lpstr>
      <vt:lpstr>Ожидаемые результаты ВСОКО </vt:lpstr>
      <vt:lpstr>Организация ВСОКО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Oleg Griban</dc:creator>
  <cp:lastModifiedBy>Краева Ирина Аркадьевна</cp:lastModifiedBy>
  <cp:revision>20</cp:revision>
  <cp:lastPrinted>2021-04-14T12:57:38Z</cp:lastPrinted>
  <dcterms:created xsi:type="dcterms:W3CDTF">2018-01-08T14:19:34Z</dcterms:created>
  <dcterms:modified xsi:type="dcterms:W3CDTF">2021-04-14T12:59:29Z</dcterms:modified>
</cp:coreProperties>
</file>