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4"/>
  </p:notesMasterIdLst>
  <p:sldIdLst>
    <p:sldId id="272" r:id="rId2"/>
    <p:sldId id="273" r:id="rId3"/>
    <p:sldId id="274" r:id="rId4"/>
    <p:sldId id="259" r:id="rId5"/>
    <p:sldId id="261" r:id="rId6"/>
    <p:sldId id="267" r:id="rId7"/>
    <p:sldId id="266" r:id="rId8"/>
    <p:sldId id="262" r:id="rId9"/>
    <p:sldId id="264" r:id="rId10"/>
    <p:sldId id="268" r:id="rId11"/>
    <p:sldId id="265" r:id="rId12"/>
    <p:sldId id="271" r:id="rId13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06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69E04F-48C1-4335-955B-96C094F393A8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3BEB2A-FE8A-41C8-9823-F6DC512E9C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4644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A67CC-B7EF-4ED4-98BD-3B1DCDC3A4BB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E04A7-5555-4630-ADBF-CE59038BB0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2005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A67CC-B7EF-4ED4-98BD-3B1DCDC3A4BB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E04A7-5555-4630-ADBF-CE59038BB0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1498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A67CC-B7EF-4ED4-98BD-3B1DCDC3A4BB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E04A7-5555-4630-ADBF-CE59038BB0CC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956783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A67CC-B7EF-4ED4-98BD-3B1DCDC3A4BB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E04A7-5555-4630-ADBF-CE59038BB0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51154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A67CC-B7EF-4ED4-98BD-3B1DCDC3A4BB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E04A7-5555-4630-ADBF-CE59038BB0CC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637748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A67CC-B7EF-4ED4-98BD-3B1DCDC3A4BB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E04A7-5555-4630-ADBF-CE59038BB0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62799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A67CC-B7EF-4ED4-98BD-3B1DCDC3A4BB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E04A7-5555-4630-ADBF-CE59038BB0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33499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A67CC-B7EF-4ED4-98BD-3B1DCDC3A4BB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E04A7-5555-4630-ADBF-CE59038BB0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296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A67CC-B7EF-4ED4-98BD-3B1DCDC3A4BB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E04A7-5555-4630-ADBF-CE59038BB0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8863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A67CC-B7EF-4ED4-98BD-3B1DCDC3A4BB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E04A7-5555-4630-ADBF-CE59038BB0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296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A67CC-B7EF-4ED4-98BD-3B1DCDC3A4BB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E04A7-5555-4630-ADBF-CE59038BB0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8162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A67CC-B7EF-4ED4-98BD-3B1DCDC3A4BB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E04A7-5555-4630-ADBF-CE59038BB0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1283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A67CC-B7EF-4ED4-98BD-3B1DCDC3A4BB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E04A7-5555-4630-ADBF-CE59038BB0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1050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A67CC-B7EF-4ED4-98BD-3B1DCDC3A4BB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E04A7-5555-4630-ADBF-CE59038BB0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0136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A67CC-B7EF-4ED4-98BD-3B1DCDC3A4BB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E04A7-5555-4630-ADBF-CE59038BB0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092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A67CC-B7EF-4ED4-98BD-3B1DCDC3A4BB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E04A7-5555-4630-ADBF-CE59038BB0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139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A67CC-B7EF-4ED4-98BD-3B1DCDC3A4BB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0E04A7-5555-4630-ADBF-CE59038BB0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8220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mailto:tp.ryaki&#8203;na&#8203;@kirovipk.r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95400" y="3105835"/>
            <a:ext cx="7848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Участие  образовательных организаций Кировской области в физкультурно-массовых мероприятиях.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298700" y="469901"/>
            <a:ext cx="68453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</a:rPr>
              <a:t>КОГОАУ ДПО «ИРО Кировской области» кафедра предметных областей</a:t>
            </a:r>
            <a:endParaRPr lang="ru-RU" sz="2400" dirty="0"/>
          </a:p>
        </p:txBody>
      </p:sp>
      <p:pic>
        <p:nvPicPr>
          <p:cNvPr id="4" name="Picture 2" descr="http://borisovna.rusedu.net/gallery/4998/previews/s226473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51900" y="4495800"/>
            <a:ext cx="2014534" cy="225425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897689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Всероссийская  заочная  акция «Физкультура и спорт-альтернатива пагубным привычкам».</a:t>
            </a:r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002060"/>
                </a:solidFill>
              </a:rPr>
              <a:t>I </a:t>
            </a:r>
            <a:r>
              <a:rPr lang="ru-RU" sz="2400" b="1" dirty="0" smtClean="0">
                <a:solidFill>
                  <a:srgbClr val="002060"/>
                </a:solidFill>
              </a:rPr>
              <a:t>этап (муниципальный) до 26 марта 2021;(проводится в муниципальных образованиях);</a:t>
            </a:r>
            <a:endParaRPr lang="en-US" sz="24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2060"/>
                </a:solidFill>
              </a:rPr>
              <a:t>II</a:t>
            </a:r>
            <a:r>
              <a:rPr lang="ru-RU" sz="2400" b="1" dirty="0" smtClean="0">
                <a:solidFill>
                  <a:srgbClr val="002060"/>
                </a:solidFill>
              </a:rPr>
              <a:t> этап (региональный) до 14 мая 2021г;</a:t>
            </a:r>
            <a:endParaRPr lang="en-US" sz="24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2060"/>
                </a:solidFill>
              </a:rPr>
              <a:t>III</a:t>
            </a:r>
            <a:r>
              <a:rPr lang="ru-RU" sz="2400" b="1" dirty="0" smtClean="0">
                <a:solidFill>
                  <a:srgbClr val="002060"/>
                </a:solidFill>
              </a:rPr>
              <a:t>этап (всероссийский)  с 16 мая по 30 июня 2021г. Проводит Федеральный центр организационно методического  обеспечения физического воспитания» </a:t>
            </a:r>
            <a:r>
              <a:rPr lang="ru-RU" sz="2400" b="1" dirty="0" err="1" smtClean="0">
                <a:solidFill>
                  <a:srgbClr val="002060"/>
                </a:solidFill>
              </a:rPr>
              <a:t>Минпросвещения</a:t>
            </a:r>
            <a:r>
              <a:rPr lang="ru-RU" sz="2400" b="1" dirty="0" smtClean="0">
                <a:solidFill>
                  <a:srgbClr val="002060"/>
                </a:solidFill>
              </a:rPr>
              <a:t> России (в соответствии с положением).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Рисунок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00804" y="283844"/>
            <a:ext cx="899592" cy="107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9254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1303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Всероссийский смотр-конкурс на лучшую постановку физкультурной работы и развитие массового спорта среди ШСК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672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I </a:t>
            </a:r>
            <a:r>
              <a:rPr lang="ru-RU" sz="2400" dirty="0" smtClean="0">
                <a:solidFill>
                  <a:srgbClr val="002060"/>
                </a:solidFill>
              </a:rPr>
              <a:t>этап (муниципальный)  с 1 июня 2021 (проводится в муниципальных образованиях);</a:t>
            </a:r>
            <a:endParaRPr lang="en-US" sz="24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II</a:t>
            </a:r>
            <a:r>
              <a:rPr lang="ru-RU" sz="2400" dirty="0" smtClean="0">
                <a:solidFill>
                  <a:srgbClr val="002060"/>
                </a:solidFill>
              </a:rPr>
              <a:t> этап (региональный)  с 1 августа 2021г;</a:t>
            </a:r>
            <a:endParaRPr lang="en-US" sz="24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III</a:t>
            </a:r>
            <a:r>
              <a:rPr lang="ru-RU" sz="2400" dirty="0" smtClean="0">
                <a:solidFill>
                  <a:srgbClr val="002060"/>
                </a:solidFill>
              </a:rPr>
              <a:t>этап (всероссийский) с 6 по 30 сентября.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Номинации конкурса: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1. «Звезды школьного спорта»;   2. «Спортивный резерв»;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3. «Спорт без границ»;       4. « Спорт-инфо-просвет»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5. «Лучший руководитель школьного спортивного  клуба». </a:t>
            </a:r>
            <a:endParaRPr lang="ru-RU" sz="2400" b="1" dirty="0"/>
          </a:p>
        </p:txBody>
      </p:sp>
      <p:pic>
        <p:nvPicPr>
          <p:cNvPr id="4" name="Рисунок 3" descr="Рисунок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46804" y="245744"/>
            <a:ext cx="899592" cy="107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560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6764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Всероссийские Президентские состязания и Президентские спортивные игры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806700"/>
            <a:ext cx="8596668" cy="32346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>
                <a:solidFill>
                  <a:schemeClr val="tx1"/>
                </a:solidFill>
                <a:hlinkClick r:id="rId2"/>
              </a:rPr>
              <a:t>  эл. почта. </a:t>
            </a:r>
            <a:r>
              <a:rPr lang="ru-RU" sz="3200" dirty="0" err="1" smtClean="0">
                <a:solidFill>
                  <a:schemeClr val="tx1"/>
                </a:solidFill>
                <a:hlinkClick r:id="rId2"/>
              </a:rPr>
              <a:t>tp.ryaki</a:t>
            </a:r>
            <a:r>
              <a:rPr lang="ru-RU" sz="3200" dirty="0">
                <a:solidFill>
                  <a:schemeClr val="tx1"/>
                </a:solidFill>
                <a:hlinkClick r:id="rId2"/>
              </a:rPr>
              <a:t>​</a:t>
            </a:r>
            <a:r>
              <a:rPr lang="ru-RU" sz="3200" dirty="0" err="1">
                <a:solidFill>
                  <a:schemeClr val="tx1"/>
                </a:solidFill>
                <a:hlinkClick r:id="rId2"/>
              </a:rPr>
              <a:t>na</a:t>
            </a:r>
            <a:r>
              <a:rPr lang="ru-RU" sz="3200" dirty="0">
                <a:solidFill>
                  <a:schemeClr val="tx1"/>
                </a:solidFill>
                <a:hlinkClick r:id="rId2"/>
              </a:rPr>
              <a:t>​@kirovipk.ru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endParaRPr lang="ru-RU" sz="3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800" dirty="0"/>
              <a:t>Контактная информация: Рякина Татьяна Павловна, методист кафедры предметных областей КОГОАУ ДПО «ИРО Кировской области», телефон 8-912-825-36-10</a:t>
            </a:r>
            <a:r>
              <a:rPr lang="ru-RU" sz="2800" dirty="0" smtClean="0"/>
              <a:t>.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Спасибо за внимание!</a:t>
            </a:r>
            <a:endParaRPr lang="ru-RU" sz="2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sz="3200" u="sng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Рисунок8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269004" y="372243"/>
            <a:ext cx="899592" cy="1075557"/>
          </a:xfrm>
          <a:prstGeom prst="rect">
            <a:avLst/>
          </a:prstGeom>
        </p:spPr>
      </p:pic>
      <p:pic>
        <p:nvPicPr>
          <p:cNvPr id="5" name="Рисунок 4" descr="Что означает олимпийская символика из 5 колец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826500" y="4204608"/>
            <a:ext cx="3365500" cy="2653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72910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500" y="482600"/>
            <a:ext cx="106045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800" b="1" dirty="0" smtClean="0">
                <a:solidFill>
                  <a:srgbClr val="FF0000"/>
                </a:solidFill>
              </a:rPr>
              <a:t>           Концепция </a:t>
            </a:r>
            <a:r>
              <a:rPr lang="ru-RU" sz="2800" b="1" dirty="0">
                <a:solidFill>
                  <a:srgbClr val="FF0000"/>
                </a:solidFill>
              </a:rPr>
              <a:t>преподавания учебного предмета «Физическая культура» </a:t>
            </a:r>
            <a:r>
              <a:rPr lang="ru-RU" sz="2800" b="1" dirty="0">
                <a:solidFill>
                  <a:srgbClr val="002060"/>
                </a:solidFill>
              </a:rPr>
              <a:t>в образовательных организациях Российской Федерации, реализующих основные общеобразовательные программы, утверждена на Коллегии Министерства просвещения Российской Федерации протоколом от</a:t>
            </a:r>
          </a:p>
          <a:p>
            <a:r>
              <a:rPr lang="ru-RU" sz="2800" b="1" dirty="0">
                <a:solidFill>
                  <a:srgbClr val="002060"/>
                </a:solidFill>
              </a:rPr>
              <a:t> 24 декабря 2018года № ПК-1вн</a:t>
            </a:r>
            <a:r>
              <a:rPr lang="ru-RU" sz="2800" b="1" dirty="0" smtClean="0">
                <a:solidFill>
                  <a:srgbClr val="002060"/>
                </a:solidFill>
              </a:rPr>
              <a:t>.</a:t>
            </a:r>
            <a:endParaRPr lang="en-US" sz="2800" b="1" dirty="0" smtClean="0">
              <a:solidFill>
                <a:srgbClr val="002060"/>
              </a:solidFill>
            </a:endParaRPr>
          </a:p>
          <a:p>
            <a:endParaRPr lang="en-US" sz="2800" b="1" dirty="0">
              <a:solidFill>
                <a:srgbClr val="002060"/>
              </a:solidFill>
            </a:endParaRPr>
          </a:p>
          <a:p>
            <a:endParaRPr lang="en-US" sz="2800" b="1" dirty="0" smtClean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</a:rPr>
              <a:t>           </a:t>
            </a:r>
            <a:r>
              <a:rPr lang="ru-RU" sz="2800" b="1" dirty="0" smtClean="0">
                <a:solidFill>
                  <a:srgbClr val="FF0000"/>
                </a:solidFill>
              </a:rPr>
              <a:t>План </a:t>
            </a:r>
            <a:r>
              <a:rPr lang="ru-RU" sz="2800" b="1" dirty="0">
                <a:solidFill>
                  <a:srgbClr val="FF0000"/>
                </a:solidFill>
              </a:rPr>
              <a:t>мероприятий по реализации Концепции </a:t>
            </a:r>
            <a:r>
              <a:rPr lang="ru-RU" sz="2800" b="1" dirty="0">
                <a:solidFill>
                  <a:srgbClr val="002060"/>
                </a:solidFill>
              </a:rPr>
              <a:t>преподавания учебного предмета «Физическая культура» на 2019-2024годы, </a:t>
            </a:r>
            <a:r>
              <a:rPr lang="ru-RU" sz="2800" b="1" dirty="0" smtClean="0">
                <a:solidFill>
                  <a:srgbClr val="002060"/>
                </a:solidFill>
              </a:rPr>
              <a:t>утвержден  Приказом  </a:t>
            </a:r>
            <a:r>
              <a:rPr lang="ru-RU" sz="2800" b="1" dirty="0" err="1">
                <a:solidFill>
                  <a:srgbClr val="002060"/>
                </a:solidFill>
              </a:rPr>
              <a:t>Минпрсвещения</a:t>
            </a:r>
            <a:r>
              <a:rPr lang="ru-RU" sz="2800" b="1" dirty="0">
                <a:solidFill>
                  <a:srgbClr val="002060"/>
                </a:solidFill>
              </a:rPr>
              <a:t> России от 25 ноября 2019г. </a:t>
            </a:r>
            <a:r>
              <a:rPr lang="ru-RU" sz="2800" b="1">
                <a:solidFill>
                  <a:srgbClr val="002060"/>
                </a:solidFill>
              </a:rPr>
              <a:t>№ </a:t>
            </a:r>
            <a:r>
              <a:rPr lang="ru-RU" sz="2800" b="1" smtClean="0">
                <a:solidFill>
                  <a:srgbClr val="002060"/>
                </a:solidFill>
              </a:rPr>
              <a:t>636.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256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0100" y="812800"/>
            <a:ext cx="834390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Межотраслевые программы развития школьного  спорта, утвержденной Министерства спорта Российской Федерации и Министерством просвещения Российской Федерации от 17 февраля 2021г. №86/59</a:t>
            </a:r>
            <a:r>
              <a:rPr lang="ru-RU" sz="2400" b="1" dirty="0" smtClean="0">
                <a:solidFill>
                  <a:srgbClr val="002060"/>
                </a:solidFill>
              </a:rPr>
              <a:t>;</a:t>
            </a:r>
            <a:endParaRPr lang="en-US" sz="2400" b="1" dirty="0" smtClean="0">
              <a:solidFill>
                <a:srgbClr val="002060"/>
              </a:solidFill>
            </a:endParaRPr>
          </a:p>
          <a:p>
            <a:endParaRPr lang="en-US" sz="2400" b="1" dirty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b="1" dirty="0" smtClean="0">
                <a:solidFill>
                  <a:srgbClr val="002060"/>
                </a:solidFill>
              </a:rPr>
              <a:t>План  </a:t>
            </a:r>
            <a:r>
              <a:rPr lang="ru-RU" sz="2400" b="1" dirty="0">
                <a:solidFill>
                  <a:srgbClr val="002060"/>
                </a:solidFill>
              </a:rPr>
              <a:t>основных мероприятий, проводимых в рамках Десятилетия детства, на период до 2027года, утвержденного распоряжением Правительства Российской  Федерации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 от 23 января 2021г. №122-р.</a:t>
            </a:r>
          </a:p>
          <a:p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3" name="Рисунок 2" descr="Рисунок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815104" y="194443"/>
            <a:ext cx="899592" cy="107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11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Цель и задачи Концепции.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Цель</a:t>
            </a:r>
            <a:r>
              <a:rPr lang="ru-RU" sz="4000" b="1" dirty="0"/>
              <a:t>: </a:t>
            </a:r>
            <a:r>
              <a:rPr lang="ru-RU" sz="4000" b="1" dirty="0">
                <a:solidFill>
                  <a:srgbClr val="002060"/>
                </a:solidFill>
              </a:rPr>
              <a:t>создание условий для обеспечения высокого качества преподавания учебного предмета «Физическая культура» повышения его воспитательного и оздоровительного </a:t>
            </a:r>
            <a:r>
              <a:rPr lang="ru-RU" sz="4000" b="1" dirty="0" smtClean="0">
                <a:solidFill>
                  <a:srgbClr val="002060"/>
                </a:solidFill>
              </a:rPr>
              <a:t>потенциала.</a:t>
            </a:r>
          </a:p>
          <a:p>
            <a:pPr marL="0" indent="0">
              <a:buNone/>
            </a:pP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Рисунок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815104" y="194443"/>
            <a:ext cx="899592" cy="107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718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91318"/>
            <a:ext cx="10515600" cy="106918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Приоритетные  </a:t>
            </a:r>
            <a:r>
              <a:rPr lang="ru-RU" sz="3600" b="1" dirty="0">
                <a:solidFill>
                  <a:srgbClr val="FF0000"/>
                </a:solidFill>
              </a:rPr>
              <a:t>направления реализации Концепции.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778000"/>
            <a:ext cx="10515600" cy="4398963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 Обновление содержания и технологий преподавания учебного </a:t>
            </a:r>
            <a:r>
              <a:rPr lang="ru-RU" sz="2800" b="1" dirty="0" smtClean="0">
                <a:solidFill>
                  <a:srgbClr val="FF0000"/>
                </a:solidFill>
              </a:rPr>
              <a:t>предмета: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rgbClr val="002060"/>
                </a:solidFill>
              </a:rPr>
              <a:t>Реализация образовательных программ на основе современных образовательных систем традиционных, прикладных и развивающихся видов спорта;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rgbClr val="002060"/>
                </a:solidFill>
              </a:rPr>
              <a:t>Преподавание уроков  с оздоровительной, общеразвивающей, спортивной и практико-ориентированной направленности;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rgbClr val="002060"/>
                </a:solidFill>
              </a:rPr>
              <a:t>Участие в деятельности ШСК;</a:t>
            </a:r>
          </a:p>
          <a:p>
            <a:pPr marL="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 dirty="0"/>
          </a:p>
        </p:txBody>
      </p:sp>
      <p:pic>
        <p:nvPicPr>
          <p:cNvPr id="4" name="Рисунок 3" descr="Рисунок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54208" y="264317"/>
            <a:ext cx="899592" cy="107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502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Школьный спортивный клуб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19200"/>
            <a:ext cx="10827278" cy="51689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1. Приказ </a:t>
            </a:r>
            <a:r>
              <a:rPr lang="ru-RU" sz="2400" b="1" dirty="0" err="1" smtClean="0">
                <a:solidFill>
                  <a:srgbClr val="002060"/>
                </a:solidFill>
              </a:rPr>
              <a:t>Минпросвещения</a:t>
            </a:r>
            <a:r>
              <a:rPr lang="ru-RU" sz="2400" b="1" dirty="0" smtClean="0">
                <a:solidFill>
                  <a:srgbClr val="002060"/>
                </a:solidFill>
              </a:rPr>
              <a:t> России №117 от 23.03.2020» Об утверждении Порядка осуществления деятельности  школьных спортивных клубов(в том числе в виде общественных объединений), </a:t>
            </a:r>
            <a:r>
              <a:rPr lang="ru-RU" sz="2400" b="1" dirty="0">
                <a:solidFill>
                  <a:srgbClr val="002060"/>
                </a:solidFill>
              </a:rPr>
              <a:t>не являющихся </a:t>
            </a:r>
            <a:r>
              <a:rPr lang="ru-RU" sz="2400" b="1">
                <a:solidFill>
                  <a:srgbClr val="002060"/>
                </a:solidFill>
              </a:rPr>
              <a:t>юридическими </a:t>
            </a:r>
            <a:r>
              <a:rPr lang="ru-RU" sz="2400" b="1" smtClean="0">
                <a:solidFill>
                  <a:srgbClr val="002060"/>
                </a:solidFill>
              </a:rPr>
              <a:t>лицами» 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2.Федеральным </a:t>
            </a:r>
            <a:r>
              <a:rPr lang="ru-RU" sz="2400" b="1" dirty="0">
                <a:solidFill>
                  <a:srgbClr val="002060"/>
                </a:solidFill>
              </a:rPr>
              <a:t>законом «О физической культуре и спорте в Российской Федерации» от 04.12.2007 г.№ 329-ФЗ  глава 3.1., статья 31.1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3.   </a:t>
            </a:r>
            <a:r>
              <a:rPr lang="ru-RU" sz="2400" b="1" dirty="0">
                <a:solidFill>
                  <a:srgbClr val="002060"/>
                </a:solidFill>
              </a:rPr>
              <a:t>Письмо Министерства образования и науки Российской Федерации  Министерства спорта, туризма и молодежной политики Российской Федерации от 10 .08.2011г. № НП-02-07/4568 «Методические рекомендации по созданию и организации деятельности школьного спортивного клуба».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4.  </a:t>
            </a:r>
            <a:r>
              <a:rPr lang="ru-RU" sz="2400" b="1" dirty="0">
                <a:solidFill>
                  <a:srgbClr val="002060"/>
                </a:solidFill>
              </a:rPr>
              <a:t>Настоящим Уставом. Настоящим положением.</a:t>
            </a:r>
          </a:p>
          <a:p>
            <a:endParaRPr lang="ru-RU" dirty="0"/>
          </a:p>
        </p:txBody>
      </p:sp>
      <p:pic>
        <p:nvPicPr>
          <p:cNvPr id="4" name="Рисунок 3" descr="Рисунок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697504" y="376622"/>
            <a:ext cx="899592" cy="107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888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rgbClr val="FF0000"/>
                </a:solidFill>
              </a:rPr>
              <a:t>Предметные результаты освоения основной образовательной программы по физической культуре  должны отражать: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6100" y="2044700"/>
            <a:ext cx="10958512" cy="4521200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ru-RU" sz="1900" b="1" dirty="0" smtClean="0">
                <a:solidFill>
                  <a:schemeClr val="tx1"/>
                </a:solidFill>
              </a:rPr>
              <a:t> 454 общеобразовательных организации в Кировской области (на 1 января 2021года.</a:t>
            </a:r>
          </a:p>
          <a:p>
            <a:pPr marL="0" indent="0">
              <a:buNone/>
            </a:pPr>
            <a:r>
              <a:rPr lang="ru-RU" sz="1900" b="1" dirty="0" smtClean="0">
                <a:solidFill>
                  <a:schemeClr val="tx1"/>
                </a:solidFill>
              </a:rPr>
              <a:t>100 общеобразовательных организации, имеющих ШСК.</a:t>
            </a:r>
            <a:endParaRPr lang="ru-RU" sz="19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Умение </a:t>
            </a:r>
            <a:r>
              <a:rPr lang="ru-RU" sz="2400" b="1" dirty="0">
                <a:solidFill>
                  <a:srgbClr val="002060"/>
                </a:solidFill>
              </a:rPr>
              <a:t>использовать разнообразные формы и виды физкультурной деятельности для организации здорового образа жизни, активного отдыха и досуга, в том числе в подготовке к выполнению нормативов Всероссийского физкультурно-спортивного комплекса «Готов к труду и обороне» (ГТО) (Приказ </a:t>
            </a:r>
            <a:r>
              <a:rPr lang="ru-RU" sz="2400" b="1" dirty="0" err="1">
                <a:solidFill>
                  <a:srgbClr val="002060"/>
                </a:solidFill>
              </a:rPr>
              <a:t>Минобрнауки</a:t>
            </a:r>
            <a:r>
              <a:rPr lang="ru-RU" sz="2400" b="1" dirty="0">
                <a:solidFill>
                  <a:srgbClr val="002060"/>
                </a:solidFill>
              </a:rPr>
              <a:t> России от 29.12.2014 N 1645);</a:t>
            </a:r>
          </a:p>
          <a:p>
            <a:endParaRPr lang="ru-RU" dirty="0"/>
          </a:p>
        </p:txBody>
      </p:sp>
      <p:pic>
        <p:nvPicPr>
          <p:cNvPr id="4" name="Рисунок 3" descr="Рисунок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05020" y="194443"/>
            <a:ext cx="899592" cy="107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901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rgbClr val="FF0000"/>
                </a:solidFill>
              </a:rPr>
              <a:t> Демонстрация обучающимися  полученных компетенций через участие в основных мероприятиях</a:t>
            </a:r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Проводит Федеральный центр организационно методического  обеспечения физического воспитания» </a:t>
            </a:r>
            <a:r>
              <a:rPr lang="ru-RU" sz="2800" b="1" dirty="0" err="1">
                <a:solidFill>
                  <a:srgbClr val="002060"/>
                </a:solidFill>
              </a:rPr>
              <a:t>Минпросвещения</a:t>
            </a:r>
            <a:r>
              <a:rPr lang="ru-RU" sz="2800" b="1" dirty="0">
                <a:solidFill>
                  <a:srgbClr val="002060"/>
                </a:solidFill>
              </a:rPr>
              <a:t> России (в соответствии с положением).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Всероссийских </a:t>
            </a:r>
            <a:r>
              <a:rPr lang="ru-RU" sz="2800" b="1" dirty="0" smtClean="0">
                <a:solidFill>
                  <a:srgbClr val="002060"/>
                </a:solidFill>
              </a:rPr>
              <a:t>спортивных играх школьных спортивных клубов;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2800" b="1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b="1" dirty="0" smtClean="0">
                <a:solidFill>
                  <a:srgbClr val="002060"/>
                </a:solidFill>
              </a:rPr>
              <a:t>Всероссийские Президентские состязания и Президентские спортивные игры;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2800" b="1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b="1" dirty="0" smtClean="0">
                <a:solidFill>
                  <a:srgbClr val="002060"/>
                </a:solidFill>
              </a:rPr>
              <a:t>Всероссийский смотр-конкурс на лучшую постановку физкультурной работы и развитие массового спорта среди ШСК.;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2800" b="1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b="1" dirty="0" smtClean="0">
                <a:solidFill>
                  <a:srgbClr val="002060"/>
                </a:solidFill>
              </a:rPr>
              <a:t>Всероссийской  заочной  акции «Физкультура и спорт-альтернатива пагубным привычкам».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Рисунок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659404" y="194443"/>
            <a:ext cx="899592" cy="107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331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Всероссийских спортивных играх школьных спортивных клубов;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Муниципальный этап игр ШСК проходил с 18 января по15 февраля 2021г.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Участие приняли 28 образовательных организаций из 454  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Всероссийский этап  будет проходить на базе Федерального государственного бюджетного образовательного учреждения «Всероссийский детский центр «Смена» (п. Сукко, г-к  Анапа, Краснодарский край) в период с 4 по24 мая 2021г.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Победители регионального этапа МКОУ СШ с УИОП №3 г. </a:t>
            </a:r>
            <a:r>
              <a:rPr lang="ru-RU" sz="2400" b="1" dirty="0" smtClean="0">
                <a:solidFill>
                  <a:srgbClr val="002060"/>
                </a:solidFill>
              </a:rPr>
              <a:t>Яранск    Юго-Западный образовательный округ.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dirty="0" smtClean="0"/>
          </a:p>
          <a:p>
            <a:endParaRPr lang="ru-RU" b="1" dirty="0"/>
          </a:p>
        </p:txBody>
      </p:sp>
      <p:pic>
        <p:nvPicPr>
          <p:cNvPr id="4" name="Рисунок 3" descr="Рисунок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573804" y="283844"/>
            <a:ext cx="899592" cy="107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393738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428</TotalTime>
  <Words>731</Words>
  <Application>Microsoft Office PowerPoint</Application>
  <PresentationFormat>Широкоэкранный</PresentationFormat>
  <Paragraphs>57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Trebuchet MS</vt:lpstr>
      <vt:lpstr>Wingdings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Цель и задачи Концепции. </vt:lpstr>
      <vt:lpstr>Приоритетные  направления реализации Концепции. </vt:lpstr>
      <vt:lpstr>Школьный спортивный клуб</vt:lpstr>
      <vt:lpstr>Предметные результаты освоения основной образовательной программы по физической культуре  должны отражать: </vt:lpstr>
      <vt:lpstr> Демонстрация обучающимися  полученных компетенций через участие в основных мероприятиях </vt:lpstr>
      <vt:lpstr>Всероссийских спортивных играх школьных спортивных клубов;</vt:lpstr>
      <vt:lpstr>Всероссийская  заочная  акция «Физкультура и спорт-альтернатива пагубным привычкам». </vt:lpstr>
      <vt:lpstr>Всероссийский смотр-конкурс на лучшую постановку физкультурной работы и развитие массового спорта среди ШСК</vt:lpstr>
      <vt:lpstr>Всероссийские Президентские состязания и Президентские спортивные игры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Рякина Татьяна Павловна</dc:creator>
  <cp:lastModifiedBy>Рякина Татьяна Павловна</cp:lastModifiedBy>
  <cp:revision>64</cp:revision>
  <cp:lastPrinted>2021-03-24T08:04:45Z</cp:lastPrinted>
  <dcterms:created xsi:type="dcterms:W3CDTF">2021-03-22T05:53:18Z</dcterms:created>
  <dcterms:modified xsi:type="dcterms:W3CDTF">2021-04-08T05:18:08Z</dcterms:modified>
</cp:coreProperties>
</file>