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3" r:id="rId1"/>
  </p:sldMasterIdLst>
  <p:sldIdLst>
    <p:sldId id="280" r:id="rId2"/>
    <p:sldId id="297" r:id="rId3"/>
    <p:sldId id="305" r:id="rId4"/>
    <p:sldId id="309" r:id="rId5"/>
    <p:sldId id="351" r:id="rId6"/>
    <p:sldId id="352" r:id="rId7"/>
    <p:sldId id="354" r:id="rId8"/>
    <p:sldId id="356" r:id="rId9"/>
    <p:sldId id="357" r:id="rId10"/>
    <p:sldId id="259" r:id="rId11"/>
    <p:sldId id="343" r:id="rId12"/>
    <p:sldId id="344" r:id="rId13"/>
    <p:sldId id="332" r:id="rId14"/>
    <p:sldId id="345" r:id="rId15"/>
    <p:sldId id="346" r:id="rId16"/>
    <p:sldId id="289" r:id="rId17"/>
    <p:sldId id="335" r:id="rId18"/>
    <p:sldId id="322" r:id="rId19"/>
    <p:sldId id="261" r:id="rId20"/>
    <p:sldId id="274" r:id="rId21"/>
    <p:sldId id="316" r:id="rId22"/>
    <p:sldId id="317" r:id="rId23"/>
    <p:sldId id="319" r:id="rId24"/>
    <p:sldId id="348" r:id="rId25"/>
    <p:sldId id="349" r:id="rId26"/>
    <p:sldId id="314" r:id="rId27"/>
    <p:sldId id="318" r:id="rId28"/>
    <p:sldId id="336" r:id="rId29"/>
  </p:sldIdLst>
  <p:sldSz cx="9144000" cy="6858000" type="screen4x3"/>
  <p:notesSz cx="6858000" cy="9144000"/>
  <p:embeddedFontLst>
    <p:embeddedFont>
      <p:font typeface="Vollkorn" panose="020B060402020202020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A"/>
    <a:srgbClr val="FF9999"/>
    <a:srgbClr val="FF7C80"/>
    <a:srgbClr val="663300"/>
    <a:srgbClr val="FFE18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6404" autoAdjust="0"/>
  </p:normalViewPr>
  <p:slideViewPr>
    <p:cSldViewPr snapToGrid="0" showGuides="1">
      <p:cViewPr varScale="1">
        <p:scale>
          <a:sx n="41" d="100"/>
          <a:sy n="41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05AAA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5AAA"/>
                </a:solidFill>
                <a:latin typeface="Vollkorn" panose="00000500000000000000" pitchFamily="2" charset="0"/>
                <a:ea typeface="Vollkorn" panose="000005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8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47B1BF-4039-460D-A637-65428CBD720E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  <a:lvl2pPr>
              <a:defRPr>
                <a:solidFill>
                  <a:srgbClr val="005AAA"/>
                </a:solidFill>
              </a:defRPr>
            </a:lvl2pPr>
            <a:lvl3pPr>
              <a:defRPr>
                <a:solidFill>
                  <a:srgbClr val="005AAA"/>
                </a:solidFill>
              </a:defRPr>
            </a:lvl3pPr>
            <a:lvl4pPr>
              <a:defRPr>
                <a:solidFill>
                  <a:srgbClr val="005AAA"/>
                </a:solidFill>
              </a:defRPr>
            </a:lvl4pPr>
            <a:lvl5pPr>
              <a:defRPr>
                <a:solidFill>
                  <a:srgbClr val="005AAA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05AAA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05AA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98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35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46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644973" y="6388340"/>
            <a:ext cx="172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www.kirovipk.ru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kirovipk@kirovipk.ru</a:t>
            </a:r>
            <a:endParaRPr lang="ru-RU" sz="16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58" y="6400800"/>
            <a:ext cx="400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ИНСТИТУТ РАЗВИТИЯ ОБРАЗОВАНИЯ </a:t>
            </a:r>
            <a:r>
              <a:rPr lang="ru-RU" sz="18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КИРОВСКОЙ ОБЛАСТИ</a:t>
            </a:r>
            <a:endParaRPr lang="ru-RU" sz="8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35" y="2024742"/>
            <a:ext cx="8297973" cy="4133461"/>
          </a:xfrm>
        </p:spPr>
        <p:txBody>
          <a:bodyPr>
            <a:noAutofit/>
          </a:bodyPr>
          <a:lstStyle/>
          <a:p>
            <a:pPr algn="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организации и проведения 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школьного, муниципального, 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этапов 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искусству,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ОМО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области Искусство </a:t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учебном году</a:t>
            </a:r>
            <a:r>
              <a:rPr lang="ru-RU" sz="3500" b="1" dirty="0"/>
              <a:t/>
            </a:r>
            <a:br>
              <a:rPr lang="ru-RU" sz="35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предметной области «Искусство»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предметных областей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КОГОАУ ДПО ИРО Кировской области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Банникова Светлана Владимировна</a:t>
            </a:r>
            <a:endParaRPr lang="ru-RU" sz="2000" b="1" dirty="0">
              <a:latin typeface="Times New Roman" panose="02020603050405020304" pitchFamily="18" charset="0"/>
              <a:ea typeface="Vollkorn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5F4CC83C-E722-4D75-A30C-22A65B86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71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BA88498-80F1-484C-92C1-B982404E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6" y="1590675"/>
            <a:ext cx="8785227" cy="5151438"/>
          </a:xfrm>
        </p:spPr>
        <p:txBody>
          <a:bodyPr>
            <a:normAutofit fontScale="3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endParaRPr lang="ru-RU" sz="9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6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</a:t>
            </a:r>
            <a:r>
              <a:rPr lang="ru-RU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    (8 октября);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86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этап</a:t>
            </a:r>
            <a:r>
              <a:rPr lang="ru-RU" sz="8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муниципальных районов и городских округов в сфере образования                         ( 1 ноября)</a:t>
            </a:r>
            <a:r>
              <a:rPr lang="ru-RU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6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исполнительной власти субъектов Российской Федерации, осуществляющих управление в сфере образования   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февраля);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6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8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агентство по образованию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21 - 27 апреля).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075" name="Заголовок 2">
            <a:extLst>
              <a:ext uri="{FF2B5EF4-FFF2-40B4-BE49-F238E27FC236}">
                <a16:creationId xmlns:a16="http://schemas.microsoft.com/office/drawing/2014/main" id="{3E3E68E6-3ABE-463D-A3EA-3D8C17A7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8138"/>
            <a:ext cx="8713788" cy="1252537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7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3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проводится в 4 этапа. </a:t>
            </a:r>
            <a:br>
              <a:rPr lang="ru-RU" altLang="ru-RU" sz="33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3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Организаторами   этапов Олимпиады являются: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DB4ACBE3-00C8-4898-827D-6FC3042F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9291"/>
            <a:ext cx="8218487" cy="1763486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</a:t>
            </a:r>
            <a:b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школьному этапу </a:t>
            </a:r>
            <a:r>
              <a:rPr lang="ru-RU" alt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Кировская область</a:t>
            </a:r>
            <a:endParaRPr lang="ru-RU" altLang="ru-RU" sz="40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DA72634-F40F-497B-8190-2F5CE5298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056217"/>
              </p:ext>
            </p:extLst>
          </p:nvPr>
        </p:nvGraphicFramePr>
        <p:xfrm>
          <a:off x="468313" y="2034074"/>
          <a:ext cx="8496299" cy="3554964"/>
        </p:xfrm>
        <a:graphic>
          <a:graphicData uri="http://schemas.openxmlformats.org/drawingml/2006/table">
            <a:tbl>
              <a:tblPr/>
              <a:tblGrid>
                <a:gridCol w="283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7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призеров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2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этап, 2018 год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764">
                <a:tc>
                  <a:txBody>
                    <a:bodyPr/>
                    <a:lstStyle>
                      <a:lvl1pPr marL="20638" indent="-206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0638" marR="0" lvl="0" indent="-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этап, 2019 год</a:t>
                      </a:r>
                      <a:endParaRPr kumimoji="0" lang="ru-RU" alt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6822E33C-DAB2-4113-979B-D266F9CB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123" name="Рисунок 1">
            <a:extLst>
              <a:ext uri="{FF2B5EF4-FFF2-40B4-BE49-F238E27FC236}">
                <a16:creationId xmlns:a16="http://schemas.microsoft.com/office/drawing/2014/main" id="{06C59A8F-BD92-4C37-BD21-050BDAAE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43881"/>
            <a:ext cx="8659910" cy="61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B5FEC24-67B3-4B93-BDB0-4CFC5A1CC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20551"/>
              </p:ext>
            </p:extLst>
          </p:nvPr>
        </p:nvGraphicFramePr>
        <p:xfrm>
          <a:off x="179387" y="1800225"/>
          <a:ext cx="8785225" cy="323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9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2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2018/2019 гг.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2019/2020 гг.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муниципалитетов, в которых проводилась олимпиада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муниципалитетов,  в которых проводилась олимпиада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Искусство (МХК)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64%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93" name="Rectangle 1">
            <a:extLst>
              <a:ext uri="{FF2B5EF4-FFF2-40B4-BE49-F238E27FC236}">
                <a16:creationId xmlns:a16="http://schemas.microsoft.com/office/drawing/2014/main" id="{939CB2B7-64C4-4E70-8F98-23BB6FBC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381591"/>
            <a:ext cx="86407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проведения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этапа Олимпиады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DCD85DD-8748-4F2D-8CE7-635C25DCA6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9918" y="274637"/>
            <a:ext cx="8864082" cy="15075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по муниципальному этапу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Искусству (МХК)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(город Киров)</a:t>
            </a:r>
            <a:endParaRPr lang="ru-RU" altLang="ru-RU" sz="3200" dirty="0"/>
          </a:p>
        </p:txBody>
      </p:sp>
      <p:graphicFrame>
        <p:nvGraphicFramePr>
          <p:cNvPr id="67587" name="Group 3">
            <a:extLst>
              <a:ext uri="{FF2B5EF4-FFF2-40B4-BE49-F238E27FC236}">
                <a16:creationId xmlns:a16="http://schemas.microsoft.com/office/drawing/2014/main" id="{2AA7FCD3-7E74-4D17-B51B-03315BC1BAC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395288" y="2420938"/>
          <a:ext cx="8424862" cy="2773572"/>
        </p:xfrm>
        <a:graphic>
          <a:graphicData uri="http://schemas.openxmlformats.org/drawingml/2006/table">
            <a:tbl>
              <a:tblPr/>
              <a:tblGrid>
                <a:gridCol w="65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Предмет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участников 2017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2018 уч. 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участников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2018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2019 уч. 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Количество участников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2019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2020 уч.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Искусство  (мировая художественная культура)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</a:t>
                      </a:r>
                    </a:p>
                  </a:txBody>
                  <a:tcPr marT="45693" marB="456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D50509C-AD91-4373-936C-1870838AE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15044"/>
              </p:ext>
            </p:extLst>
          </p:nvPr>
        </p:nvGraphicFramePr>
        <p:xfrm>
          <a:off x="195943" y="1266825"/>
          <a:ext cx="8697232" cy="4786399"/>
        </p:xfrm>
        <a:graphic>
          <a:graphicData uri="http://schemas.openxmlformats.org/drawingml/2006/table">
            <a:tbl>
              <a:tblPr/>
              <a:tblGrid>
                <a:gridCol w="434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8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237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Общее количество учащихся по </a:t>
                      </a:r>
                      <a:r>
                        <a:rPr kumimoji="0" lang="ru-RU" alt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паралллелям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– 157 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Количество учащихся по параллелям: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31 человек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человек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 человека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 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 человек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 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 человек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43" name="TextBox 3">
            <a:extLst>
              <a:ext uri="{FF2B5EF4-FFF2-40B4-BE49-F238E27FC236}">
                <a16:creationId xmlns:a16="http://schemas.microsoft.com/office/drawing/2014/main" id="{434A0EA8-72DF-4ADA-9C95-AC4ACBF76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0713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г. Киров</a:t>
            </a:r>
            <a:endParaRPr lang="ru-RU" altLang="ru-RU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AE58536-0E1A-42AF-96DB-63810D1F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130" y="286604"/>
            <a:ext cx="6528629" cy="1215625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</a:t>
            </a:r>
            <a:r>
              <a:rPr lang="ru-RU" altLang="ru-RU" b="1" dirty="0">
                <a:solidFill>
                  <a:srgbClr val="2235EA"/>
                </a:solidFill>
              </a:rPr>
              <a:t/>
            </a:r>
            <a:br>
              <a:rPr lang="ru-RU" altLang="ru-RU" b="1" dirty="0">
                <a:solidFill>
                  <a:srgbClr val="2235EA"/>
                </a:solidFill>
              </a:rPr>
            </a:br>
            <a:endParaRPr lang="ru-RU" altLang="ru-RU" b="1" dirty="0">
              <a:solidFill>
                <a:srgbClr val="2235EA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3E5AB92-3E1E-4452-B698-4D11D7D5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015" y="1289538"/>
            <a:ext cx="8753599" cy="4760424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Олимпиады -  1 ноября 2020 года для учащихся 7 – 11 классов.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образовательных учреждений города Кирова и Кировской области;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 Олимпиады - в 10:00 часов. 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регистрации - в 09:00 часов. Регистрация - в 09:45.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олимпиады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7-8 классов составляет         2,5 астрономических часа (150 минут),  для 9, 10, 11 классов – 3 астрономических часа (180 минут).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Дата, время и место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показа работ  озвучены перед началом олимпиады. Показ работ участников олимпиады – 5 ноября. Апелляция – 6 ноября.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определяются жюри в соответствии с установленной квотой (не более 45%).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Окончательные результаты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фиксировались в итоговой таблице (ранжированный список участников).</a:t>
            </a:r>
          </a:p>
          <a:p>
            <a:pPr marL="609600" indent="-609600"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>
            <a:extLst>
              <a:ext uri="{FF2B5EF4-FFF2-40B4-BE49-F238E27FC236}">
                <a16:creationId xmlns:a16="http://schemas.microsoft.com/office/drawing/2014/main" id="{C8E5B292-79B3-4463-9AE3-DBB96E088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80" y="1341438"/>
            <a:ext cx="852157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Дата проведения: 15 февраля 2021 года.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Место проведения: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КОГАОУ ДО «Центр дополнительного образования одаренных школьников»                                                 (г. Киров, Октябрьский проспект, 87а).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Общее количество участников: 65.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3 победителя, 26 призеров.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>
            <a:extLst>
              <a:ext uri="{FF2B5EF4-FFF2-40B4-BE49-F238E27FC236}">
                <a16:creationId xmlns:a16="http://schemas.microsoft.com/office/drawing/2014/main" id="{E02C1600-4A19-4A20-95D7-74960C97D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</a:t>
            </a: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alt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CA8B1AF-48E2-431E-86C4-25C4BCAA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700213"/>
            <a:ext cx="8613257" cy="481965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образования,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образования района,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администрации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Кирова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Кировской области</a:t>
            </a:r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Издает  Приказ о подготовке и проведении этапа всероссийской олимпиады школьников.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Утверждает организационно-технологические модели проведения олимпиады.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Заголовок 2">
            <a:extLst>
              <a:ext uri="{FF2B5EF4-FFF2-40B4-BE49-F238E27FC236}">
                <a16:creationId xmlns:a16="http://schemas.microsoft.com/office/drawing/2014/main" id="{FCCBD869-8C0B-469A-AB3E-DF6908EC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18" y="188912"/>
            <a:ext cx="8406882" cy="1266663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этапов </a:t>
            </a:r>
            <a:b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этапов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A1FBF16-0FDB-4FBC-AE96-09391D04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12875"/>
            <a:ext cx="8569325" cy="47529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Font typeface="Arial" charset="0"/>
              <a:buNone/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rgbClr val="040404"/>
                </a:solidFill>
              </a:rPr>
              <a:t> </a:t>
            </a:r>
            <a:r>
              <a:rPr lang="ru-RU" dirty="0" smtClean="0">
                <a:solidFill>
                  <a:srgbClr val="040404"/>
                </a:solidFill>
              </a:rPr>
              <a:t>  </a:t>
            </a:r>
            <a:r>
              <a:rPr lang="ru-RU" sz="38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олимпиады;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олимпиады;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дата, время и место проведения;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показа  Олимпиадных заданий и анализ выполненных работ;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подведения итогов;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Образец инструкции для участников олимпиады;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ru-RU" sz="3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Образец заявления родителя на обработку персональных данных.</a:t>
            </a:r>
          </a:p>
          <a:p>
            <a:pPr marL="0" indent="0" algn="just">
              <a:buFont typeface="Arial" charset="0"/>
              <a:buNone/>
              <a:defRPr/>
            </a:pPr>
            <a:endParaRPr lang="ru-RU" dirty="0">
              <a:solidFill>
                <a:srgbClr val="040404"/>
              </a:solidFill>
            </a:endParaRPr>
          </a:p>
        </p:txBody>
      </p:sp>
      <p:sp>
        <p:nvSpPr>
          <p:cNvPr id="14339" name="Заголовок 2">
            <a:extLst>
              <a:ext uri="{FF2B5EF4-FFF2-40B4-BE49-F238E27FC236}">
                <a16:creationId xmlns:a16="http://schemas.microsoft.com/office/drawing/2014/main" id="{C4937831-5043-47D1-8827-EEEED65C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338138"/>
            <a:ext cx="8694025" cy="1252537"/>
          </a:xfrm>
        </p:spPr>
        <p:txBody>
          <a:bodyPr>
            <a:normAutofit/>
          </a:bodyPr>
          <a:lstStyle/>
          <a:p>
            <a:r>
              <a:rPr lang="ru-RU" altLang="ru-RU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Организационно-технологические модели (ОТМ)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министерства образования Кировской области       от 10.02.2020 № 130 утверждено Положение о единой региональной методической службе в системе образования Кировской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BB2E2ACE-F0C2-499E-8193-C72B7656E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286605"/>
            <a:ext cx="7704287" cy="805596"/>
          </a:xfrm>
        </p:spPr>
        <p:txBody>
          <a:bodyPr/>
          <a:lstStyle/>
          <a:p>
            <a:pPr algn="ctr" eaLnBrk="1" hangingPunct="1"/>
            <a:r>
              <a:rPr lang="ru-RU" altLang="ru-RU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0AD80-89B9-4711-8B4B-8D6F7585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2" y="1903445"/>
            <a:ext cx="8474917" cy="386235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учебников, рекомендованных  к использованию при реализации программ         общего образования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http://www.fpu.edu.ru/fpu/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1DDC67C-E23E-4DBF-90EA-FA32837D7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4638"/>
            <a:ext cx="8326437" cy="1858962"/>
          </a:xfrm>
        </p:spPr>
        <p:txBody>
          <a:bodyPr/>
          <a:lstStyle/>
          <a:p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 общеобразовательных учреждений</a:t>
            </a:r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0F8CC92F-3535-4731-B3DF-3A7F7476D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989138"/>
            <a:ext cx="8785225" cy="4594225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16.11.20 по 28.11.20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профессиональной компетентности учителя музыки в условиях реализации ФГОС»;</a:t>
            </a:r>
          </a:p>
          <a:p>
            <a:r>
              <a:rPr lang="ru-RU" alt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15.03.21 по 20.03.21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аспекты преподавания изобразительного искусства в условиях реализации ФГОС»;</a:t>
            </a:r>
          </a:p>
          <a:p>
            <a:r>
              <a:rPr lang="ru-RU" altLang="ru-RU" sz="28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26.10.21 по 31.10.21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аспекты преподавания изобразительного искусства и музыки в условиях реализации ФГОС»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200C2901-B8D1-4CAA-AD4F-1220D404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3EE0BBAA-F4C8-4364-A8A3-8A482C42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435975" cy="4425950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10.12.20 г.    -                                          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современных педагогических технологий                               в преподавании учебного предмета Изобразительное искусство»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07D47D1E-18C5-4362-A0DB-5C4A2A1F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2" y="286605"/>
            <a:ext cx="7732278" cy="1001020"/>
          </a:xfrm>
        </p:spPr>
        <p:txBody>
          <a:bodyPr>
            <a:normAutofit/>
          </a:bodyPr>
          <a:lstStyle/>
          <a:p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5DAA39EC-56D3-4B4B-BB0C-21CCD9EB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педагогический конкурс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«Предметно-методическая олимпиада работников образовательных организаций» </a:t>
            </a:r>
          </a:p>
          <a:p>
            <a:endParaRPr lang="ru-RU" altLang="ru-RU" sz="3200" b="1" dirty="0">
              <a:solidFill>
                <a:srgbClr val="000000"/>
              </a:solidFill>
            </a:endParaRPr>
          </a:p>
          <a:p>
            <a:r>
              <a:rPr lang="ru-RU" altLang="ru-RU" sz="32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02.11.20 по 15.12.20 гг.;</a:t>
            </a:r>
          </a:p>
          <a:p>
            <a:r>
              <a:rPr lang="ru-RU" altLang="ru-RU" sz="32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21.02.21 по 15.05.21 гг.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EACAEDF0-63F4-4A97-8655-877B5406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286604"/>
            <a:ext cx="7788262" cy="1308931"/>
          </a:xfrm>
        </p:spPr>
        <p:txBody>
          <a:bodyPr>
            <a:normAutofit/>
          </a:bodyPr>
          <a:lstStyle/>
          <a:p>
            <a:r>
              <a:rPr lang="ru-RU" alt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F59E5E4A-50FA-4FEC-8BEA-18972CDD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«Изобразительное искусство» –  </a:t>
            </a:r>
          </a:p>
          <a:p>
            <a:r>
              <a:rPr lang="ru-RU" altLang="ru-RU" sz="36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человек                                                    (3 призера, 1 победитель)</a:t>
            </a:r>
          </a:p>
          <a:p>
            <a:endParaRPr lang="ru-RU" altLang="ru-RU" sz="3600" b="1" dirty="0">
              <a:solidFill>
                <a:srgbClr val="2235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solidFill>
                  <a:srgbClr val="2235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«Музыка» –  8 человек                           (4 призера, 1 победитель)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88C72680-70D4-4C35-B2A8-9F991F03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86604"/>
            <a:ext cx="8187372" cy="1094327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endParaRPr lang="ru-RU" altLang="ru-RU" dirty="0"/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62F29DEF-3583-4E35-BFCE-CA5D0029B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Областной Конкурс творческих работ «Удивительный мир космоса», посвящённый 60-летию первого полёта человека в космос –   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18 февраля по 01 апреля 2021 г.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Областной фестиваль-конкурс творческого мастерства «Вятское узорочье» -              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апрель-сентябрь 2021 г.</a:t>
            </a: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7B106-9C57-4E83-BFAC-8F741390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4BFD01-0126-4CB8-A420-350D6CF60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09" y="158621"/>
            <a:ext cx="8498958" cy="6027575"/>
          </a:xfrm>
        </p:spPr>
      </p:pic>
    </p:spTree>
    <p:extLst>
      <p:ext uri="{BB962C8B-B14F-4D97-AF65-F5344CB8AC3E}">
        <p14:creationId xmlns:p14="http://schemas.microsoft.com/office/powerpoint/2010/main" val="34807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5744199D-CA76-4602-8C73-34B66084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0" y="731837"/>
            <a:ext cx="8369559" cy="1759436"/>
          </a:xfrm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педагогического опыта</a:t>
            </a:r>
            <a:r>
              <a:rPr lang="ru-RU" altLang="ru-RU" b="1" dirty="0">
                <a:solidFill>
                  <a:srgbClr val="2235EA"/>
                </a:solidFill>
              </a:rPr>
              <a:t/>
            </a:r>
            <a:br>
              <a:rPr lang="ru-RU" altLang="ru-RU" b="1" dirty="0">
                <a:solidFill>
                  <a:srgbClr val="2235EA"/>
                </a:solidFill>
              </a:rPr>
            </a:br>
            <a:endParaRPr lang="ru-RU" altLang="ru-RU" b="1" dirty="0">
              <a:solidFill>
                <a:srgbClr val="2235EA"/>
              </a:solidFill>
            </a:endParaRPr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59BD1001-5735-448B-9569-613BD4943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1931436"/>
            <a:ext cx="8369558" cy="3937657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педагогического опыта –  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фиксирования, классификации, хранения, поиска, получения и распространения информации о педагогическом опыте, удовлетворяющем критериям актуальности, новизны, стабильности результатов в течении не менее трех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340B076A-B054-4F58-93A6-3D826A0C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9699" name="Объект 4">
            <a:extLst>
              <a:ext uri="{FF2B5EF4-FFF2-40B4-BE49-F238E27FC236}">
                <a16:creationId xmlns:a16="http://schemas.microsoft.com/office/drawing/2014/main" id="{7A62FDFD-E2F0-4A91-A19E-4BE152C09A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183688" cy="6858000"/>
          </a:xfr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D74F7DE-4B97-4E7D-ACCD-79EB6EAD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62" y="4776252"/>
            <a:ext cx="1897969" cy="18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61" y="178539"/>
            <a:ext cx="8190157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деятельности методического объединения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629296"/>
            <a:ext cx="7543801" cy="4372802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 для повышения профессиональной компетентности педагогических работников образовательных организаций региона в соответствии с требованиями ФГОС и профессиональных стандартов, устранение индивидуального дефицита компетенций педагогов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9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8" y="321817"/>
            <a:ext cx="7543801" cy="15239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методического объединения обязан: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815" y="1845734"/>
            <a:ext cx="8088923" cy="4023360"/>
          </a:xfrm>
        </p:spPr>
        <p:txBody>
          <a:bodyPr>
            <a:noAutofit/>
          </a:bodyPr>
          <a:lstStyle/>
          <a:p>
            <a:r>
              <a:rPr lang="ru-RU" sz="2400" dirty="0"/>
              <a:t>–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заседаниях методического объединения;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знать требования ФГОС и профессиональных стандартов;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стремиться к повышению уровня профессионального мастерства, обеспечивающего высокое качество образования;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соблюдать правовые, нравственные и этические нормы, следовать требованиям профессиональной этики;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нести ответственность за принятие и выполнение решений, входящих в компетенцию объединения и не противоречащих законодательству Российской Федерац</a:t>
            </a:r>
            <a:r>
              <a:rPr lang="ru-RU" sz="2400" dirty="0"/>
              <a:t>ии</a:t>
            </a:r>
          </a:p>
        </p:txBody>
      </p:sp>
    </p:spTree>
    <p:extLst>
      <p:ext uri="{BB962C8B-B14F-4D97-AF65-F5344CB8AC3E}">
        <p14:creationId xmlns:p14="http://schemas.microsoft.com/office/powerpoint/2010/main" val="4225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D320-FEBE-424B-9E99-49A54281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233265"/>
            <a:ext cx="7722948" cy="129695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Действующая нормативная база по предмету «Искусство»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F629E-C2CE-46A6-8696-86311049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931437"/>
            <a:ext cx="8742783" cy="4627983"/>
          </a:xfrm>
        </p:spPr>
        <p:txBody>
          <a:bodyPr>
            <a:normAutofit fontScale="25000" lnSpcReduction="20000"/>
          </a:bodyPr>
          <a:lstStyle/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Федеральный Закон от 29.12.2012 № 273-ФЗ «Об образовании в Российской Федерации»; 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КОНЦЕПЦИЯ преподавания предметной области «Искусство» в образовательных организациях Российской Федерации, реализующих основные общеобразовательные программы от 30.12.18 г.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Примерная основная образовательная программа основного общего образования (протокол от 8 апреля 2015 г. № 1/15, fgosreestr.ru); 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Федеральный государственный образовательный стандарт OOO (приказ </a:t>
            </a:r>
            <a:r>
              <a:rPr lang="ru-RU" alt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МОиН</a:t>
            </a:r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№ 1897 – раздел III п.18.2.2) 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образования.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Федеральный компонент государственных образовательных стандартов общего образования, утвержденный приказом Министерства образования Российской Федерации от 05.03.2004 № 1089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образования» (далее - ФКГОС) (для VIII-XI (XII) классов); 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 17.12.2010 № 1897 (ФГОС основного общего образования);</a:t>
            </a:r>
          </a:p>
          <a:p>
            <a:r>
              <a:rPr lang="ru-RU" alt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5400" b="1" dirty="0"/>
              <a:t>Приказ</a:t>
            </a:r>
            <a:r>
              <a:rPr lang="ru-RU" sz="5400" dirty="0"/>
              <a:t> </a:t>
            </a:r>
            <a:r>
              <a:rPr lang="ru-RU" sz="5400" dirty="0" err="1"/>
              <a:t>Минпросвещения</a:t>
            </a:r>
            <a:r>
              <a:rPr lang="ru-RU" sz="5400" dirty="0"/>
              <a:t> России № 766 от 23.12.2020 года "О внесении изменений в </a:t>
            </a:r>
            <a:r>
              <a:rPr lang="ru-RU" sz="5400" b="1" dirty="0"/>
              <a:t>Федеральный</a:t>
            </a:r>
            <a:r>
              <a:rPr lang="ru-RU" sz="5400" dirty="0"/>
              <a:t> </a:t>
            </a:r>
            <a:r>
              <a:rPr lang="ru-RU" sz="5400" b="1" dirty="0"/>
              <a:t>перечень</a:t>
            </a:r>
            <a:r>
              <a:rPr lang="ru-RU" sz="5400" dirty="0"/>
              <a:t> </a:t>
            </a:r>
            <a:r>
              <a:rPr lang="ru-RU" sz="5400" b="1" dirty="0"/>
              <a:t>учебников</a:t>
            </a:r>
            <a:r>
              <a:rPr lang="ru-RU" sz="5400" dirty="0"/>
              <a:t> 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</a:t>
            </a:r>
            <a:r>
              <a:rPr lang="ru-RU" dirty="0"/>
              <a:t>,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утверждённый Министерством просвещения РФ от 20 мая 2020 года № 254".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Учебники, исключённые из ФПУ, могут быть использованы до 31 мая 2023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rtisans-gallery-paint-brus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245" y="5797187"/>
            <a:ext cx="2747235" cy="1051739"/>
          </a:xfrm>
          <a:prstGeom prst="rect">
            <a:avLst/>
          </a:prstGeom>
        </p:spPr>
      </p:pic>
      <p:pic>
        <p:nvPicPr>
          <p:cNvPr id="7" name="Рисунок 6" descr="brush2-crop-u11942.png"/>
          <p:cNvPicPr>
            <a:picLocks noChangeAspect="1"/>
          </p:cNvPicPr>
          <p:nvPr/>
        </p:nvPicPr>
        <p:blipFill>
          <a:blip r:embed="rId3" cstate="print"/>
          <a:srcRect t="17142"/>
          <a:stretch>
            <a:fillRect/>
          </a:stretch>
        </p:blipFill>
        <p:spPr>
          <a:xfrm>
            <a:off x="2006221" y="0"/>
            <a:ext cx="7137779" cy="1978926"/>
          </a:xfrm>
          <a:prstGeom prst="rect">
            <a:avLst/>
          </a:prstGeom>
        </p:spPr>
      </p:pic>
      <p:pic>
        <p:nvPicPr>
          <p:cNvPr id="10" name="Рисунок 9" descr="9375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262" y="2057400"/>
            <a:ext cx="8604738" cy="3856078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937846" y="2158993"/>
            <a:ext cx="774895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общедоступные информационные ресурсы в качестве инструментов деятельности учеников и учителей.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ать базовые знания в области искусства, чтобы развивать учеников художественно и эстетически.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Создать условия для повышения кадрового потенциала педагогических работников предметной области «Искусство».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оздать учебно-методические материалы нового поколения, чтобы развивать самостоятельную творческую работу обучающихся, использовать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мультимедийные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технологии, современные средства диагностики достижений результатов учеников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8233"/>
            <a:ext cx="7697329" cy="919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преподавания</a:t>
            </a:r>
            <a:br>
              <a:rPr lang="ru-RU" sz="32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</a:t>
            </a:r>
            <a:r>
              <a:rPr lang="ru-RU" sz="32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«Искусство»</a:t>
            </a:r>
            <a:endParaRPr lang="en-US" sz="32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262" y="933509"/>
            <a:ext cx="8552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Цель: улучшить содержание предметной области «Искусство» 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всех уровнях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500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1518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83569" y="1039139"/>
            <a:ext cx="3660322" cy="366032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83569" y="4699461"/>
            <a:ext cx="3564831" cy="14335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Усовершенствовать систему олимпиад </a:t>
            </a:r>
            <a:br>
              <a:rPr lang="ru-RU" sz="17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</a:t>
            </a:r>
            <a:br>
              <a:rPr lang="ru-RU" sz="17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accent2"/>
                </a:solidFill>
                <a:latin typeface="Arial" pitchFamily="34" charset="0"/>
                <a:ea typeface="Calibri"/>
                <a:cs typeface="Arial" pitchFamily="34" charset="0"/>
              </a:rPr>
              <a:t>«Музыка», «ИЗО», «МХК»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7723" y="109184"/>
            <a:ext cx="6314010" cy="668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концепции</a:t>
            </a:r>
            <a:endParaRPr lang="en-US" sz="36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672862"/>
            <a:ext cx="2647666" cy="317837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Учитывать этнокультурные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и национальные особенности региона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при разработке учебно-методических материалов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предметам «Музыка», «Изо», «МХК»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3892" y="777926"/>
            <a:ext cx="2690924" cy="60515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Определить оптимальное соотношение объема теоретического материала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 самостоятельной деятельности учеников,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для этого расширить вариативность выбора видов творческой деятельности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учетом интересов учеников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4"/>
          <a:stretch>
            <a:fillRect/>
          </a:stretch>
        </p:blipFill>
        <p:spPr>
          <a:xfrm rot="10800000">
            <a:off x="0" y="0"/>
            <a:ext cx="4067031" cy="34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43100389_3906024_0_8e7e0_1ef4ce97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40" y="1660788"/>
            <a:ext cx="1937982" cy="4511842"/>
          </a:xfrm>
          <a:prstGeom prst="rect">
            <a:avLst/>
          </a:prstGeom>
        </p:spPr>
      </p:pic>
      <p:pic>
        <p:nvPicPr>
          <p:cNvPr id="12" name="Рисунок 11" descr="banner-folder-frame-glossy-picture-92881.png"/>
          <p:cNvPicPr>
            <a:picLocks noChangeAspect="1"/>
          </p:cNvPicPr>
          <p:nvPr/>
        </p:nvPicPr>
        <p:blipFill>
          <a:blip r:embed="rId3" cstate="print">
            <a:lum bright="-3000" contrast="20000"/>
          </a:blip>
          <a:srcRect b="58883"/>
          <a:stretch>
            <a:fillRect/>
          </a:stretch>
        </p:blipFill>
        <p:spPr>
          <a:xfrm>
            <a:off x="2142699" y="725352"/>
            <a:ext cx="7001301" cy="209973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37982" y="9553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проблемы преподавания</a:t>
            </a:r>
            <a:endParaRPr lang="en-US" sz="2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7545" y="712067"/>
            <a:ext cx="6550924" cy="189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700" b="1" dirty="0">
                <a:solidFill>
                  <a:srgbClr val="173A8D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мотивационного характера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Не адаптирован фундаментальный уровень образовательных методик к новым формам искусства.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Есть расхождение между эталонами искусства, которым ученики хотят соответствовать, и недостатком их умений</a:t>
            </a:r>
          </a:p>
        </p:txBody>
      </p:sp>
      <p:pic>
        <p:nvPicPr>
          <p:cNvPr id="14" name="Рисунок 13" descr="banner-folder-frame-glossy-picture-92881.png"/>
          <p:cNvPicPr>
            <a:picLocks noChangeAspect="1"/>
          </p:cNvPicPr>
          <p:nvPr/>
        </p:nvPicPr>
        <p:blipFill>
          <a:blip r:embed="rId3" cstate="print">
            <a:lum bright="-4000" contrast="20000"/>
          </a:blip>
          <a:srcRect b="58883"/>
          <a:stretch>
            <a:fillRect/>
          </a:stretch>
        </p:blipFill>
        <p:spPr>
          <a:xfrm>
            <a:off x="1937982" y="2770496"/>
            <a:ext cx="7206018" cy="395114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42699" y="2622795"/>
            <a:ext cx="6905770" cy="5206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173A8D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содержательного характера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Недостаточно внедрили информационно-коммуникационные технологии.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 Недостаточное количество учебного времени </a:t>
            </a:r>
            <a:b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программах для творческой проектной деятельности учеников на основе </a:t>
            </a:r>
            <a:r>
              <a:rPr lang="ru-RU" sz="17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системно-деятельностного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подхода.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Не используется потенциал внеурочной деятельности 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части развития деятельности школьных музыкальных, драматических кружков, организации выставок.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содержание  образовательных  программ не отражает потенциал этнокультурных особенностей региона </a:t>
            </a:r>
            <a:b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на всех уровнях общего образования</a:t>
            </a: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700" b="1" dirty="0">
              <a:solidFill>
                <a:srgbClr val="FFFFFF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9" name="Рисунок 8" descr="0_8f8aa_23ab307e_orig-1024x6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954" y="461680"/>
            <a:ext cx="1389191" cy="10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artisans-gallery-paint-brus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3" y="3695114"/>
            <a:ext cx="3329704" cy="246184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37983" y="0"/>
            <a:ext cx="7206017" cy="5595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0"/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проблемы преподавания</a:t>
            </a:r>
            <a:endParaRPr lang="en-US" sz="2800" b="1" dirty="0">
              <a:ln w="0"/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5744"/>
              </p:ext>
            </p:extLst>
          </p:nvPr>
        </p:nvGraphicFramePr>
        <p:xfrm>
          <a:off x="3845169" y="646372"/>
          <a:ext cx="5111262" cy="579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1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Проблемы методического характера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Нужна модернизация содержания учебно-методических материалов с учетом вызовов современности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Нужно усилить внимание к системно-деятельностному подходу, увеличение времени на проекты и творческую деятельность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Преподавание предметной области «Искусство» основывается на модулях с возможностями вариативности по выбору ОО. Подход не обеспечен учебными пособиями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6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Недостаточно внимания использованию информационно-коммуникационных технологий </a:t>
                      </a:r>
                      <a:b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из-за отсутствия методической подготовки педагогических кадров данной области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6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Нет преемственности содержания уроков и внеурочной деятельности.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Н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едостаточно разработаны вариативные модели взаимодействия ОО и учреждений культуры с учетом специфики региона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35167"/>
              </p:ext>
            </p:extLst>
          </p:nvPr>
        </p:nvGraphicFramePr>
        <p:xfrm>
          <a:off x="163773" y="646371"/>
          <a:ext cx="3493828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2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Кадровые проблемы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4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Система подготовки педагогических кадров не отвечает требованиям в части формирования компетенций, предусмотренных профессиональным стандартом «Педагог»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8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81C3FF"/>
      </a:accent1>
      <a:accent2>
        <a:srgbClr val="005AAA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v2" id="{C6E58697-1A7B-4FC1-AABB-4BD88D1A33FC}" vid="{45F38CEE-CA70-4F8A-B152-4C8E9E65DD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ИРО стандартный шаблон</Template>
  <TotalTime>2819</TotalTime>
  <Words>1243</Words>
  <Application>Microsoft Office PowerPoint</Application>
  <PresentationFormat>Экран (4:3)</PresentationFormat>
  <Paragraphs>175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Vollkorn</vt:lpstr>
      <vt:lpstr>Arial</vt:lpstr>
      <vt:lpstr>Wingdings</vt:lpstr>
      <vt:lpstr>Times New Roman</vt:lpstr>
      <vt:lpstr>Calibri Light</vt:lpstr>
      <vt:lpstr>Calibri</vt:lpstr>
      <vt:lpstr>Ретро</vt:lpstr>
      <vt:lpstr>  Анализ организации и проведения  школьного, муниципального,  регионального этапов  ВсОШ  по искусству, мониторинг ОМО предметной области Искусство  в 2020-2021 учебном году  методист предметной области «Искусство» кафедры предметных областей КОГОАУ ДПО ИРО Кировской области Банникова Светлана Владимировна</vt:lpstr>
      <vt:lpstr>Презентация PowerPoint</vt:lpstr>
      <vt:lpstr>Цель деятельности методического объединения</vt:lpstr>
      <vt:lpstr>Состав методического объединения обязан:</vt:lpstr>
      <vt:lpstr>Действующая нормативная база по предмету «Искусство»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 Олимпиада проводится в 4 этапа.   Организаторами   этапов Олимпиады являются: </vt:lpstr>
      <vt:lpstr>Количественные данные  по школьному этапу ВсОШ Кировская область</vt:lpstr>
      <vt:lpstr>Презентация PowerPoint</vt:lpstr>
      <vt:lpstr>Презентация PowerPoint</vt:lpstr>
      <vt:lpstr> Количественные данные по муниципальному этапу ВсОШ по Искусству (МХК) (город Киров)</vt:lpstr>
      <vt:lpstr>Презентация PowerPoint</vt:lpstr>
      <vt:lpstr>Муниципальный этап </vt:lpstr>
      <vt:lpstr>Презентация PowerPoint</vt:lpstr>
      <vt:lpstr>Порядок проведения этапов  (организация этапов ВсОШ)</vt:lpstr>
      <vt:lpstr>Организационно-технологические модели (ОТМ)</vt:lpstr>
      <vt:lpstr>Учебники</vt:lpstr>
      <vt:lpstr>Повышение квалификации педагогов общеобразовательных учреждений </vt:lpstr>
      <vt:lpstr>Вебинары</vt:lpstr>
      <vt:lpstr>Олимпиады</vt:lpstr>
      <vt:lpstr>Количество участников </vt:lpstr>
      <vt:lpstr>Конкурсы</vt:lpstr>
      <vt:lpstr>Презентация PowerPoint</vt:lpstr>
      <vt:lpstr>Банк педагогического опыта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стратегии воспитания в Кировской области</dc:title>
  <dc:creator>Измайлова Елена Васильевна</dc:creator>
  <cp:lastModifiedBy>Банникова Светлана Владимировна</cp:lastModifiedBy>
  <cp:revision>127</cp:revision>
  <dcterms:created xsi:type="dcterms:W3CDTF">2018-08-20T10:43:45Z</dcterms:created>
  <dcterms:modified xsi:type="dcterms:W3CDTF">2021-04-08T10:42:48Z</dcterms:modified>
</cp:coreProperties>
</file>