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91" r:id="rId4"/>
    <p:sldId id="290" r:id="rId5"/>
    <p:sldId id="268" r:id="rId6"/>
    <p:sldId id="271" r:id="rId7"/>
    <p:sldId id="269" r:id="rId8"/>
    <p:sldId id="292" r:id="rId9"/>
    <p:sldId id="293" r:id="rId10"/>
    <p:sldId id="262" r:id="rId11"/>
    <p:sldId id="258" r:id="rId12"/>
    <p:sldId id="259" r:id="rId13"/>
    <p:sldId id="273" r:id="rId14"/>
    <p:sldId id="272" r:id="rId15"/>
    <p:sldId id="274" r:id="rId16"/>
    <p:sldId id="289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AC9EDAA-C6F5-42EE-B70F-A1E0EDB0D61A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B7DDA71-3EDA-4FC5-94ED-CCBFFD638D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848600" cy="41044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«Информационно-образовательная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среда как эффективный педагогический потенциал  повышения качества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образования</a:t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или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«Современному школьнику – современного учителя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</a:rPr>
              <a:t>»</a:t>
            </a:r>
            <a:b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149080"/>
            <a:ext cx="6400800" cy="252028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 учителей начальных классов</a:t>
            </a:r>
          </a:p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.04.2021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Т.А.Колесникова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руководитель </a:t>
            </a: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ОМО учителей начальных </a:t>
            </a:r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классов 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6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84976" cy="3744416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"Они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предпочтут текстовое сообщение разговору. Они общаются в сети — часто с друзьями, с которыми никогда не виделись. Они редко бывают на улице, если только родители не организуют их досуг. Они не представляют себе жизни без мобильных телефонов. </a:t>
            </a: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Они никогда не видели мира, в котором не было высоких 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технологий. </a:t>
            </a:r>
            <a:r>
              <a:rPr lang="ru-RU" sz="2000" b="1" i="1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Компьютеры они предпочитают книгам и во всём стремятся к немедленным результатам.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Они выросли в эпоху экономической депрессии, и от них всеми ожидается лишь одно — быть успешными. Большинство из них очень быстро взрослеют, видя себя значительно старше своих лет".</a:t>
            </a:r>
            <a:r>
              <a:rPr lang="ru-RU" sz="20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</a:br>
            <a:r>
              <a:rPr lang="ru-RU" sz="2000" b="1" dirty="0" smtClean="0">
                <a:solidFill>
                  <a:srgbClr val="002060"/>
                </a:solidFill>
                <a:latin typeface="Calibri"/>
                <a:ea typeface="Calibri"/>
                <a:cs typeface="Times New Roman"/>
              </a:rPr>
              <a:t>                                                    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аме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рик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анский </a:t>
            </a:r>
            <a:r>
              <a:rPr lang="ru-RU" sz="2000" b="1" i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детский психолог Шерри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Постник-Гудвин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" t="17100" r="3520" b="9315"/>
          <a:stretch/>
        </p:blipFill>
        <p:spPr bwMode="auto">
          <a:xfrm>
            <a:off x="1835696" y="3573016"/>
            <a:ext cx="5965373" cy="325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3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 smtClean="0">
                <a:solidFill>
                  <a:srgbClr val="002060"/>
                </a:solidFill>
                <a:latin typeface="Times New Roman"/>
                <a:ea typeface="Calibri"/>
              </a:rPr>
              <a:t>особенности </a:t>
            </a:r>
            <a:br>
              <a:rPr lang="ru-RU" sz="3600" b="1" cap="all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600" b="1" cap="all" dirty="0" smtClean="0">
                <a:solidFill>
                  <a:srgbClr val="002060"/>
                </a:solidFill>
                <a:latin typeface="Times New Roman"/>
                <a:ea typeface="Calibri"/>
              </a:rPr>
              <a:t>познавательной </a:t>
            </a:r>
            <a:r>
              <a:rPr lang="ru-RU" sz="3600" b="1" cap="all" dirty="0">
                <a:solidFill>
                  <a:srgbClr val="002060"/>
                </a:solidFill>
                <a:latin typeface="Times New Roman"/>
                <a:ea typeface="Calibri"/>
              </a:rPr>
              <a:t>сферы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lnSpcReduction="10000"/>
          </a:bodyPr>
          <a:lstStyle/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1.«Клиповое мышление»</a:t>
            </a: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Школьник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цифровой эпохи привычнее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воспринимает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информацию, представленную не знаками, буквами и цифрами, 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короткими яркими образами.</a:t>
            </a:r>
          </a:p>
          <a:p>
            <a:pPr marL="0" indent="0" algn="just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Проблемы при обучении: 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еспособность системно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воспринимать информацию, системно мыслить и, соответственно, излагать свои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мысли; 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клиповое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мышление предполагает упрощение, т.е. «забирает» глубину усвоения материала.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 учащихся теряется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способность к анализу и выстраиванию длинных логических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цепочек;</a:t>
            </a: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чащиеся не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умеют строить проблемную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коммуникацию, перестают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ценить живое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общение;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затрудняются устанавливать связи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между свойствами объекта,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воспринимают информационный поток фрагментарно, отсутствует способность воспринимать целостную картину  мира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7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cap="all" dirty="0" smtClean="0">
                <a:solidFill>
                  <a:srgbClr val="002060"/>
                </a:solidFill>
                <a:latin typeface="Times New Roman"/>
                <a:ea typeface="Calibri"/>
              </a:rPr>
              <a:t>особенности </a:t>
            </a:r>
            <a:br>
              <a:rPr lang="ru-RU" sz="3600" b="1" cap="all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600" b="1" cap="all" dirty="0" smtClean="0">
                <a:solidFill>
                  <a:srgbClr val="002060"/>
                </a:solidFill>
                <a:latin typeface="Times New Roman"/>
                <a:ea typeface="Calibri"/>
              </a:rPr>
              <a:t>познавательной </a:t>
            </a:r>
            <a:r>
              <a:rPr lang="ru-RU" sz="3600" b="1" cap="all" dirty="0">
                <a:solidFill>
                  <a:srgbClr val="002060"/>
                </a:solidFill>
                <a:latin typeface="Times New Roman"/>
                <a:ea typeface="Calibri"/>
              </a:rPr>
              <a:t>сферы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2.Осознание информации осуществляется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в том случае, если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личностно-значима.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3.Особенности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школьников: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внимания у школьников уменьшается в десятки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раз, переключение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распределение внимания развиты хорошо. М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огут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несколько дел одновременно: учить уроки, слушать музыку, переписываться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Вконтакте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играть в компьютерные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игры.</a:t>
            </a:r>
          </a:p>
          <a:p>
            <a:pPr marL="0" indent="0" algn="just"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качество выполняемых действий низкое.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4.Особенности памяти: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развита кратковременная память, чем долговременная. Современному ребенку, имеющему возможность в любое время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погуглить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найти нужную информацию нет смысла хранить ее в своей памяти. Изменяется и структура мнемонических процессов.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учащиеся точно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запоминают не содержание, а место, где находится какая-либо информация. Меняется интенсивность мнемонических процессов.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5.Особенности восприятия: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учащиеся, которые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очень много времени за компьютером, в интернете получают определенную депривацию, т.е. лишаются определенных сенсорных сигналов, которые связаны с окружающим миром – запахи, прикосновения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и.т.д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9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906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учитель…Какой он?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8768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С.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Лихачёв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«учительство – это искусство, труд не менее титанический, чем труд писателя или композитора, но более тяжелый и ответственный. Учитель обращается к душе человеческой не через музыку, как композитор, не с помощью красок, как художник, а впрямую. Воспитывает своими знаниями и любовью, своим отношением к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миру»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«любовь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своему делу + вдохновение + компетентность +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дальновидность»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«…учить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общаясь, а не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поучая»</a:t>
            </a:r>
          </a:p>
          <a:p>
            <a:pPr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Ш.Амонашвили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«Учитель, будь солнцем, излучающим человеческое тепло, будь почвой, богатой ферментами человеческих чувств, и сей знания не только в памяти и сознании твоих учеников, но и в их душах и сердцах...» </a:t>
            </a:r>
          </a:p>
        </p:txBody>
      </p:sp>
    </p:spTree>
    <p:extLst>
      <p:ext uri="{BB962C8B-B14F-4D97-AF65-F5344CB8AC3E}">
        <p14:creationId xmlns:p14="http://schemas.microsoft.com/office/powerpoint/2010/main" val="11910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4" y="0"/>
            <a:ext cx="912921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5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Антонович Садовничий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445624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«Этот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поразил меня уровнем участников и профессионализмом в целом наших педагогов, у которых работа в душе – имеют что-то такое, что у них не отнять. Они очень умные, владеют хорошо речью, русским языком, что тоже очень важно. Ну и конечно, технологии – уровень конкурса этого года небывалый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Учитель  - это мастерство и душа»</a:t>
            </a:r>
          </a:p>
          <a:p>
            <a:pPr marL="0" indent="0" algn="just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«…..монитор не научит так,</a:t>
            </a:r>
          </a:p>
          <a:p>
            <a:pPr marL="0" indent="0" algn="just">
              <a:buNone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 научит учитель»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736304" cy="1864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16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ьзователь\Desktop\0003-003-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8"/>
          <a:stretch/>
        </p:blipFill>
        <p:spPr bwMode="auto">
          <a:xfrm>
            <a:off x="395536" y="510986"/>
            <a:ext cx="846969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6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848600" cy="410445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«Информационно-образовательная 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среда как эффективный педагогический потенциал  повышения качества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образования</a:t>
            </a:r>
            <a:b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/>
                <a:ea typeface="Calibri"/>
              </a:rPr>
              <a:t>или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/>
                <a:ea typeface="Calibri"/>
              </a:rPr>
              <a:t>«Современному школьнику – современного учителя</a:t>
            </a:r>
            <a: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</a:rPr>
              <a:t>»</a:t>
            </a:r>
            <a:br>
              <a:rPr lang="ru-RU" sz="3600" b="1" dirty="0">
                <a:solidFill>
                  <a:srgbClr val="002060"/>
                </a:solidFill>
                <a:latin typeface="Times New Roman"/>
                <a:ea typeface="Calibri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/>
                <a:ea typeface="Calibri"/>
              </a:rPr>
              <a:t> 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824535" cy="307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44"/>
          <a:stretch/>
        </p:blipFill>
        <p:spPr bwMode="auto">
          <a:xfrm>
            <a:off x="107504" y="343490"/>
            <a:ext cx="5057231" cy="2797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64735" y="510693"/>
            <a:ext cx="389574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 – это инициатива, направленная на достижение двух ключевых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обеспечение глобальной конкурентоспособности российского образования и вхождение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в число 10 ведущих стран мира по качеству общего образования.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гармонично развитой и социально ответственной личности на основе духовно-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нравственных ценностей народов Российской Федерации.</a:t>
            </a:r>
          </a:p>
        </p:txBody>
      </p:sp>
    </p:spTree>
    <p:extLst>
      <p:ext uri="{BB962C8B-B14F-4D97-AF65-F5344CB8AC3E}">
        <p14:creationId xmlns:p14="http://schemas.microsoft.com/office/powerpoint/2010/main" val="377745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4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060" y="692696"/>
            <a:ext cx="4392488" cy="58477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проекта: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в российских школах новых методов обучения и воспитания,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современных образовательных технологий, а также обновление содержания и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методов обучения предмету «Технология».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Создаются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 (</a:t>
            </a:r>
            <a:r>
              <a:rPr lang="ru-RU" sz="2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кванториумы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технопарки, с</a:t>
            </a:r>
          </a:p>
          <a:p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современным оборудованием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Цель-развитие инженерного </a:t>
            </a:r>
            <a:r>
              <a:rPr lang="ru-RU" sz="2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мышления, </a:t>
            </a:r>
            <a:r>
              <a:rPr lang="ru-RU" sz="2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инженерные кадры.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6936" y="557528"/>
            <a:ext cx="4355976" cy="2062103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«Успех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ребенка»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проекта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формирование эффективной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выявления, поддержки и развития способностей и талантов у детей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молодежи. 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0012" y="2780928"/>
            <a:ext cx="4356484" cy="390876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«Новые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 для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каждого» </a:t>
            </a:r>
          </a:p>
          <a:p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системы, в рамках которой работники смогут непрерывно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бновлять свои профессиональные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нания.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Ведомство создаст платформу-навигатор и набор сервисов с курсами</a:t>
            </a:r>
          </a:p>
          <a:p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образовательными программами</a:t>
            </a:r>
            <a:r>
              <a:rPr lang="ru-RU" dirty="0">
                <a:solidFill>
                  <a:srgbClr val="000000"/>
                </a:solidFill>
                <a:latin typeface="yandex-san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56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нформационно-образовательная </a:t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среда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(или ИОС)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открытая педагогическая система, сформированная на основе </a:t>
            </a:r>
            <a:r>
              <a:rPr lang="ru-RU" sz="2800" b="1" dirty="0">
                <a:solidFill>
                  <a:srgbClr val="C00000"/>
                </a:solidFill>
                <a:latin typeface="Times New Roman"/>
              </a:rPr>
              <a:t>разнообразных информационных образовательных ресурсов, современных информационно-телекоммуникационных средств и педагогических технологий</a:t>
            </a: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, направленных на формирование </a:t>
            </a:r>
            <a:r>
              <a:rPr lang="ru-RU" sz="2800" b="1" dirty="0">
                <a:solidFill>
                  <a:srgbClr val="C00000"/>
                </a:solidFill>
                <a:latin typeface="Times New Roman"/>
              </a:rPr>
              <a:t>творческой, социально активной личности, </a:t>
            </a: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а также компетентность участников образовательного процесса в решении учебно-познавательных и профессиональных задач с применением </a:t>
            </a:r>
            <a:r>
              <a:rPr lang="ru-RU" sz="2800" b="1" dirty="0">
                <a:solidFill>
                  <a:srgbClr val="C00000"/>
                </a:solidFill>
                <a:latin typeface="Times New Roman"/>
              </a:rPr>
              <a:t>информационно-коммуникационных технологий (ИКТ-компетентность</a:t>
            </a:r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), наличие служб поддержки применения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ИКТ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7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292"/>
          <a:stretch/>
        </p:blipFill>
        <p:spPr bwMode="auto">
          <a:xfrm>
            <a:off x="0" y="3820"/>
            <a:ext cx="9144000" cy="685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740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6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312102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549697"/>
            <a:ext cx="3027194" cy="251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027" y="549697"/>
            <a:ext cx="190344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8206"/>
            <a:ext cx="176212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68" y="3544092"/>
            <a:ext cx="2663825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478" y="3543146"/>
            <a:ext cx="1750558" cy="318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228" y="3933056"/>
            <a:ext cx="1823244" cy="141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35" y="5278859"/>
            <a:ext cx="1984634" cy="157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66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ьзователь\Downloads\16170828884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7"/>
            <a:ext cx="3983766" cy="29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36712"/>
            <a:ext cx="3528392" cy="4704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17032"/>
            <a:ext cx="3839750" cy="28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1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776</TotalTime>
  <Words>708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Ясность</vt:lpstr>
      <vt:lpstr>  «Информационно-образовательная среда как эффективный педагогический потенциал  повышения качества образования или «Современному школьнику – современного учителя»  </vt:lpstr>
      <vt:lpstr>Презентация PowerPoint</vt:lpstr>
      <vt:lpstr>Презентация PowerPoint</vt:lpstr>
      <vt:lpstr>Презентация PowerPoint</vt:lpstr>
      <vt:lpstr>Информационно-образовательная  среда (или ИОС) </vt:lpstr>
      <vt:lpstr>Презентация PowerPoint</vt:lpstr>
      <vt:lpstr>Презентация PowerPoint</vt:lpstr>
      <vt:lpstr>Презентация PowerPoint</vt:lpstr>
      <vt:lpstr>Презентация PowerPoint</vt:lpstr>
      <vt:lpstr>"Они предпочтут текстовое сообщение разговору. Они общаются в сети — часто с друзьями, с которыми никогда не виделись. Они редко бывают на улице, если только родители не организуют их досуг. Они не представляют себе жизни без мобильных телефонов. Они никогда не видели мира, в котором не было высоких технологий. Компьютеры они предпочитают книгам и во всём стремятся к немедленным результатам. Они выросли в эпоху экономической депрессии, и от них всеми ожидается лишь одно — быть успешными. Большинство из них очень быстро взрослеют, видя себя значительно старше своих лет".                                                      американский детский психолог Шерри Постник-Гудвин</vt:lpstr>
      <vt:lpstr>особенности  познавательной сферы</vt:lpstr>
      <vt:lpstr>особенности  познавательной сферы</vt:lpstr>
      <vt:lpstr>Современный учитель…Какой он?</vt:lpstr>
      <vt:lpstr>Презентация PowerPoint</vt:lpstr>
      <vt:lpstr>Виктор Антонович Садовничий </vt:lpstr>
      <vt:lpstr>Презентация PowerPoint</vt:lpstr>
      <vt:lpstr>  «Информационно-образовательная среда как эффективный педагогический потенциал  повышения качества образования или «Современному школьнику – современного учителя»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«Современные школьники XXI века: от особенностей познавательной сферы до выбора учителем стиля обучения»</dc:title>
  <dc:creator>поьзователь</dc:creator>
  <cp:lastModifiedBy>поьзователь</cp:lastModifiedBy>
  <cp:revision>52</cp:revision>
  <dcterms:created xsi:type="dcterms:W3CDTF">2020-03-15T14:22:00Z</dcterms:created>
  <dcterms:modified xsi:type="dcterms:W3CDTF">2021-04-12T18:44:06Z</dcterms:modified>
</cp:coreProperties>
</file>