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432" r:id="rId3"/>
    <p:sldId id="310" r:id="rId4"/>
    <p:sldId id="415" r:id="rId5"/>
    <p:sldId id="398" r:id="rId6"/>
    <p:sldId id="405" r:id="rId7"/>
    <p:sldId id="406" r:id="rId8"/>
    <p:sldId id="407" r:id="rId9"/>
    <p:sldId id="400" r:id="rId10"/>
    <p:sldId id="409" r:id="rId11"/>
    <p:sldId id="410" r:id="rId12"/>
    <p:sldId id="411" r:id="rId13"/>
    <p:sldId id="401" r:id="rId14"/>
    <p:sldId id="412" r:id="rId15"/>
    <p:sldId id="316" r:id="rId16"/>
    <p:sldId id="413" r:id="rId17"/>
    <p:sldId id="420" r:id="rId18"/>
    <p:sldId id="414" r:id="rId19"/>
    <p:sldId id="416" r:id="rId20"/>
    <p:sldId id="417" r:id="rId21"/>
    <p:sldId id="418" r:id="rId22"/>
    <p:sldId id="421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4" autoAdjust="0"/>
    <p:restoredTop sz="98741" autoAdjust="0"/>
  </p:normalViewPr>
  <p:slideViewPr>
    <p:cSldViewPr snapToGrid="0">
      <p:cViewPr varScale="1">
        <p:scale>
          <a:sx n="115" d="100"/>
          <a:sy n="115" d="100"/>
        </p:scale>
        <p:origin x="-900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A355D-9ED1-40D3-9455-2B040D0BA902}" type="doc">
      <dgm:prSet loTypeId="urn:microsoft.com/office/officeart/2005/8/layout/matrix3" loCatId="matrix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DCC4730-88BF-4356-B437-48B400AE4243}">
      <dgm:prSet phldrT="[Текст]"/>
      <dgm:spPr/>
      <dgm:t>
        <a:bodyPr/>
        <a:lstStyle/>
        <a:p>
          <a:r>
            <a:rPr lang="ru-RU" dirty="0" smtClean="0"/>
            <a:t>Особенности воспитательного процесса в школе</a:t>
          </a:r>
          <a:endParaRPr lang="ru-RU" dirty="0"/>
        </a:p>
      </dgm:t>
    </dgm:pt>
    <dgm:pt modelId="{97A47C37-BD2D-4DB7-AA9F-6431C9EE9DE6}" type="parTrans" cxnId="{C533262C-3BCC-460E-A65D-49F3B37D7A2A}">
      <dgm:prSet/>
      <dgm:spPr/>
      <dgm:t>
        <a:bodyPr/>
        <a:lstStyle/>
        <a:p>
          <a:endParaRPr lang="ru-RU"/>
        </a:p>
      </dgm:t>
    </dgm:pt>
    <dgm:pt modelId="{BC88995D-8652-4105-9BBE-67B58B9C61D5}" type="sibTrans" cxnId="{C533262C-3BCC-460E-A65D-49F3B37D7A2A}">
      <dgm:prSet/>
      <dgm:spPr/>
      <dgm:t>
        <a:bodyPr/>
        <a:lstStyle/>
        <a:p>
          <a:endParaRPr lang="ru-RU"/>
        </a:p>
      </dgm:t>
    </dgm:pt>
    <dgm:pt modelId="{D7B5372F-915C-4D30-A0AD-F47D1050866E}">
      <dgm:prSet phldrT="[Текст]"/>
      <dgm:spPr/>
      <dgm:t>
        <a:bodyPr/>
        <a:lstStyle/>
        <a:p>
          <a:r>
            <a:rPr lang="ru-RU" dirty="0" smtClean="0"/>
            <a:t>Цели и задачи воспитания</a:t>
          </a:r>
          <a:endParaRPr lang="ru-RU" dirty="0"/>
        </a:p>
      </dgm:t>
    </dgm:pt>
    <dgm:pt modelId="{4E04FADD-412C-4799-8E80-2E4098686839}" type="parTrans" cxnId="{76BC3881-5CFE-45DC-A729-07BA3EC9B0A3}">
      <dgm:prSet/>
      <dgm:spPr/>
      <dgm:t>
        <a:bodyPr/>
        <a:lstStyle/>
        <a:p>
          <a:endParaRPr lang="ru-RU"/>
        </a:p>
      </dgm:t>
    </dgm:pt>
    <dgm:pt modelId="{1ADA86C8-1C6F-47A4-9ACF-91F44FDB5BEA}" type="sibTrans" cxnId="{76BC3881-5CFE-45DC-A729-07BA3EC9B0A3}">
      <dgm:prSet/>
      <dgm:spPr/>
      <dgm:t>
        <a:bodyPr/>
        <a:lstStyle/>
        <a:p>
          <a:endParaRPr lang="ru-RU"/>
        </a:p>
      </dgm:t>
    </dgm:pt>
    <dgm:pt modelId="{122495A9-016F-436E-9A23-B152485A82EE}">
      <dgm:prSet phldrT="[Текст]"/>
      <dgm:spPr/>
      <dgm:t>
        <a:bodyPr/>
        <a:lstStyle/>
        <a:p>
          <a:r>
            <a:rPr lang="ru-RU" dirty="0" smtClean="0"/>
            <a:t>Виды, формы и содержание деятельности</a:t>
          </a:r>
          <a:endParaRPr lang="ru-RU" dirty="0"/>
        </a:p>
      </dgm:t>
    </dgm:pt>
    <dgm:pt modelId="{8E380CFA-4B90-4EEB-85AE-8AB296E989A4}" type="parTrans" cxnId="{69BBFB27-219E-4CD9-9880-04FE1BA1C052}">
      <dgm:prSet/>
      <dgm:spPr/>
      <dgm:t>
        <a:bodyPr/>
        <a:lstStyle/>
        <a:p>
          <a:endParaRPr lang="ru-RU"/>
        </a:p>
      </dgm:t>
    </dgm:pt>
    <dgm:pt modelId="{744220E9-0A2A-415A-B97D-7964B3D3B0E2}" type="sibTrans" cxnId="{69BBFB27-219E-4CD9-9880-04FE1BA1C052}">
      <dgm:prSet/>
      <dgm:spPr/>
      <dgm:t>
        <a:bodyPr/>
        <a:lstStyle/>
        <a:p>
          <a:endParaRPr lang="ru-RU"/>
        </a:p>
      </dgm:t>
    </dgm:pt>
    <dgm:pt modelId="{4CDCD10F-3BA2-4965-9D6A-D7A8FC3975E0}">
      <dgm:prSet phldrT="[Текст]"/>
      <dgm:spPr/>
      <dgm:t>
        <a:bodyPr/>
        <a:lstStyle/>
        <a:p>
          <a:r>
            <a:rPr lang="ru-RU" dirty="0" smtClean="0"/>
            <a:t>Основные направления самоанализа воспитательной работы</a:t>
          </a:r>
          <a:endParaRPr lang="ru-RU" dirty="0"/>
        </a:p>
      </dgm:t>
    </dgm:pt>
    <dgm:pt modelId="{9A5BF778-005C-4DFB-BBF1-1367DEA36ED9}" type="parTrans" cxnId="{C0A6ABDA-F81D-46D9-A831-F06F65B7C21F}">
      <dgm:prSet/>
      <dgm:spPr/>
      <dgm:t>
        <a:bodyPr/>
        <a:lstStyle/>
        <a:p>
          <a:endParaRPr lang="ru-RU"/>
        </a:p>
      </dgm:t>
    </dgm:pt>
    <dgm:pt modelId="{3686EEE3-31A0-4D5A-AE18-2D28BCF3175F}" type="sibTrans" cxnId="{C0A6ABDA-F81D-46D9-A831-F06F65B7C21F}">
      <dgm:prSet/>
      <dgm:spPr/>
      <dgm:t>
        <a:bodyPr/>
        <a:lstStyle/>
        <a:p>
          <a:endParaRPr lang="ru-RU"/>
        </a:p>
      </dgm:t>
    </dgm:pt>
    <dgm:pt modelId="{509E573C-FBD1-4D17-BA50-0677CBF33646}" type="pres">
      <dgm:prSet presAssocID="{774A355D-9ED1-40D3-9455-2B040D0BA90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CC9CFA-2CC4-40CC-8CB6-A7C5D8A82400}" type="pres">
      <dgm:prSet presAssocID="{774A355D-9ED1-40D3-9455-2B040D0BA902}" presName="diamond" presStyleLbl="bgShp" presStyleIdx="0" presStyleCnt="1"/>
      <dgm:spPr>
        <a:solidFill>
          <a:schemeClr val="accent1">
            <a:lumMod val="20000"/>
            <a:lumOff val="80000"/>
          </a:schemeClr>
        </a:solidFill>
      </dgm:spPr>
    </dgm:pt>
    <dgm:pt modelId="{7066B2FB-D10D-4468-860B-662AF2D8624D}" type="pres">
      <dgm:prSet presAssocID="{774A355D-9ED1-40D3-9455-2B040D0BA902}" presName="quad1" presStyleLbl="node1" presStyleIdx="0" presStyleCnt="4" custScaleX="142510" custScaleY="67491" custLinFactNeighborX="-48279" custLinFactNeighborY="-248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2D3FB-C91D-416C-93EA-AD73B966AE59}" type="pres">
      <dgm:prSet presAssocID="{774A355D-9ED1-40D3-9455-2B040D0BA902}" presName="quad2" presStyleLbl="node1" presStyleIdx="1" presStyleCnt="4" custScaleX="142510" custScaleY="67491" custLinFactNeighborX="49190" custLinFactNeighborY="-248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00061-CFAB-476A-BD30-1ECDF88AAED8}" type="pres">
      <dgm:prSet presAssocID="{774A355D-9ED1-40D3-9455-2B040D0BA902}" presName="quad3" presStyleLbl="node1" presStyleIdx="2" presStyleCnt="4" custScaleX="142510" custScaleY="67491" custLinFactNeighborX="-48279" custLinFactNeighborY="181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0F6FB-DEFD-4653-8153-AFDCE962DC51}" type="pres">
      <dgm:prSet presAssocID="{774A355D-9ED1-40D3-9455-2B040D0BA902}" presName="quad4" presStyleLbl="node1" presStyleIdx="3" presStyleCnt="4" custScaleX="142510" custScaleY="67491" custLinFactNeighborX="49190" custLinFactNeighborY="181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AFDD80-3F5E-4E24-99B7-1E6300C5ED0A}" type="presOf" srcId="{774A355D-9ED1-40D3-9455-2B040D0BA902}" destId="{509E573C-FBD1-4D17-BA50-0677CBF33646}" srcOrd="0" destOrd="0" presId="urn:microsoft.com/office/officeart/2005/8/layout/matrix3"/>
    <dgm:cxn modelId="{76BC3881-5CFE-45DC-A729-07BA3EC9B0A3}" srcId="{774A355D-9ED1-40D3-9455-2B040D0BA902}" destId="{D7B5372F-915C-4D30-A0AD-F47D1050866E}" srcOrd="1" destOrd="0" parTransId="{4E04FADD-412C-4799-8E80-2E4098686839}" sibTransId="{1ADA86C8-1C6F-47A4-9ACF-91F44FDB5BEA}"/>
    <dgm:cxn modelId="{C0A6ABDA-F81D-46D9-A831-F06F65B7C21F}" srcId="{774A355D-9ED1-40D3-9455-2B040D0BA902}" destId="{4CDCD10F-3BA2-4965-9D6A-D7A8FC3975E0}" srcOrd="3" destOrd="0" parTransId="{9A5BF778-005C-4DFB-BBF1-1367DEA36ED9}" sibTransId="{3686EEE3-31A0-4D5A-AE18-2D28BCF3175F}"/>
    <dgm:cxn modelId="{F4FE4972-1FF3-4FF0-9327-33C60F61BD9E}" type="presOf" srcId="{9DCC4730-88BF-4356-B437-48B400AE4243}" destId="{7066B2FB-D10D-4468-860B-662AF2D8624D}" srcOrd="0" destOrd="0" presId="urn:microsoft.com/office/officeart/2005/8/layout/matrix3"/>
    <dgm:cxn modelId="{7568F771-FA9C-4B5F-BC6B-92943249F336}" type="presOf" srcId="{D7B5372F-915C-4D30-A0AD-F47D1050866E}" destId="{5C32D3FB-C91D-416C-93EA-AD73B966AE59}" srcOrd="0" destOrd="0" presId="urn:microsoft.com/office/officeart/2005/8/layout/matrix3"/>
    <dgm:cxn modelId="{871F4485-376C-49A6-B92F-CBD96398272D}" type="presOf" srcId="{122495A9-016F-436E-9A23-B152485A82EE}" destId="{45000061-CFAB-476A-BD30-1ECDF88AAED8}" srcOrd="0" destOrd="0" presId="urn:microsoft.com/office/officeart/2005/8/layout/matrix3"/>
    <dgm:cxn modelId="{69BBFB27-219E-4CD9-9880-04FE1BA1C052}" srcId="{774A355D-9ED1-40D3-9455-2B040D0BA902}" destId="{122495A9-016F-436E-9A23-B152485A82EE}" srcOrd="2" destOrd="0" parTransId="{8E380CFA-4B90-4EEB-85AE-8AB296E989A4}" sibTransId="{744220E9-0A2A-415A-B97D-7964B3D3B0E2}"/>
    <dgm:cxn modelId="{5B169B4E-CCDC-4C7B-9E5B-084238BEC5F4}" type="presOf" srcId="{4CDCD10F-3BA2-4965-9D6A-D7A8FC3975E0}" destId="{5310F6FB-DEFD-4653-8153-AFDCE962DC51}" srcOrd="0" destOrd="0" presId="urn:microsoft.com/office/officeart/2005/8/layout/matrix3"/>
    <dgm:cxn modelId="{C533262C-3BCC-460E-A65D-49F3B37D7A2A}" srcId="{774A355D-9ED1-40D3-9455-2B040D0BA902}" destId="{9DCC4730-88BF-4356-B437-48B400AE4243}" srcOrd="0" destOrd="0" parTransId="{97A47C37-BD2D-4DB7-AA9F-6431C9EE9DE6}" sibTransId="{BC88995D-8652-4105-9BBE-67B58B9C61D5}"/>
    <dgm:cxn modelId="{3ECB09E5-7A4C-4B1B-92D0-09FB8666E60D}" type="presParOf" srcId="{509E573C-FBD1-4D17-BA50-0677CBF33646}" destId="{C7CC9CFA-2CC4-40CC-8CB6-A7C5D8A82400}" srcOrd="0" destOrd="0" presId="urn:microsoft.com/office/officeart/2005/8/layout/matrix3"/>
    <dgm:cxn modelId="{91F065CC-9716-4AC6-A96C-A7075291D3FA}" type="presParOf" srcId="{509E573C-FBD1-4D17-BA50-0677CBF33646}" destId="{7066B2FB-D10D-4468-860B-662AF2D8624D}" srcOrd="1" destOrd="0" presId="urn:microsoft.com/office/officeart/2005/8/layout/matrix3"/>
    <dgm:cxn modelId="{1EB53FF7-DAB6-451D-903D-414D9EBAC3B8}" type="presParOf" srcId="{509E573C-FBD1-4D17-BA50-0677CBF33646}" destId="{5C32D3FB-C91D-416C-93EA-AD73B966AE59}" srcOrd="2" destOrd="0" presId="urn:microsoft.com/office/officeart/2005/8/layout/matrix3"/>
    <dgm:cxn modelId="{7347B3B3-0B17-46E7-910C-734E6DCB0D61}" type="presParOf" srcId="{509E573C-FBD1-4D17-BA50-0677CBF33646}" destId="{45000061-CFAB-476A-BD30-1ECDF88AAED8}" srcOrd="3" destOrd="0" presId="urn:microsoft.com/office/officeart/2005/8/layout/matrix3"/>
    <dgm:cxn modelId="{589C2B47-2908-4BD1-A111-762C86D39F40}" type="presParOf" srcId="{509E573C-FBD1-4D17-BA50-0677CBF33646}" destId="{5310F6FB-DEFD-4653-8153-AFDCE962DC5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ED0B8F-E4A1-4050-BA3E-2324622EC052}" type="doc">
      <dgm:prSet loTypeId="urn:microsoft.com/office/officeart/2008/layout/HalfCircleOrganizationChart" loCatId="hierarchy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6C80807-6836-4F0E-84CB-FE6CDA3AF1E8}">
      <dgm:prSet phldrT="[Текст]" custT="1"/>
      <dgm:spPr/>
      <dgm:t>
        <a:bodyPr/>
        <a:lstStyle/>
        <a:p>
          <a:r>
            <a:rPr lang="ru-RU" sz="2400" dirty="0" smtClean="0"/>
            <a:t>модули</a:t>
          </a:r>
          <a:endParaRPr lang="ru-RU" sz="2400" dirty="0"/>
        </a:p>
      </dgm:t>
    </dgm:pt>
    <dgm:pt modelId="{8EE18A9F-40F0-4052-9E1C-259FBBD2ED0D}" type="parTrans" cxnId="{1B4F27BE-7E7D-4184-B6D2-F7C0916D84CF}">
      <dgm:prSet/>
      <dgm:spPr/>
      <dgm:t>
        <a:bodyPr/>
        <a:lstStyle/>
        <a:p>
          <a:endParaRPr lang="ru-RU" sz="2400"/>
        </a:p>
      </dgm:t>
    </dgm:pt>
    <dgm:pt modelId="{5D673D1B-8FAB-4538-A601-9472FA0B01B1}" type="sibTrans" cxnId="{1B4F27BE-7E7D-4184-B6D2-F7C0916D84CF}">
      <dgm:prSet/>
      <dgm:spPr/>
      <dgm:t>
        <a:bodyPr/>
        <a:lstStyle/>
        <a:p>
          <a:endParaRPr lang="ru-RU" sz="2400"/>
        </a:p>
      </dgm:t>
    </dgm:pt>
    <dgm:pt modelId="{22804AF6-3601-49E6-AA2C-C231D58D56E7}">
      <dgm:prSet phldrT="[Текст]" custT="1"/>
      <dgm:spPr/>
      <dgm:t>
        <a:bodyPr/>
        <a:lstStyle/>
        <a:p>
          <a:r>
            <a:rPr lang="ru-RU" sz="2400" dirty="0" smtClean="0"/>
            <a:t>инвариантные</a:t>
          </a:r>
          <a:endParaRPr lang="ru-RU" sz="2400" dirty="0"/>
        </a:p>
      </dgm:t>
    </dgm:pt>
    <dgm:pt modelId="{3583A5BB-1AC4-433A-9692-1086835F2A0B}" type="parTrans" cxnId="{91F7AA9E-372E-4C68-84C2-84AFC481E4D7}">
      <dgm:prSet custT="1"/>
      <dgm:spPr/>
      <dgm:t>
        <a:bodyPr/>
        <a:lstStyle/>
        <a:p>
          <a:endParaRPr lang="ru-RU" sz="2400"/>
        </a:p>
      </dgm:t>
    </dgm:pt>
    <dgm:pt modelId="{C001D41F-E022-494A-9DD1-8004B6ED2A0B}" type="sibTrans" cxnId="{91F7AA9E-372E-4C68-84C2-84AFC481E4D7}">
      <dgm:prSet/>
      <dgm:spPr/>
      <dgm:t>
        <a:bodyPr/>
        <a:lstStyle/>
        <a:p>
          <a:endParaRPr lang="ru-RU" sz="2400"/>
        </a:p>
      </dgm:t>
    </dgm:pt>
    <dgm:pt modelId="{4638F4D4-BAD2-431E-A409-976D87248E16}">
      <dgm:prSet phldrT="[Текст]" custT="1"/>
      <dgm:spPr/>
      <dgm:t>
        <a:bodyPr/>
        <a:lstStyle/>
        <a:p>
          <a:r>
            <a:rPr lang="ru-RU" sz="2400" dirty="0" smtClean="0"/>
            <a:t>вариативные</a:t>
          </a:r>
          <a:endParaRPr lang="ru-RU" sz="2400" dirty="0"/>
        </a:p>
      </dgm:t>
    </dgm:pt>
    <dgm:pt modelId="{69DAAC58-050C-400C-AE0E-90FB0DE7165B}" type="parTrans" cxnId="{B1D203AD-4019-40D2-B527-EAF5E241E105}">
      <dgm:prSet custT="1"/>
      <dgm:spPr/>
      <dgm:t>
        <a:bodyPr/>
        <a:lstStyle/>
        <a:p>
          <a:endParaRPr lang="ru-RU" sz="2400"/>
        </a:p>
      </dgm:t>
    </dgm:pt>
    <dgm:pt modelId="{FEA8E56F-9CB4-44BC-9C24-BF18BE012CC8}" type="sibTrans" cxnId="{B1D203AD-4019-40D2-B527-EAF5E241E105}">
      <dgm:prSet/>
      <dgm:spPr/>
      <dgm:t>
        <a:bodyPr/>
        <a:lstStyle/>
        <a:p>
          <a:endParaRPr lang="ru-RU" sz="2400"/>
        </a:p>
      </dgm:t>
    </dgm:pt>
    <dgm:pt modelId="{7C05FE1B-E9E2-4671-825F-485E4A902F2A}" type="pres">
      <dgm:prSet presAssocID="{3AED0B8F-E4A1-4050-BA3E-2324622EC05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E44998-7DAB-422D-950B-DD5730653130}" type="pres">
      <dgm:prSet presAssocID="{F6C80807-6836-4F0E-84CB-FE6CDA3AF1E8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31B758D-9B04-4739-BF45-8BDBD8495743}" type="pres">
      <dgm:prSet presAssocID="{F6C80807-6836-4F0E-84CB-FE6CDA3AF1E8}" presName="rootComposite1" presStyleCnt="0"/>
      <dgm:spPr/>
      <dgm:t>
        <a:bodyPr/>
        <a:lstStyle/>
        <a:p>
          <a:endParaRPr lang="ru-RU"/>
        </a:p>
      </dgm:t>
    </dgm:pt>
    <dgm:pt modelId="{69624F00-3555-4C78-B5CF-0FDE9357494D}" type="pres">
      <dgm:prSet presAssocID="{F6C80807-6836-4F0E-84CB-FE6CDA3AF1E8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A855C6-BB5C-4C49-A865-08C16FA20B30}" type="pres">
      <dgm:prSet presAssocID="{F6C80807-6836-4F0E-84CB-FE6CDA3AF1E8}" presName="topArc1" presStyleLbl="parChTrans1D1" presStyleIdx="0" presStyleCnt="6"/>
      <dgm:spPr/>
      <dgm:t>
        <a:bodyPr/>
        <a:lstStyle/>
        <a:p>
          <a:endParaRPr lang="ru-RU"/>
        </a:p>
      </dgm:t>
    </dgm:pt>
    <dgm:pt modelId="{8418CF02-1161-4885-BBAA-D45E974C7D50}" type="pres">
      <dgm:prSet presAssocID="{F6C80807-6836-4F0E-84CB-FE6CDA3AF1E8}" presName="bottomArc1" presStyleLbl="parChTrans1D1" presStyleIdx="1" presStyleCnt="6"/>
      <dgm:spPr/>
      <dgm:t>
        <a:bodyPr/>
        <a:lstStyle/>
        <a:p>
          <a:endParaRPr lang="ru-RU"/>
        </a:p>
      </dgm:t>
    </dgm:pt>
    <dgm:pt modelId="{F35B6590-C495-4DCD-930D-CE51BA2F1B51}" type="pres">
      <dgm:prSet presAssocID="{F6C80807-6836-4F0E-84CB-FE6CDA3AF1E8}" presName="topConnNode1" presStyleLbl="node1" presStyleIdx="0" presStyleCnt="0"/>
      <dgm:spPr/>
      <dgm:t>
        <a:bodyPr/>
        <a:lstStyle/>
        <a:p>
          <a:endParaRPr lang="ru-RU"/>
        </a:p>
      </dgm:t>
    </dgm:pt>
    <dgm:pt modelId="{171D609C-AA04-4DB2-9092-0D4B03C41303}" type="pres">
      <dgm:prSet presAssocID="{F6C80807-6836-4F0E-84CB-FE6CDA3AF1E8}" presName="hierChild2" presStyleCnt="0"/>
      <dgm:spPr/>
      <dgm:t>
        <a:bodyPr/>
        <a:lstStyle/>
        <a:p>
          <a:endParaRPr lang="ru-RU"/>
        </a:p>
      </dgm:t>
    </dgm:pt>
    <dgm:pt modelId="{6A328794-3A53-4B2A-95C0-46BFE1044BDC}" type="pres">
      <dgm:prSet presAssocID="{3583A5BB-1AC4-433A-9692-1086835F2A0B}" presName="Name28" presStyleLbl="parChTrans1D2" presStyleIdx="0" presStyleCnt="2"/>
      <dgm:spPr/>
      <dgm:t>
        <a:bodyPr/>
        <a:lstStyle/>
        <a:p>
          <a:endParaRPr lang="ru-RU"/>
        </a:p>
      </dgm:t>
    </dgm:pt>
    <dgm:pt modelId="{04953FFE-4672-4ADC-B4D1-6EB93DA52035}" type="pres">
      <dgm:prSet presAssocID="{22804AF6-3601-49E6-AA2C-C231D58D56E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D4F16D4-C74F-4662-828A-16A99772ABCF}" type="pres">
      <dgm:prSet presAssocID="{22804AF6-3601-49E6-AA2C-C231D58D56E7}" presName="rootComposite2" presStyleCnt="0"/>
      <dgm:spPr/>
      <dgm:t>
        <a:bodyPr/>
        <a:lstStyle/>
        <a:p>
          <a:endParaRPr lang="ru-RU"/>
        </a:p>
      </dgm:t>
    </dgm:pt>
    <dgm:pt modelId="{D9D6C679-1435-4503-835C-FEB0C427E658}" type="pres">
      <dgm:prSet presAssocID="{22804AF6-3601-49E6-AA2C-C231D58D56E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D8BC24-628E-457B-B09F-9C095F098EB7}" type="pres">
      <dgm:prSet presAssocID="{22804AF6-3601-49E6-AA2C-C231D58D56E7}" presName="topArc2" presStyleLbl="parChTrans1D1" presStyleIdx="2" presStyleCnt="6"/>
      <dgm:spPr/>
      <dgm:t>
        <a:bodyPr/>
        <a:lstStyle/>
        <a:p>
          <a:endParaRPr lang="ru-RU"/>
        </a:p>
      </dgm:t>
    </dgm:pt>
    <dgm:pt modelId="{73849B6D-454F-4EAC-8C53-6879F90B306F}" type="pres">
      <dgm:prSet presAssocID="{22804AF6-3601-49E6-AA2C-C231D58D56E7}" presName="bottomArc2" presStyleLbl="parChTrans1D1" presStyleIdx="3" presStyleCnt="6"/>
      <dgm:spPr/>
      <dgm:t>
        <a:bodyPr/>
        <a:lstStyle/>
        <a:p>
          <a:endParaRPr lang="ru-RU"/>
        </a:p>
      </dgm:t>
    </dgm:pt>
    <dgm:pt modelId="{EE488CD1-044A-4E4F-855E-2AA05628D60D}" type="pres">
      <dgm:prSet presAssocID="{22804AF6-3601-49E6-AA2C-C231D58D56E7}" presName="topConnNode2" presStyleLbl="node2" presStyleIdx="0" presStyleCnt="0"/>
      <dgm:spPr/>
      <dgm:t>
        <a:bodyPr/>
        <a:lstStyle/>
        <a:p>
          <a:endParaRPr lang="ru-RU"/>
        </a:p>
      </dgm:t>
    </dgm:pt>
    <dgm:pt modelId="{57980C60-81FD-470E-848A-7B81684B2889}" type="pres">
      <dgm:prSet presAssocID="{22804AF6-3601-49E6-AA2C-C231D58D56E7}" presName="hierChild4" presStyleCnt="0"/>
      <dgm:spPr/>
      <dgm:t>
        <a:bodyPr/>
        <a:lstStyle/>
        <a:p>
          <a:endParaRPr lang="ru-RU"/>
        </a:p>
      </dgm:t>
    </dgm:pt>
    <dgm:pt modelId="{C70B29E7-B748-4458-A2AA-CB8869CFCF33}" type="pres">
      <dgm:prSet presAssocID="{22804AF6-3601-49E6-AA2C-C231D58D56E7}" presName="hierChild5" presStyleCnt="0"/>
      <dgm:spPr/>
      <dgm:t>
        <a:bodyPr/>
        <a:lstStyle/>
        <a:p>
          <a:endParaRPr lang="ru-RU"/>
        </a:p>
      </dgm:t>
    </dgm:pt>
    <dgm:pt modelId="{798B92F6-8562-4378-AF56-88E94600CD5F}" type="pres">
      <dgm:prSet presAssocID="{69DAAC58-050C-400C-AE0E-90FB0DE7165B}" presName="Name28" presStyleLbl="parChTrans1D2" presStyleIdx="1" presStyleCnt="2"/>
      <dgm:spPr/>
      <dgm:t>
        <a:bodyPr/>
        <a:lstStyle/>
        <a:p>
          <a:endParaRPr lang="ru-RU"/>
        </a:p>
      </dgm:t>
    </dgm:pt>
    <dgm:pt modelId="{5CB362AA-5AD8-490C-8C0A-7E5CECF40211}" type="pres">
      <dgm:prSet presAssocID="{4638F4D4-BAD2-431E-A409-976D87248E1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4031AD9-AE93-4264-A547-5DDE01D3810F}" type="pres">
      <dgm:prSet presAssocID="{4638F4D4-BAD2-431E-A409-976D87248E16}" presName="rootComposite2" presStyleCnt="0"/>
      <dgm:spPr/>
      <dgm:t>
        <a:bodyPr/>
        <a:lstStyle/>
        <a:p>
          <a:endParaRPr lang="ru-RU"/>
        </a:p>
      </dgm:t>
    </dgm:pt>
    <dgm:pt modelId="{1397A0BB-892B-4ECF-9CAF-76091E7B1C80}" type="pres">
      <dgm:prSet presAssocID="{4638F4D4-BAD2-431E-A409-976D87248E1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0A804F-CE0A-49EB-9599-F765894087CA}" type="pres">
      <dgm:prSet presAssocID="{4638F4D4-BAD2-431E-A409-976D87248E16}" presName="topArc2" presStyleLbl="parChTrans1D1" presStyleIdx="4" presStyleCnt="6"/>
      <dgm:spPr/>
      <dgm:t>
        <a:bodyPr/>
        <a:lstStyle/>
        <a:p>
          <a:endParaRPr lang="ru-RU"/>
        </a:p>
      </dgm:t>
    </dgm:pt>
    <dgm:pt modelId="{10E6C8BD-5F04-418F-A3D8-2B800A109B79}" type="pres">
      <dgm:prSet presAssocID="{4638F4D4-BAD2-431E-A409-976D87248E16}" presName="bottomArc2" presStyleLbl="parChTrans1D1" presStyleIdx="5" presStyleCnt="6"/>
      <dgm:spPr/>
      <dgm:t>
        <a:bodyPr/>
        <a:lstStyle/>
        <a:p>
          <a:endParaRPr lang="ru-RU"/>
        </a:p>
      </dgm:t>
    </dgm:pt>
    <dgm:pt modelId="{5107654C-58F0-4441-91B8-77A5989871A1}" type="pres">
      <dgm:prSet presAssocID="{4638F4D4-BAD2-431E-A409-976D87248E16}" presName="topConnNode2" presStyleLbl="node2" presStyleIdx="0" presStyleCnt="0"/>
      <dgm:spPr/>
      <dgm:t>
        <a:bodyPr/>
        <a:lstStyle/>
        <a:p>
          <a:endParaRPr lang="ru-RU"/>
        </a:p>
      </dgm:t>
    </dgm:pt>
    <dgm:pt modelId="{16EBF017-587F-491F-89CE-8C750F22D0C7}" type="pres">
      <dgm:prSet presAssocID="{4638F4D4-BAD2-431E-A409-976D87248E16}" presName="hierChild4" presStyleCnt="0"/>
      <dgm:spPr/>
      <dgm:t>
        <a:bodyPr/>
        <a:lstStyle/>
        <a:p>
          <a:endParaRPr lang="ru-RU"/>
        </a:p>
      </dgm:t>
    </dgm:pt>
    <dgm:pt modelId="{8C136C22-616D-45A4-AB27-5ABCEA246BB9}" type="pres">
      <dgm:prSet presAssocID="{4638F4D4-BAD2-431E-A409-976D87248E16}" presName="hierChild5" presStyleCnt="0"/>
      <dgm:spPr/>
      <dgm:t>
        <a:bodyPr/>
        <a:lstStyle/>
        <a:p>
          <a:endParaRPr lang="ru-RU"/>
        </a:p>
      </dgm:t>
    </dgm:pt>
    <dgm:pt modelId="{958D7529-5D8D-4148-81E9-98B16804B2ED}" type="pres">
      <dgm:prSet presAssocID="{F6C80807-6836-4F0E-84CB-FE6CDA3AF1E8}" presName="hierChild3" presStyleCnt="0"/>
      <dgm:spPr/>
      <dgm:t>
        <a:bodyPr/>
        <a:lstStyle/>
        <a:p>
          <a:endParaRPr lang="ru-RU"/>
        </a:p>
      </dgm:t>
    </dgm:pt>
  </dgm:ptLst>
  <dgm:cxnLst>
    <dgm:cxn modelId="{F9D03077-D61A-4615-9CFA-34CE2BFD74B9}" type="presOf" srcId="{4638F4D4-BAD2-431E-A409-976D87248E16}" destId="{5107654C-58F0-4441-91B8-77A5989871A1}" srcOrd="1" destOrd="0" presId="urn:microsoft.com/office/officeart/2008/layout/HalfCircleOrganizationChart"/>
    <dgm:cxn modelId="{B1D203AD-4019-40D2-B527-EAF5E241E105}" srcId="{F6C80807-6836-4F0E-84CB-FE6CDA3AF1E8}" destId="{4638F4D4-BAD2-431E-A409-976D87248E16}" srcOrd="1" destOrd="0" parTransId="{69DAAC58-050C-400C-AE0E-90FB0DE7165B}" sibTransId="{FEA8E56F-9CB4-44BC-9C24-BF18BE012CC8}"/>
    <dgm:cxn modelId="{91F7AA9E-372E-4C68-84C2-84AFC481E4D7}" srcId="{F6C80807-6836-4F0E-84CB-FE6CDA3AF1E8}" destId="{22804AF6-3601-49E6-AA2C-C231D58D56E7}" srcOrd="0" destOrd="0" parTransId="{3583A5BB-1AC4-433A-9692-1086835F2A0B}" sibTransId="{C001D41F-E022-494A-9DD1-8004B6ED2A0B}"/>
    <dgm:cxn modelId="{6FAED615-6C2B-4B01-9349-EA91A5AEA380}" type="presOf" srcId="{22804AF6-3601-49E6-AA2C-C231D58D56E7}" destId="{EE488CD1-044A-4E4F-855E-2AA05628D60D}" srcOrd="1" destOrd="0" presId="urn:microsoft.com/office/officeart/2008/layout/HalfCircleOrganizationChart"/>
    <dgm:cxn modelId="{1D5960EC-0FAD-49C1-9950-9D214FD679E5}" type="presOf" srcId="{69DAAC58-050C-400C-AE0E-90FB0DE7165B}" destId="{798B92F6-8562-4378-AF56-88E94600CD5F}" srcOrd="0" destOrd="0" presId="urn:microsoft.com/office/officeart/2008/layout/HalfCircleOrganizationChart"/>
    <dgm:cxn modelId="{1B4F27BE-7E7D-4184-B6D2-F7C0916D84CF}" srcId="{3AED0B8F-E4A1-4050-BA3E-2324622EC052}" destId="{F6C80807-6836-4F0E-84CB-FE6CDA3AF1E8}" srcOrd="0" destOrd="0" parTransId="{8EE18A9F-40F0-4052-9E1C-259FBBD2ED0D}" sibTransId="{5D673D1B-8FAB-4538-A601-9472FA0B01B1}"/>
    <dgm:cxn modelId="{D2A60A9B-E2CD-4EA3-9B5F-383A32E933D8}" type="presOf" srcId="{3583A5BB-1AC4-433A-9692-1086835F2A0B}" destId="{6A328794-3A53-4B2A-95C0-46BFE1044BDC}" srcOrd="0" destOrd="0" presId="urn:microsoft.com/office/officeart/2008/layout/HalfCircleOrganizationChart"/>
    <dgm:cxn modelId="{9D444DA7-14D4-45FC-BF88-4CCBD5F730CD}" type="presOf" srcId="{4638F4D4-BAD2-431E-A409-976D87248E16}" destId="{1397A0BB-892B-4ECF-9CAF-76091E7B1C80}" srcOrd="0" destOrd="0" presId="urn:microsoft.com/office/officeart/2008/layout/HalfCircleOrganizationChart"/>
    <dgm:cxn modelId="{77BEC2CE-67EC-46A2-AA22-6318B3899B7E}" type="presOf" srcId="{F6C80807-6836-4F0E-84CB-FE6CDA3AF1E8}" destId="{69624F00-3555-4C78-B5CF-0FDE9357494D}" srcOrd="0" destOrd="0" presId="urn:microsoft.com/office/officeart/2008/layout/HalfCircleOrganizationChart"/>
    <dgm:cxn modelId="{6D65ABF7-8F8F-4898-BEC7-28FEAEA14F9A}" type="presOf" srcId="{22804AF6-3601-49E6-AA2C-C231D58D56E7}" destId="{D9D6C679-1435-4503-835C-FEB0C427E658}" srcOrd="0" destOrd="0" presId="urn:microsoft.com/office/officeart/2008/layout/HalfCircleOrganizationChart"/>
    <dgm:cxn modelId="{559EAC90-692F-4CC7-BAA0-69E8DCCD12B0}" type="presOf" srcId="{F6C80807-6836-4F0E-84CB-FE6CDA3AF1E8}" destId="{F35B6590-C495-4DCD-930D-CE51BA2F1B51}" srcOrd="1" destOrd="0" presId="urn:microsoft.com/office/officeart/2008/layout/HalfCircleOrganizationChart"/>
    <dgm:cxn modelId="{36FC9F53-DDAF-4CDB-9EBE-C3D26CD56DE7}" type="presOf" srcId="{3AED0B8F-E4A1-4050-BA3E-2324622EC052}" destId="{7C05FE1B-E9E2-4671-825F-485E4A902F2A}" srcOrd="0" destOrd="0" presId="urn:microsoft.com/office/officeart/2008/layout/HalfCircleOrganizationChart"/>
    <dgm:cxn modelId="{A67D3CE7-6571-4721-85EF-8B054DF6D84C}" type="presParOf" srcId="{7C05FE1B-E9E2-4671-825F-485E4A902F2A}" destId="{AFE44998-7DAB-422D-950B-DD5730653130}" srcOrd="0" destOrd="0" presId="urn:microsoft.com/office/officeart/2008/layout/HalfCircleOrganizationChart"/>
    <dgm:cxn modelId="{9D9D3E6A-002B-4E59-86F4-FBCC90D5AC44}" type="presParOf" srcId="{AFE44998-7DAB-422D-950B-DD5730653130}" destId="{831B758D-9B04-4739-BF45-8BDBD8495743}" srcOrd="0" destOrd="0" presId="urn:microsoft.com/office/officeart/2008/layout/HalfCircleOrganizationChart"/>
    <dgm:cxn modelId="{2BBC3960-122A-438A-8B84-6B4BD5878F8E}" type="presParOf" srcId="{831B758D-9B04-4739-BF45-8BDBD8495743}" destId="{69624F00-3555-4C78-B5CF-0FDE9357494D}" srcOrd="0" destOrd="0" presId="urn:microsoft.com/office/officeart/2008/layout/HalfCircleOrganizationChart"/>
    <dgm:cxn modelId="{94638595-7561-4771-BADF-DD9854C289D7}" type="presParOf" srcId="{831B758D-9B04-4739-BF45-8BDBD8495743}" destId="{F3A855C6-BB5C-4C49-A865-08C16FA20B30}" srcOrd="1" destOrd="0" presId="urn:microsoft.com/office/officeart/2008/layout/HalfCircleOrganizationChart"/>
    <dgm:cxn modelId="{84304E4B-EBB5-4D8F-BC46-6B8D6EF88B30}" type="presParOf" srcId="{831B758D-9B04-4739-BF45-8BDBD8495743}" destId="{8418CF02-1161-4885-BBAA-D45E974C7D50}" srcOrd="2" destOrd="0" presId="urn:microsoft.com/office/officeart/2008/layout/HalfCircleOrganizationChart"/>
    <dgm:cxn modelId="{A8BE693A-BE22-4B3C-9677-1446B073E52E}" type="presParOf" srcId="{831B758D-9B04-4739-BF45-8BDBD8495743}" destId="{F35B6590-C495-4DCD-930D-CE51BA2F1B51}" srcOrd="3" destOrd="0" presId="urn:microsoft.com/office/officeart/2008/layout/HalfCircleOrganizationChart"/>
    <dgm:cxn modelId="{4C45282A-122D-4C25-AD08-0C629CE05091}" type="presParOf" srcId="{AFE44998-7DAB-422D-950B-DD5730653130}" destId="{171D609C-AA04-4DB2-9092-0D4B03C41303}" srcOrd="1" destOrd="0" presId="urn:microsoft.com/office/officeart/2008/layout/HalfCircleOrganizationChart"/>
    <dgm:cxn modelId="{ECC5DE91-1D9F-4D87-BE42-F26B9BB0DD04}" type="presParOf" srcId="{171D609C-AA04-4DB2-9092-0D4B03C41303}" destId="{6A328794-3A53-4B2A-95C0-46BFE1044BDC}" srcOrd="0" destOrd="0" presId="urn:microsoft.com/office/officeart/2008/layout/HalfCircleOrganizationChart"/>
    <dgm:cxn modelId="{63169ACC-900B-4A6E-BE1C-805FB9643197}" type="presParOf" srcId="{171D609C-AA04-4DB2-9092-0D4B03C41303}" destId="{04953FFE-4672-4ADC-B4D1-6EB93DA52035}" srcOrd="1" destOrd="0" presId="urn:microsoft.com/office/officeart/2008/layout/HalfCircleOrganizationChart"/>
    <dgm:cxn modelId="{8351D162-8D3D-4A68-A8C8-A5B8A3C1CE2A}" type="presParOf" srcId="{04953FFE-4672-4ADC-B4D1-6EB93DA52035}" destId="{5D4F16D4-C74F-4662-828A-16A99772ABCF}" srcOrd="0" destOrd="0" presId="urn:microsoft.com/office/officeart/2008/layout/HalfCircleOrganizationChart"/>
    <dgm:cxn modelId="{055E6DDA-94C1-42D6-A4D7-9DD60C1BB99E}" type="presParOf" srcId="{5D4F16D4-C74F-4662-828A-16A99772ABCF}" destId="{D9D6C679-1435-4503-835C-FEB0C427E658}" srcOrd="0" destOrd="0" presId="urn:microsoft.com/office/officeart/2008/layout/HalfCircleOrganizationChart"/>
    <dgm:cxn modelId="{C264228C-6A87-482F-B921-C930A8141EAB}" type="presParOf" srcId="{5D4F16D4-C74F-4662-828A-16A99772ABCF}" destId="{0CD8BC24-628E-457B-B09F-9C095F098EB7}" srcOrd="1" destOrd="0" presId="urn:microsoft.com/office/officeart/2008/layout/HalfCircleOrganizationChart"/>
    <dgm:cxn modelId="{8D7A1E3A-FC2D-4EA5-B2DA-B2A493DEFEEE}" type="presParOf" srcId="{5D4F16D4-C74F-4662-828A-16A99772ABCF}" destId="{73849B6D-454F-4EAC-8C53-6879F90B306F}" srcOrd="2" destOrd="0" presId="urn:microsoft.com/office/officeart/2008/layout/HalfCircleOrganizationChart"/>
    <dgm:cxn modelId="{FF882F72-FE1A-440D-BDD2-96CE94CB47EE}" type="presParOf" srcId="{5D4F16D4-C74F-4662-828A-16A99772ABCF}" destId="{EE488CD1-044A-4E4F-855E-2AA05628D60D}" srcOrd="3" destOrd="0" presId="urn:microsoft.com/office/officeart/2008/layout/HalfCircleOrganizationChart"/>
    <dgm:cxn modelId="{8D5CB256-8075-4B92-9AFC-3C666226C1FC}" type="presParOf" srcId="{04953FFE-4672-4ADC-B4D1-6EB93DA52035}" destId="{57980C60-81FD-470E-848A-7B81684B2889}" srcOrd="1" destOrd="0" presId="urn:microsoft.com/office/officeart/2008/layout/HalfCircleOrganizationChart"/>
    <dgm:cxn modelId="{A5442B1B-8AB7-4479-A25E-85FA053A7B62}" type="presParOf" srcId="{04953FFE-4672-4ADC-B4D1-6EB93DA52035}" destId="{C70B29E7-B748-4458-A2AA-CB8869CFCF33}" srcOrd="2" destOrd="0" presId="urn:microsoft.com/office/officeart/2008/layout/HalfCircleOrganizationChart"/>
    <dgm:cxn modelId="{A29343D1-5F0E-4A42-A013-94CF47AD14E5}" type="presParOf" srcId="{171D609C-AA04-4DB2-9092-0D4B03C41303}" destId="{798B92F6-8562-4378-AF56-88E94600CD5F}" srcOrd="2" destOrd="0" presId="urn:microsoft.com/office/officeart/2008/layout/HalfCircleOrganizationChart"/>
    <dgm:cxn modelId="{B7EE8E6C-6980-4CBD-9925-72F920B32A98}" type="presParOf" srcId="{171D609C-AA04-4DB2-9092-0D4B03C41303}" destId="{5CB362AA-5AD8-490C-8C0A-7E5CECF40211}" srcOrd="3" destOrd="0" presId="urn:microsoft.com/office/officeart/2008/layout/HalfCircleOrganizationChart"/>
    <dgm:cxn modelId="{0F39D382-2AF9-447A-AC14-2A04210A543E}" type="presParOf" srcId="{5CB362AA-5AD8-490C-8C0A-7E5CECF40211}" destId="{84031AD9-AE93-4264-A547-5DDE01D3810F}" srcOrd="0" destOrd="0" presId="urn:microsoft.com/office/officeart/2008/layout/HalfCircleOrganizationChart"/>
    <dgm:cxn modelId="{E1D272D3-958C-4B97-8959-B1BE215A602B}" type="presParOf" srcId="{84031AD9-AE93-4264-A547-5DDE01D3810F}" destId="{1397A0BB-892B-4ECF-9CAF-76091E7B1C80}" srcOrd="0" destOrd="0" presId="urn:microsoft.com/office/officeart/2008/layout/HalfCircleOrganizationChart"/>
    <dgm:cxn modelId="{8DD59F78-7316-4013-9BAE-9FBCC49BFFD4}" type="presParOf" srcId="{84031AD9-AE93-4264-A547-5DDE01D3810F}" destId="{810A804F-CE0A-49EB-9599-F765894087CA}" srcOrd="1" destOrd="0" presId="urn:microsoft.com/office/officeart/2008/layout/HalfCircleOrganizationChart"/>
    <dgm:cxn modelId="{1D1DC7F2-5BD3-4362-B375-D517097DC6B4}" type="presParOf" srcId="{84031AD9-AE93-4264-A547-5DDE01D3810F}" destId="{10E6C8BD-5F04-418F-A3D8-2B800A109B79}" srcOrd="2" destOrd="0" presId="urn:microsoft.com/office/officeart/2008/layout/HalfCircleOrganizationChart"/>
    <dgm:cxn modelId="{61596A4E-8EE5-4E7B-9153-FC85F4605C04}" type="presParOf" srcId="{84031AD9-AE93-4264-A547-5DDE01D3810F}" destId="{5107654C-58F0-4441-91B8-77A5989871A1}" srcOrd="3" destOrd="0" presId="urn:microsoft.com/office/officeart/2008/layout/HalfCircleOrganizationChart"/>
    <dgm:cxn modelId="{E8AF55EA-CB37-498A-9E37-9A4AEBD33191}" type="presParOf" srcId="{5CB362AA-5AD8-490C-8C0A-7E5CECF40211}" destId="{16EBF017-587F-491F-89CE-8C750F22D0C7}" srcOrd="1" destOrd="0" presId="urn:microsoft.com/office/officeart/2008/layout/HalfCircleOrganizationChart"/>
    <dgm:cxn modelId="{7E71B58D-3A55-4217-A626-EB5E62600E4E}" type="presParOf" srcId="{5CB362AA-5AD8-490C-8C0A-7E5CECF40211}" destId="{8C136C22-616D-45A4-AB27-5ABCEA246BB9}" srcOrd="2" destOrd="0" presId="urn:microsoft.com/office/officeart/2008/layout/HalfCircleOrganizationChart"/>
    <dgm:cxn modelId="{665EA3CF-AFCE-4C18-98E5-142823959DEE}" type="presParOf" srcId="{AFE44998-7DAB-422D-950B-DD5730653130}" destId="{958D7529-5D8D-4148-81E9-98B16804B2ED}" srcOrd="2" destOrd="0" presId="urn:microsoft.com/office/officeart/2008/layout/HalfCircleOrganizationChart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C9CFA-2CC4-40CC-8CB6-A7C5D8A82400}">
      <dsp:nvSpPr>
        <dsp:cNvPr id="0" name=""/>
        <dsp:cNvSpPr/>
      </dsp:nvSpPr>
      <dsp:spPr>
        <a:xfrm>
          <a:off x="1321512" y="0"/>
          <a:ext cx="5418667" cy="5418667"/>
        </a:xfrm>
        <a:prstGeom prst="diamond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66B2FB-D10D-4468-860B-662AF2D8624D}">
      <dsp:nvSpPr>
        <dsp:cNvPr id="0" name=""/>
        <dsp:cNvSpPr/>
      </dsp:nvSpPr>
      <dsp:spPr>
        <a:xfrm>
          <a:off x="366838" y="333887"/>
          <a:ext cx="3011635" cy="142627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Особенности воспитательного процесса в школе</a:t>
          </a:r>
          <a:endParaRPr lang="ru-RU" sz="2100" kern="1200" dirty="0"/>
        </a:p>
      </dsp:txBody>
      <dsp:txXfrm>
        <a:off x="436463" y="403512"/>
        <a:ext cx="2872385" cy="1287023"/>
      </dsp:txXfrm>
    </dsp:sp>
    <dsp:sp modelId="{5C32D3FB-C91D-416C-93EA-AD73B966AE59}">
      <dsp:nvSpPr>
        <dsp:cNvPr id="0" name=""/>
        <dsp:cNvSpPr/>
      </dsp:nvSpPr>
      <dsp:spPr>
        <a:xfrm>
          <a:off x="4702471" y="333887"/>
          <a:ext cx="3011635" cy="1426273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Цели и задачи воспитания</a:t>
          </a:r>
          <a:endParaRPr lang="ru-RU" sz="2100" kern="1200" dirty="0"/>
        </a:p>
      </dsp:txBody>
      <dsp:txXfrm>
        <a:off x="4772096" y="403512"/>
        <a:ext cx="2872385" cy="1287023"/>
      </dsp:txXfrm>
    </dsp:sp>
    <dsp:sp modelId="{45000061-CFAB-476A-BD30-1ECDF88AAED8}">
      <dsp:nvSpPr>
        <dsp:cNvPr id="0" name=""/>
        <dsp:cNvSpPr/>
      </dsp:nvSpPr>
      <dsp:spPr>
        <a:xfrm>
          <a:off x="366838" y="3518712"/>
          <a:ext cx="3011635" cy="1426273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Виды, формы и содержание деятельности</a:t>
          </a:r>
          <a:endParaRPr lang="ru-RU" sz="2100" kern="1200" dirty="0"/>
        </a:p>
      </dsp:txBody>
      <dsp:txXfrm>
        <a:off x="436463" y="3588337"/>
        <a:ext cx="2872385" cy="1287023"/>
      </dsp:txXfrm>
    </dsp:sp>
    <dsp:sp modelId="{5310F6FB-DEFD-4653-8153-AFDCE962DC51}">
      <dsp:nvSpPr>
        <dsp:cNvPr id="0" name=""/>
        <dsp:cNvSpPr/>
      </dsp:nvSpPr>
      <dsp:spPr>
        <a:xfrm>
          <a:off x="4702471" y="3518712"/>
          <a:ext cx="3011635" cy="1426273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Основные направления самоанализа воспитательной работы</a:t>
          </a:r>
          <a:endParaRPr lang="ru-RU" sz="2000" kern="1200" dirty="0"/>
        </a:p>
      </dsp:txBody>
      <dsp:txXfrm>
        <a:off x="4772096" y="3588337"/>
        <a:ext cx="2872385" cy="1287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B92F6-8562-4378-AF56-88E94600CD5F}">
      <dsp:nvSpPr>
        <dsp:cNvPr id="0" name=""/>
        <dsp:cNvSpPr/>
      </dsp:nvSpPr>
      <dsp:spPr>
        <a:xfrm>
          <a:off x="5754254" y="1105954"/>
          <a:ext cx="1336519" cy="463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957"/>
              </a:lnTo>
              <a:lnTo>
                <a:pt x="1336519" y="231957"/>
              </a:lnTo>
              <a:lnTo>
                <a:pt x="1336519" y="4639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28794-3A53-4B2A-95C0-46BFE1044BDC}">
      <dsp:nvSpPr>
        <dsp:cNvPr id="0" name=""/>
        <dsp:cNvSpPr/>
      </dsp:nvSpPr>
      <dsp:spPr>
        <a:xfrm>
          <a:off x="4417735" y="1105954"/>
          <a:ext cx="1336519" cy="463915"/>
        </a:xfrm>
        <a:custGeom>
          <a:avLst/>
          <a:gdLst/>
          <a:ahLst/>
          <a:cxnLst/>
          <a:rect l="0" t="0" r="0" b="0"/>
          <a:pathLst>
            <a:path>
              <a:moveTo>
                <a:pt x="1336519" y="0"/>
              </a:moveTo>
              <a:lnTo>
                <a:pt x="1336519" y="231957"/>
              </a:lnTo>
              <a:lnTo>
                <a:pt x="0" y="231957"/>
              </a:lnTo>
              <a:lnTo>
                <a:pt x="0" y="4639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855C6-BB5C-4C49-A865-08C16FA20B30}">
      <dsp:nvSpPr>
        <dsp:cNvPr id="0" name=""/>
        <dsp:cNvSpPr/>
      </dsp:nvSpPr>
      <dsp:spPr>
        <a:xfrm>
          <a:off x="5201973" y="1393"/>
          <a:ext cx="1104561" cy="11045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8CF02-1161-4885-BBAA-D45E974C7D50}">
      <dsp:nvSpPr>
        <dsp:cNvPr id="0" name=""/>
        <dsp:cNvSpPr/>
      </dsp:nvSpPr>
      <dsp:spPr>
        <a:xfrm>
          <a:off x="5201973" y="1393"/>
          <a:ext cx="1104561" cy="11045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24F00-3555-4C78-B5CF-0FDE9357494D}">
      <dsp:nvSpPr>
        <dsp:cNvPr id="0" name=""/>
        <dsp:cNvSpPr/>
      </dsp:nvSpPr>
      <dsp:spPr>
        <a:xfrm>
          <a:off x="4649693" y="200214"/>
          <a:ext cx="2209122" cy="70691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модули</a:t>
          </a:r>
          <a:endParaRPr lang="ru-RU" sz="2400" kern="1200" dirty="0"/>
        </a:p>
      </dsp:txBody>
      <dsp:txXfrm>
        <a:off x="4649693" y="200214"/>
        <a:ext cx="2209122" cy="706919"/>
      </dsp:txXfrm>
    </dsp:sp>
    <dsp:sp modelId="{0CD8BC24-628E-457B-B09F-9C095F098EB7}">
      <dsp:nvSpPr>
        <dsp:cNvPr id="0" name=""/>
        <dsp:cNvSpPr/>
      </dsp:nvSpPr>
      <dsp:spPr>
        <a:xfrm>
          <a:off x="3865454" y="1569870"/>
          <a:ext cx="1104561" cy="11045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49B6D-454F-4EAC-8C53-6879F90B306F}">
      <dsp:nvSpPr>
        <dsp:cNvPr id="0" name=""/>
        <dsp:cNvSpPr/>
      </dsp:nvSpPr>
      <dsp:spPr>
        <a:xfrm>
          <a:off x="3865454" y="1569870"/>
          <a:ext cx="1104561" cy="11045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6C679-1435-4503-835C-FEB0C427E658}">
      <dsp:nvSpPr>
        <dsp:cNvPr id="0" name=""/>
        <dsp:cNvSpPr/>
      </dsp:nvSpPr>
      <dsp:spPr>
        <a:xfrm>
          <a:off x="3313174" y="1768691"/>
          <a:ext cx="2209122" cy="70691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инвариантные</a:t>
          </a:r>
          <a:endParaRPr lang="ru-RU" sz="2400" kern="1200" dirty="0"/>
        </a:p>
      </dsp:txBody>
      <dsp:txXfrm>
        <a:off x="3313174" y="1768691"/>
        <a:ext cx="2209122" cy="706919"/>
      </dsp:txXfrm>
    </dsp:sp>
    <dsp:sp modelId="{810A804F-CE0A-49EB-9599-F765894087CA}">
      <dsp:nvSpPr>
        <dsp:cNvPr id="0" name=""/>
        <dsp:cNvSpPr/>
      </dsp:nvSpPr>
      <dsp:spPr>
        <a:xfrm>
          <a:off x="6538492" y="1569870"/>
          <a:ext cx="1104561" cy="11045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6C8BD-5F04-418F-A3D8-2B800A109B79}">
      <dsp:nvSpPr>
        <dsp:cNvPr id="0" name=""/>
        <dsp:cNvSpPr/>
      </dsp:nvSpPr>
      <dsp:spPr>
        <a:xfrm>
          <a:off x="6538492" y="1569870"/>
          <a:ext cx="1104561" cy="11045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7A0BB-892B-4ECF-9CAF-76091E7B1C80}">
      <dsp:nvSpPr>
        <dsp:cNvPr id="0" name=""/>
        <dsp:cNvSpPr/>
      </dsp:nvSpPr>
      <dsp:spPr>
        <a:xfrm>
          <a:off x="5986212" y="1768691"/>
          <a:ext cx="2209122" cy="70691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вариативные</a:t>
          </a:r>
          <a:endParaRPr lang="ru-RU" sz="2400" kern="1200" dirty="0"/>
        </a:p>
      </dsp:txBody>
      <dsp:txXfrm>
        <a:off x="5986212" y="1768691"/>
        <a:ext cx="2209122" cy="706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15805-E052-4CCC-AED1-11D7B0692C4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3FB7A-854B-4EF9-994C-EA69BFD87D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7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FB7A-854B-4EF9-994C-EA69BFD87DE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FB7A-854B-4EF9-994C-EA69BFD87DE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1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FB7A-854B-4EF9-994C-EA69BFD87DE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0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FB7A-854B-4EF9-994C-EA69BFD87DE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75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FB7A-854B-4EF9-994C-EA69BFD87DE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Практическая реализация цели и задач воспитания осуществляется в рамках следующих направлений воспитательной работы школы. Каждое из них представлено в соответствующем модуле.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FB7A-854B-4EF9-994C-EA69BFD87DE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FB7A-854B-4EF9-994C-EA69BFD87DE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87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FB7A-854B-4EF9-994C-EA69BFD87DE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4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0A50-49F9-404E-AF9E-CB54AC296295}" type="datetime1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4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F8D4-7813-4FA9-9D6E-7B3E2D7BEBB4}" type="datetime1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1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6AF0-A4E1-4ABB-B43E-48EA770309FC}" type="datetime1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89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56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43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87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20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90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25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58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2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4EB5-2B6E-4400-B660-D8D94957AB8B}" type="datetime1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403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9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15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9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A742-6641-42EE-B853-E839287E1DB8}" type="datetime1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6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0EA2-3F68-45CA-B084-F02BDFB652A4}" type="datetime1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5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3826-02A2-4C09-B6EB-DF6F24352EB9}" type="datetime1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9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8444-AD40-4F23-B1EA-73C4C540573E}" type="datetime1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0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BDD4-B922-4C59-90F2-877488085EAA}" type="datetime1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/>
          <a:srcRect t="34283" b="32513"/>
          <a:stretch/>
        </p:blipFill>
        <p:spPr>
          <a:xfrm rot="5400000">
            <a:off x="-2674297" y="2663208"/>
            <a:ext cx="6858000" cy="15168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7" y="5477608"/>
            <a:ext cx="1023228" cy="12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8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8CAE-DA70-4E62-9416-053A57355EA5}" type="datetime1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3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62E9-4449-4309-838C-7D418B734420}" type="datetime1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5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05ACA-D71E-4CF2-97C9-2AD4177B3262}" type="datetime1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0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30D7-2C23-4595-848D-DE604C0CB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AC6D0-D9D5-4610-8808-7D0F262CDE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3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ormativ.kontur.ru/document?moduleid=1&amp;documentid=194110#l433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kurs.kirovipk.ru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7933"/>
            <a:ext cx="7423265" cy="3726553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Областное методическое объединение </a:t>
            </a:r>
            <a:r>
              <a:rPr lang="ru-RU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заместителей руководителей </a:t>
            </a:r>
            <a:br>
              <a:rPr lang="ru-RU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учебно-воспитательной и воспитательной работе</a:t>
            </a:r>
            <a:endParaRPr lang="ru-RU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14140" y="5567487"/>
            <a:ext cx="4577860" cy="13432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апреля 2021 года</a:t>
            </a:r>
          </a:p>
          <a:p>
            <a:pPr algn="ctr"/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14.00 – 15.00</a:t>
            </a: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-508" t="67548" r="508" b="1271"/>
          <a:stretch/>
        </p:blipFill>
        <p:spPr>
          <a:xfrm>
            <a:off x="299286" y="1026615"/>
            <a:ext cx="11163372" cy="18784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5440" y="2591354"/>
            <a:ext cx="4269072" cy="29765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1225" y="100343"/>
            <a:ext cx="5696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ФГОС НОО </a:t>
            </a:r>
            <a:r>
              <a:rPr lang="ru-RU" sz="2800" b="1" dirty="0" smtClean="0">
                <a:solidFill>
                  <a:srgbClr val="FF0000"/>
                </a:solidFill>
              </a:rPr>
              <a:t>(п.19.5, подпункты 3)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03513" y="3584843"/>
            <a:ext cx="111143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Рабочие программы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курсов внеурочной деятельности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должны содержать: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освоения курса внеурочной деятельности; 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курса внеурочной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 с указанием форм организации и видов деятельности; 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тематическое планирование,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с учетом рабочей программы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воспитания.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9286" y="3551475"/>
            <a:ext cx="11294001" cy="280487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9287" y="957678"/>
            <a:ext cx="11294000" cy="194738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083687" y="2983693"/>
            <a:ext cx="1507554" cy="52251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15968"/>
              </p:ext>
            </p:extLst>
          </p:nvPr>
        </p:nvGraphicFramePr>
        <p:xfrm>
          <a:off x="685799" y="1274836"/>
          <a:ext cx="10853059" cy="3896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287">
                  <a:extLst>
                    <a:ext uri="{9D8B030D-6E8A-4147-A177-3AD203B41FA5}">
                      <a16:colId xmlns="" xmlns:a16="http://schemas.microsoft.com/office/drawing/2014/main" val="3451074031"/>
                    </a:ext>
                  </a:extLst>
                </a:gridCol>
                <a:gridCol w="3614057">
                  <a:extLst>
                    <a:ext uri="{9D8B030D-6E8A-4147-A177-3AD203B41FA5}">
                      <a16:colId xmlns="" xmlns:a16="http://schemas.microsoft.com/office/drawing/2014/main" val="881705274"/>
                    </a:ext>
                  </a:extLst>
                </a:gridCol>
                <a:gridCol w="4528457">
                  <a:extLst>
                    <a:ext uri="{9D8B030D-6E8A-4147-A177-3AD203B41FA5}">
                      <a16:colId xmlns="" xmlns:a16="http://schemas.microsoft.com/office/drawing/2014/main" val="886654596"/>
                    </a:ext>
                  </a:extLst>
                </a:gridCol>
                <a:gridCol w="2166258">
                  <a:extLst>
                    <a:ext uri="{9D8B030D-6E8A-4147-A177-3AD203B41FA5}">
                      <a16:colId xmlns="" xmlns:a16="http://schemas.microsoft.com/office/drawing/2014/main" val="367661135"/>
                    </a:ext>
                  </a:extLst>
                </a:gridCol>
              </a:tblGrid>
              <a:tr h="8261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Тема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воспитательные</a:t>
                      </a:r>
                      <a:r>
                        <a:rPr lang="ru-RU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задачи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часов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7277693"/>
                  </a:ext>
                </a:extLst>
              </a:tr>
              <a:tr h="767533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8774780"/>
                  </a:ext>
                </a:extLst>
              </a:tr>
              <a:tr h="767533"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8533310"/>
                  </a:ext>
                </a:extLst>
              </a:tr>
              <a:tr h="767533"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1421390"/>
                  </a:ext>
                </a:extLst>
              </a:tr>
              <a:tr h="767533"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726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4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12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598592" y="768494"/>
            <a:ext cx="10005580" cy="5770418"/>
            <a:chOff x="551584" y="256309"/>
            <a:chExt cx="6877050" cy="347749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b="85428"/>
            <a:stretch/>
          </p:blipFill>
          <p:spPr>
            <a:xfrm>
              <a:off x="551584" y="256309"/>
              <a:ext cx="6877050" cy="75507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t="47460"/>
            <a:stretch/>
          </p:blipFill>
          <p:spPr>
            <a:xfrm>
              <a:off x="551584" y="1011382"/>
              <a:ext cx="6877050" cy="2722417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41225" y="100343"/>
            <a:ext cx="3542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ФГОС НОО </a:t>
            </a:r>
            <a:r>
              <a:rPr lang="ru-RU" sz="2800" b="1" dirty="0" smtClean="0">
                <a:solidFill>
                  <a:srgbClr val="FF0000"/>
                </a:solidFill>
              </a:rPr>
              <a:t>(п.19.6)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460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1225" y="100343"/>
            <a:ext cx="3720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ФГОС НОО </a:t>
            </a:r>
            <a:r>
              <a:rPr lang="ru-RU" sz="2800" b="1" dirty="0" smtClean="0">
                <a:solidFill>
                  <a:srgbClr val="FF0000"/>
                </a:solidFill>
              </a:rPr>
              <a:t>(п.19.6).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743" y="720294"/>
            <a:ext cx="11440886" cy="6137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Пункт 19.6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изложить в следующей редакции: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«19.6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Рабочая программа воспитания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должна быть направлена на развитие личности обучающихся, в том числе духовно-нравственное развитие, укрепление психического здоровья и физическое воспитание, достижение результатов освоения обучающимися образовательной программы начального общего образования.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Рабочая программа воспитания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имеет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модульную структуру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включает в себя:</a:t>
            </a:r>
          </a:p>
          <a:p>
            <a:pPr indent="446088"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описание особенностей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воспитательного процесса;</a:t>
            </a:r>
          </a:p>
          <a:p>
            <a:pPr indent="446088"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и задачи воспитания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обучающихся;</a:t>
            </a:r>
          </a:p>
          <a:p>
            <a:pPr indent="446088"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виды, формы и содержание совместной деятельности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педагогических работников, обучающихся и социальных партнеров организации, осуществляющей образовательную деятельность;</a:t>
            </a:r>
          </a:p>
          <a:p>
            <a:pPr indent="446088"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направления самоанализа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воспитательной работы в организации, осуществляющей образовательную деятельность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771" y="193179"/>
            <a:ext cx="11795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Основные разделы примерной программы воспитания</a:t>
            </a: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2061473" y="1152803"/>
          <a:ext cx="806169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151240" y="3426588"/>
            <a:ext cx="7748350" cy="80852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Рабочая программа воспитания</a:t>
            </a:r>
          </a:p>
          <a:p>
            <a:pPr algn="ctr"/>
            <a:r>
              <a:rPr lang="ru-RU" sz="2000" dirty="0" smtClean="0"/>
              <a:t>Календарный план воспитательной работы</a:t>
            </a:r>
            <a:endParaRPr lang="ru-RU" sz="2000" dirty="0"/>
          </a:p>
        </p:txBody>
      </p:sp>
      <p:sp>
        <p:nvSpPr>
          <p:cNvPr id="5" name="Выноска 1 (граница и черта) 4"/>
          <p:cNvSpPr/>
          <p:nvPr/>
        </p:nvSpPr>
        <p:spPr>
          <a:xfrm>
            <a:off x="175522" y="1055045"/>
            <a:ext cx="1876327" cy="1659061"/>
          </a:xfrm>
          <a:prstGeom prst="accentBorderCallout1">
            <a:avLst>
              <a:gd name="adj1" fmla="val 50924"/>
              <a:gd name="adj2" fmla="val 105164"/>
              <a:gd name="adj3" fmla="val 85893"/>
              <a:gd name="adj4" fmla="val 118418"/>
            </a:avLst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Описание специфики деятельности школы в сфере воспитания</a:t>
            </a:r>
            <a:endParaRPr lang="ru-RU" dirty="0"/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185146" y="4849839"/>
            <a:ext cx="1876327" cy="1659061"/>
          </a:xfrm>
          <a:prstGeom prst="accentBorderCallout1">
            <a:avLst>
              <a:gd name="adj1" fmla="val 50924"/>
              <a:gd name="adj2" fmla="val 105164"/>
              <a:gd name="adj3" fmla="val 21435"/>
              <a:gd name="adj4" fmla="val 118098"/>
            </a:avLst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Конкретные способы воспитательной работы в рамках каждого модуля</a:t>
            </a:r>
            <a:endParaRPr lang="ru-RU" dirty="0"/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10163567" y="4686210"/>
            <a:ext cx="1876327" cy="1659061"/>
          </a:xfrm>
          <a:prstGeom prst="accentBorderCallout1">
            <a:avLst>
              <a:gd name="adj1" fmla="val 52664"/>
              <a:gd name="adj2" fmla="val -5641"/>
              <a:gd name="adj3" fmla="val 26076"/>
              <a:gd name="adj4" fmla="val -19895"/>
            </a:avLst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/>
              <a:t>Направления, критерии самоанализа воспитательной работы</a:t>
            </a:r>
            <a:endParaRPr lang="ru-RU" dirty="0"/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10123166" y="1055044"/>
            <a:ext cx="1876327" cy="1659061"/>
          </a:xfrm>
          <a:prstGeom prst="accentBorderCallout1">
            <a:avLst>
              <a:gd name="adj1" fmla="val 52664"/>
              <a:gd name="adj2" fmla="val -5641"/>
              <a:gd name="adj3" fmla="val 81192"/>
              <a:gd name="adj4" fmla="val -19382"/>
            </a:avLst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/>
              <a:t>Конкретизация целей и задач  в соответствии со спецификой школы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9473" y="3876663"/>
            <a:ext cx="962527" cy="914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1461" y="2687866"/>
            <a:ext cx="1114631" cy="10972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7709" y="4075393"/>
            <a:ext cx="933650" cy="8277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733" y="2714105"/>
            <a:ext cx="1029903" cy="1097281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1225" y="100343"/>
            <a:ext cx="3720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ФГОС НОО </a:t>
            </a:r>
            <a:r>
              <a:rPr lang="ru-RU" sz="2800" b="1" dirty="0" smtClean="0">
                <a:solidFill>
                  <a:srgbClr val="FF0000"/>
                </a:solidFill>
              </a:rPr>
              <a:t>(п.19.6).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785777"/>
            <a:ext cx="10744200" cy="5406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Рабочая программа воспитания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реализуется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единстве урочной и внеурочной деятельности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осуществляемой организацией, осуществляющей образовательную деятельность, совместно с семьей и другими институтами воспитания.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Рабочая программа воспитания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должна предусматривать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приобщение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обучающихся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российским традиционным духовным ценностям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включая культурные ценности своей этнической группы, правилам и нормам поведения в российском обществе.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разработке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рабочей программы воспитания и календарного плана воспитательной работы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имеют право принимать участие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советы обучающихся, советы родителей (законных представителей) несовершеннолетних обучающихся, представительные органы обучающихся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(при их наличии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).»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0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66565087"/>
              </p:ext>
            </p:extLst>
          </p:nvPr>
        </p:nvGraphicFramePr>
        <p:xfrm>
          <a:off x="176476" y="730869"/>
          <a:ext cx="11508509" cy="267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6902" y="137512"/>
            <a:ext cx="11795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Модули – направления воспитательной работы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5675662" y="1090540"/>
            <a:ext cx="510139" cy="5255395"/>
          </a:xfrm>
          <a:prstGeom prst="leftBrace">
            <a:avLst>
              <a:gd name="adj1" fmla="val 4252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78972" y="4200468"/>
            <a:ext cx="7703518" cy="187285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000" dirty="0" smtClean="0">
                <a:solidFill>
                  <a:srgbClr val="000099"/>
                </a:solidFill>
              </a:rPr>
              <a:t>Не отдельные воспитательные мероприятия, </a:t>
            </a:r>
          </a:p>
          <a:p>
            <a:pPr algn="ctr">
              <a:lnSpc>
                <a:spcPct val="130000"/>
              </a:lnSpc>
            </a:pPr>
            <a:r>
              <a:rPr lang="ru-RU" sz="2000" dirty="0" smtClean="0">
                <a:solidFill>
                  <a:srgbClr val="000099"/>
                </a:solidFill>
              </a:rPr>
              <a:t>а конструктивное взаимодействие школьников и педагогов, </a:t>
            </a:r>
          </a:p>
          <a:p>
            <a:pPr algn="ctr">
              <a:lnSpc>
                <a:spcPct val="130000"/>
              </a:lnSpc>
            </a:pPr>
            <a:r>
              <a:rPr lang="ru-RU" sz="2000" dirty="0" smtClean="0">
                <a:solidFill>
                  <a:srgbClr val="000099"/>
                </a:solidFill>
              </a:rPr>
              <a:t>организация системы совместных детско-взрослых дел </a:t>
            </a:r>
          </a:p>
          <a:p>
            <a:pPr algn="ctr">
              <a:lnSpc>
                <a:spcPct val="130000"/>
              </a:lnSpc>
            </a:pPr>
            <a:r>
              <a:rPr lang="ru-RU" sz="2000" dirty="0" smtClean="0">
                <a:solidFill>
                  <a:srgbClr val="000099"/>
                </a:solidFill>
              </a:rPr>
              <a:t>как предмета совместной заботы</a:t>
            </a: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8429" y="2961412"/>
            <a:ext cx="1075642" cy="9680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5542" y="2961412"/>
            <a:ext cx="829842" cy="8905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76" y="4342037"/>
            <a:ext cx="2023269" cy="15897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3484" y="4087523"/>
            <a:ext cx="2248650" cy="2098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476" y="1101308"/>
            <a:ext cx="3453740" cy="175432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Классное руководство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Школьный урок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Курсы внеурочной деятельности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Работа с родителями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Профориентация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Самоуправление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4499" y="824309"/>
            <a:ext cx="3749040" cy="20313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Ключевые общешкольные </a:t>
            </a:r>
            <a:r>
              <a:rPr lang="ru-RU" dirty="0" smtClean="0">
                <a:solidFill>
                  <a:schemeClr val="tx1"/>
                </a:solidFill>
              </a:rPr>
              <a:t>дела</a:t>
            </a:r>
          </a:p>
          <a:p>
            <a:r>
              <a:rPr lang="ru-RU" dirty="0">
                <a:solidFill>
                  <a:schemeClr val="tx1"/>
                </a:solidFill>
              </a:rPr>
              <a:t>Детские общественные </a:t>
            </a:r>
            <a:r>
              <a:rPr lang="ru-RU" dirty="0" smtClean="0">
                <a:solidFill>
                  <a:schemeClr val="tx1"/>
                </a:solidFill>
              </a:rPr>
              <a:t>объединения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Школьные медиа</a:t>
            </a:r>
          </a:p>
          <a:p>
            <a:r>
              <a:rPr lang="ru-RU" dirty="0">
                <a:solidFill>
                  <a:schemeClr val="tx1"/>
                </a:solidFill>
              </a:rPr>
              <a:t>Экскурсии, экспедиции, </a:t>
            </a:r>
            <a:r>
              <a:rPr lang="ru-RU" dirty="0" smtClean="0">
                <a:solidFill>
                  <a:schemeClr val="tx1"/>
                </a:solidFill>
              </a:rPr>
              <a:t>походы</a:t>
            </a:r>
          </a:p>
          <a:p>
            <a:r>
              <a:rPr lang="ru-RU" dirty="0">
                <a:solidFill>
                  <a:schemeClr val="tx1"/>
                </a:solidFill>
              </a:rPr>
              <a:t>Организация </a:t>
            </a:r>
          </a:p>
          <a:p>
            <a:r>
              <a:rPr lang="ru-RU" dirty="0">
                <a:solidFill>
                  <a:schemeClr val="tx1"/>
                </a:solidFill>
              </a:rPr>
              <a:t>предметно-эстетической </a:t>
            </a:r>
            <a:r>
              <a:rPr lang="ru-RU" dirty="0" smtClean="0">
                <a:solidFill>
                  <a:schemeClr val="tx1"/>
                </a:solidFill>
              </a:rPr>
              <a:t>среды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434974" y="6356347"/>
            <a:ext cx="2743200" cy="365125"/>
          </a:xfrm>
        </p:spPr>
        <p:txBody>
          <a:bodyPr/>
          <a:lstStyle/>
          <a:p>
            <a:fld id="{9327B83B-4E17-49BB-AA04-0ED161626BE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5216" y="1817307"/>
            <a:ext cx="11027664" cy="23876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процесса внедрения </a:t>
            </a:r>
            <a: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 </a:t>
            </a:r>
            <a: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организациях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07" y="329820"/>
            <a:ext cx="149383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658582" y="478970"/>
            <a:ext cx="10695218" cy="1838204"/>
          </a:xfrm>
          <a:prstGeom prst="downArrowCallout">
            <a:avLst>
              <a:gd name="adj1" fmla="val 18031"/>
              <a:gd name="adj2" fmla="val 16000"/>
              <a:gd name="adj3" fmla="val 25000"/>
              <a:gd name="adj4" fmla="val 6497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дорожная карта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проекта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«Внедрение программы воспитания в школах Кировской области»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55" y="2340429"/>
            <a:ext cx="2736000" cy="2308217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(январь-апрель)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7779" y="2340429"/>
            <a:ext cx="2736000" cy="2308217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повышения квалификации (бюджетные и внебюджетные)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06903" y="2340429"/>
            <a:ext cx="2736000" cy="2308217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рабочих групп и оказание методической помощи по рецензированию рабочих программ воспитания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46027" y="2340429"/>
            <a:ext cx="2736000" cy="2308217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областного банка модулей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воспитания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505" y="5018809"/>
            <a:ext cx="11553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апреле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2021 года – один поток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внебюджетных курсов повышения квалификации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проектированию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воспитания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 – на официальном сайте института развития образования по ссылке: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https://kurs.kirovipk.ru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551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57415" y="472725"/>
            <a:ext cx="11516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Roboto Condensed"/>
              </a:rPr>
              <a:t>Организация процесса внедрения программы воспитания в общеобразовательных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организациях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030" y="2418395"/>
            <a:ext cx="1704109" cy="15100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 КО</a:t>
            </a:r>
          </a:p>
          <a:p>
            <a:pPr algn="ctr"/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КУО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5357" y="1920115"/>
            <a:ext cx="1704109" cy="755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КО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5356" y="3550938"/>
            <a:ext cx="1704109" cy="755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методисты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098121" y="2391426"/>
            <a:ext cx="1884218" cy="153702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обучения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5099" y="3371168"/>
            <a:ext cx="2743199" cy="1701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и рецензирование рабочей программы воспитания, корректировка карты контроля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5100" y="1740346"/>
            <a:ext cx="2743199" cy="11145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и внедрение рабочей программы воспитания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Равно 30"/>
          <p:cNvSpPr/>
          <p:nvPr/>
        </p:nvSpPr>
        <p:spPr>
          <a:xfrm>
            <a:off x="5589465" y="2128134"/>
            <a:ext cx="415634" cy="31074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Равно 31"/>
          <p:cNvSpPr/>
          <p:nvPr/>
        </p:nvSpPr>
        <p:spPr>
          <a:xfrm>
            <a:off x="5589465" y="3761203"/>
            <a:ext cx="415634" cy="31074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858636" y="1740346"/>
            <a:ext cx="2743199" cy="11145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повышения квалификации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885964" y="3371168"/>
            <a:ext cx="2743199" cy="1701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совещания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85356" y="4323218"/>
            <a:ext cx="1704109" cy="22501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 заместителей руководителей</a:t>
            </a:r>
          </a:p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экспертно-аналитического совета</a:t>
            </a:r>
          </a:p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сетевые методисты ИРО КО</a:t>
            </a:r>
          </a:p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методисты ОШ, ММС, РМО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0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5215" y="1817307"/>
            <a:ext cx="11258441" cy="25364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рецензировании </a:t>
            </a:r>
            <a: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</a:t>
            </a:r>
            <a:r>
              <a:rPr lang="ru-RU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воспитания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07" y="329820"/>
            <a:ext cx="149383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82544" y="6450103"/>
            <a:ext cx="2743200" cy="365125"/>
          </a:xfrm>
        </p:spPr>
        <p:txBody>
          <a:bodyPr/>
          <a:lstStyle/>
          <a:p>
            <a:fld id="{9327B83B-4E17-49BB-AA04-0ED161626BE1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5159" y="1169420"/>
            <a:ext cx="1704109" cy="11845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КО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927759" y="1169419"/>
            <a:ext cx="2369128" cy="118456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аявка на рецензирование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45378" y="1190202"/>
            <a:ext cx="1704109" cy="116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 КО</a:t>
            </a:r>
          </a:p>
          <a:p>
            <a:pPr algn="ctr"/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КУО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130636" y="1179810"/>
            <a:ext cx="2369128" cy="118456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рецензирования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8548255" y="1260403"/>
            <a:ext cx="3304309" cy="924791"/>
            <a:chOff x="8577942" y="847301"/>
            <a:chExt cx="3304309" cy="92479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8577943" y="847301"/>
              <a:ext cx="3304308" cy="34290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региональный уровень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577942" y="1190201"/>
              <a:ext cx="1094509" cy="5818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ИРО КУО</a:t>
              </a:r>
              <a:endPara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9679384" y="1190201"/>
              <a:ext cx="1094509" cy="5818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Э-А совет</a:t>
              </a:r>
              <a:endPara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787742" y="1190201"/>
              <a:ext cx="1094509" cy="5818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ОМО </a:t>
              </a:r>
              <a:r>
                <a:rPr lang="ru-RU" sz="1400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зам.рук</a:t>
              </a:r>
              <a:r>
                <a:rPr lang="ru-RU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574483" y="2820800"/>
            <a:ext cx="3304309" cy="924791"/>
            <a:chOff x="8577942" y="2043740"/>
            <a:chExt cx="3304309" cy="92479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8577943" y="2043740"/>
              <a:ext cx="3304308" cy="34290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окружной уровень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577942" y="2386640"/>
              <a:ext cx="1094509" cy="5818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Окр.МО</a:t>
              </a:r>
              <a:endPara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679384" y="2386640"/>
              <a:ext cx="2202867" cy="5818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сетевые методисты</a:t>
              </a:r>
              <a:endPara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8577942" y="4323502"/>
            <a:ext cx="3304309" cy="924791"/>
            <a:chOff x="8577942" y="3278773"/>
            <a:chExt cx="3304309" cy="924791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8577943" y="3278773"/>
              <a:ext cx="3304308" cy="34290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уровень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577942" y="3621673"/>
              <a:ext cx="962891" cy="5818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ММС</a:t>
              </a:r>
              <a:endPara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540834" y="3621673"/>
              <a:ext cx="1233060" cy="5818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методисты ОШ</a:t>
              </a:r>
              <a:endPara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0787742" y="3621673"/>
              <a:ext cx="1094509" cy="5818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РМО</a:t>
              </a:r>
              <a:endPara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Стрелка вниз 26"/>
          <p:cNvSpPr/>
          <p:nvPr/>
        </p:nvSpPr>
        <p:spPr>
          <a:xfrm>
            <a:off x="9526984" y="2405274"/>
            <a:ext cx="267195" cy="238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9540833" y="3917041"/>
            <a:ext cx="267195" cy="238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flipV="1">
            <a:off x="10640295" y="2383502"/>
            <a:ext cx="267195" cy="238990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flipV="1">
            <a:off x="10654144" y="3909083"/>
            <a:ext cx="267195" cy="238990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66042" y="119042"/>
            <a:ext cx="11516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Roboto Condensed"/>
              </a:rPr>
              <a:t>Организация процесса внедрения программы воспитания в общеобразовательных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организациях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79267" y="3055812"/>
            <a:ext cx="3797993" cy="47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Рецензирование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1142893" y="3677619"/>
            <a:ext cx="5270742" cy="437038"/>
            <a:chOff x="1142894" y="3879564"/>
            <a:chExt cx="5270742" cy="437038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1142895" y="3881329"/>
              <a:ext cx="5270740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1142894" y="3879564"/>
              <a:ext cx="1" cy="437038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6413635" y="3879564"/>
              <a:ext cx="1" cy="437038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665052" y="4148073"/>
            <a:ext cx="1966005" cy="4283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содержательный аспект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606507" y="4148073"/>
            <a:ext cx="2265060" cy="4283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организационно-информационная поддержка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25414" y="4666401"/>
            <a:ext cx="2245280" cy="18724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КУО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ИРО КО</a:t>
            </a:r>
          </a:p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 заместителей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руководителей</a:t>
            </a:r>
          </a:p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экспертно-аналитического совета</a:t>
            </a:r>
          </a:p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сетевые методисты ИРО КО</a:t>
            </a:r>
          </a:p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методисты ОШ, ММС, РМО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26287" y="4666401"/>
            <a:ext cx="2245280" cy="18724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КУО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ИРО КО</a:t>
            </a:r>
          </a:p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 заместителей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руководителей</a:t>
            </a:r>
          </a:p>
          <a:p>
            <a:pPr algn="ctr">
              <a:spcAft>
                <a:spcPts val="600"/>
              </a:spcAft>
            </a:pP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МО, РМО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3769638" y="3531273"/>
            <a:ext cx="0" cy="14837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48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645" y="120226"/>
            <a:ext cx="1181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КАРТА КОНТРОЛЯ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разработки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рабочей программы воспитания и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календарных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планов воспитательной работы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66342"/>
            <a:ext cx="91059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044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645" y="120226"/>
            <a:ext cx="1181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КАРТА КОНТРОЛЯ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разработки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рабочей программы воспитания и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календарных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планов воспитательной работы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46" y="1135207"/>
            <a:ext cx="10391461" cy="474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382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645" y="120226"/>
            <a:ext cx="1181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КАРТА КОНТРОЛЯ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разработки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рабочей программы воспитания и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календарных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планов воспитательной работы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947738"/>
            <a:ext cx="9806517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611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645" y="120226"/>
            <a:ext cx="1181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КАРТА КОНТРОЛЯ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разработки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рабочей программы воспитания и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календарных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планов воспитательной работы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7" y="766556"/>
            <a:ext cx="9597655" cy="574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983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645" y="120226"/>
            <a:ext cx="1181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КАРТА КОНТРОЛЯ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разработки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рабочей программы воспитания и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календарных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планов воспитательной работы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64" y="766557"/>
            <a:ext cx="8263250" cy="609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984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645" y="120226"/>
            <a:ext cx="1181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КАРТА КОНТРОЛЯ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разработки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рабочей программы воспитания и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календарных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планов воспитательной работы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8" y="1428750"/>
            <a:ext cx="11057164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219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6645" y="120226"/>
            <a:ext cx="1181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КАРТА КОНТРОЛЯ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разработки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рабочей программы воспитания и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календарных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планов воспитательной работы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74976" y="1057708"/>
            <a:ext cx="10677925" cy="5176837"/>
            <a:chOff x="674976" y="1057708"/>
            <a:chExt cx="10677925" cy="517683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976" y="1057708"/>
              <a:ext cx="10677925" cy="517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8333509" y="1839191"/>
              <a:ext cx="109104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23118" y="1735281"/>
            <a:ext cx="81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НОО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21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6645" y="120226"/>
            <a:ext cx="1181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КАРТА КОНТРОЛЯ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разработки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рабочей программы воспитания и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календарных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планов воспитательной работы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5" y="1057708"/>
            <a:ext cx="10677925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23119" y="1839191"/>
            <a:ext cx="592282" cy="218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323117" y="1735281"/>
            <a:ext cx="81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ООО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81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6645" y="120226"/>
            <a:ext cx="1181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КАРТА КОНТРОЛЯ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разработки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рабочей программы воспитания и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календарных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планов воспитательной работы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6" y="1057708"/>
            <a:ext cx="10677925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54291" y="1849582"/>
            <a:ext cx="694037" cy="211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91945" y="1734773"/>
            <a:ext cx="81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СОО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9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97" y="333261"/>
            <a:ext cx="3951347" cy="2928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6135" y="1159092"/>
            <a:ext cx="7064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ст.2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Воспитание</a:t>
            </a:r>
            <a:r>
              <a:rPr lang="ru-RU" dirty="0" smtClean="0">
                <a:solidFill>
                  <a:srgbClr val="000099"/>
                </a:solidFill>
              </a:rPr>
              <a:t> – деятельность, направленная на развитие личности, </a:t>
            </a:r>
            <a:r>
              <a:rPr lang="ru-RU" dirty="0">
                <a:solidFill>
                  <a:srgbClr val="000099"/>
                </a:solidFill>
              </a:rPr>
              <a:t>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</a:t>
            </a:r>
            <a:r>
              <a:rPr lang="ru-RU" dirty="0" smtClean="0">
                <a:solidFill>
                  <a:srgbClr val="000099"/>
                </a:solidFill>
              </a:rPr>
              <a:t>поведения»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370" y="3305466"/>
            <a:ext cx="4535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п. 9.1 ст. 12</a:t>
            </a:r>
            <a:r>
              <a:rPr lang="ru-RU" dirty="0" smtClean="0">
                <a:solidFill>
                  <a:srgbClr val="000099"/>
                </a:solidFill>
              </a:rPr>
              <a:t>  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Примерная </a:t>
            </a:r>
            <a:r>
              <a:rPr lang="ru-RU" dirty="0" smtClean="0">
                <a:solidFill>
                  <a:srgbClr val="C00000"/>
                </a:solidFill>
              </a:rPr>
              <a:t>основная образовательная программа</a:t>
            </a:r>
            <a:r>
              <a:rPr lang="ru-RU" dirty="0" smtClean="0">
                <a:solidFill>
                  <a:srgbClr val="000099"/>
                </a:solidFill>
              </a:rPr>
              <a:t> включает примерную </a:t>
            </a:r>
            <a:r>
              <a:rPr lang="ru-RU" dirty="0" smtClean="0">
                <a:solidFill>
                  <a:srgbClr val="C00000"/>
                </a:solidFill>
              </a:rPr>
              <a:t>рабочую программу воспитания</a:t>
            </a:r>
            <a:r>
              <a:rPr lang="ru-RU" dirty="0" smtClean="0">
                <a:solidFill>
                  <a:srgbClr val="000099"/>
                </a:solidFill>
              </a:rPr>
              <a:t>, примерный </a:t>
            </a:r>
            <a:r>
              <a:rPr lang="ru-RU" dirty="0" smtClean="0">
                <a:solidFill>
                  <a:srgbClr val="C00000"/>
                </a:solidFill>
              </a:rPr>
              <a:t>календарный план </a:t>
            </a:r>
            <a:r>
              <a:rPr lang="ru-RU" dirty="0" smtClean="0">
                <a:solidFill>
                  <a:srgbClr val="000099"/>
                </a:solidFill>
              </a:rPr>
              <a:t>воспитательной работы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7949" y="3166967"/>
            <a:ext cx="4869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ст.12.1 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В </a:t>
            </a:r>
            <a:r>
              <a:rPr lang="ru-RU" dirty="0" smtClean="0">
                <a:solidFill>
                  <a:srgbClr val="C00000"/>
                </a:solidFill>
              </a:rPr>
              <a:t>разработке</a:t>
            </a:r>
            <a:r>
              <a:rPr lang="ru-RU" dirty="0" smtClean="0">
                <a:solidFill>
                  <a:srgbClr val="000099"/>
                </a:solidFill>
              </a:rPr>
              <a:t> рабочих программ воспитания, календарных планов воспитательной работы </a:t>
            </a:r>
            <a:r>
              <a:rPr lang="ru-RU" dirty="0" smtClean="0">
                <a:solidFill>
                  <a:srgbClr val="C00000"/>
                </a:solidFill>
              </a:rPr>
              <a:t>имеют право принимать советы обучающихся, советы родителей, представительные органы обучающихся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61781" y="235762"/>
            <a:ext cx="7142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Roboto Condensed"/>
              </a:rPr>
              <a:t>О внесении изменений в Федеральный закон </a:t>
            </a:r>
            <a:endParaRPr lang="ru-RU" b="1" dirty="0" smtClean="0">
              <a:solidFill>
                <a:srgbClr val="000099"/>
              </a:solidFill>
              <a:latin typeface="Roboto Condensed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«Об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образовании в Российской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Федерации»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по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вопросам воспитания обучающихся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6744" y="5159860"/>
            <a:ext cx="105309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i="1" dirty="0" smtClean="0">
                <a:solidFill>
                  <a:srgbClr val="000099"/>
                </a:solidFill>
              </a:rPr>
              <a:t>«… законодательные </a:t>
            </a:r>
            <a:r>
              <a:rPr lang="ru-RU" sz="2000" i="1" dirty="0">
                <a:solidFill>
                  <a:srgbClr val="000099"/>
                </a:solidFill>
              </a:rPr>
              <a:t>нормы вступят в силу с 1 сентября 2020 года. У образовательных организаций будет год - </a:t>
            </a:r>
            <a:r>
              <a:rPr lang="ru-RU" sz="2400" i="1" dirty="0">
                <a:solidFill>
                  <a:srgbClr val="C00000"/>
                </a:solidFill>
              </a:rPr>
              <a:t>до 1 сентября 2021 года</a:t>
            </a:r>
            <a:r>
              <a:rPr lang="ru-RU" sz="2000" i="1" dirty="0">
                <a:solidFill>
                  <a:srgbClr val="C00000"/>
                </a:solidFill>
              </a:rPr>
              <a:t> </a:t>
            </a:r>
            <a:r>
              <a:rPr lang="ru-RU" sz="2000" i="1" dirty="0">
                <a:solidFill>
                  <a:srgbClr val="000099"/>
                </a:solidFill>
              </a:rPr>
              <a:t>- на то, чтобы скорректировать свои </a:t>
            </a:r>
            <a:r>
              <a:rPr lang="ru-RU" sz="2000" i="1" dirty="0" smtClean="0">
                <a:solidFill>
                  <a:srgbClr val="000099"/>
                </a:solidFill>
              </a:rPr>
              <a:t>программы»</a:t>
            </a:r>
          </a:p>
          <a:p>
            <a:pPr algn="r">
              <a:lnSpc>
                <a:spcPct val="120000"/>
              </a:lnSpc>
            </a:pPr>
            <a:r>
              <a:rPr lang="ru-RU" sz="1600" i="1" dirty="0" smtClean="0">
                <a:solidFill>
                  <a:srgbClr val="000099"/>
                </a:solidFill>
              </a:rPr>
              <a:t>Учительская газета, №</a:t>
            </a:r>
            <a:r>
              <a:rPr lang="ru-RU" sz="1600" i="1" dirty="0">
                <a:solidFill>
                  <a:srgbClr val="000099"/>
                </a:solidFill>
              </a:rPr>
              <a:t>31 от 30 июля 2020 года</a:t>
            </a:r>
          </a:p>
        </p:txBody>
      </p:sp>
    </p:spTree>
    <p:extLst>
      <p:ext uri="{BB962C8B-B14F-4D97-AF65-F5344CB8AC3E}">
        <p14:creationId xmlns:p14="http://schemas.microsoft.com/office/powerpoint/2010/main" val="5249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439" y="2199062"/>
            <a:ext cx="125065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</a:p>
          <a:p>
            <a:endParaRPr lang="ru-RU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п.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(абзацы 11, 17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19.2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19.5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19.6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(весь пункт) </a:t>
            </a:r>
          </a:p>
          <a:p>
            <a:endParaRPr lang="ru-RU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(абзацы 10, 14)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18.1.2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(пп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18.2.2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(пп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18.2.3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пункт)</a:t>
            </a:r>
          </a:p>
          <a:p>
            <a:endParaRPr lang="ru-RU" sz="28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(абзацы 9, 14)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18.1.2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(пп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18.2.2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(пп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18.2.3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пункт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785" y="198943"/>
            <a:ext cx="117950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от 11.12.2020 № 712 (вступил в силу с 08.01.2021)</a:t>
            </a:r>
          </a:p>
          <a:p>
            <a:endParaRPr lang="ru-RU" sz="11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внесении изменения в некоторые ФГОС ОО по вопросам воспитания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4384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310" y="307171"/>
            <a:ext cx="6765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ФГОС НОО </a:t>
            </a:r>
            <a:r>
              <a:rPr lang="ru-RU" sz="2800" b="1" dirty="0" smtClean="0">
                <a:solidFill>
                  <a:srgbClr val="C00000"/>
                </a:solidFill>
              </a:rPr>
              <a:t>(п.16, одиннадцатый абзац)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6052" y="4201886"/>
            <a:ext cx="100477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Содержательный раздел определяет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программу формирования универсальных учебных действий у обучающихся при получении начального общего образования;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отдельных учебных предметов, курсов и курсов внеурочной деятельности;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рабочую программу воспитания;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55440" b="11599"/>
          <a:stretch/>
        </p:blipFill>
        <p:spPr>
          <a:xfrm>
            <a:off x="1230210" y="1051474"/>
            <a:ext cx="10199431" cy="2502397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5353109" y="3642994"/>
            <a:ext cx="1507554" cy="52251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7686" y="953502"/>
            <a:ext cx="10058400" cy="2600369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7686" y="4254633"/>
            <a:ext cx="10058400" cy="231000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30210" y="3012183"/>
            <a:ext cx="9655504" cy="495749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310" y="307171"/>
            <a:ext cx="6563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ФГОС НОО </a:t>
            </a:r>
            <a:r>
              <a:rPr lang="ru-RU" sz="2800" b="1" dirty="0" smtClean="0">
                <a:solidFill>
                  <a:srgbClr val="C00000"/>
                </a:solidFill>
              </a:rPr>
              <a:t>(п.16, семнадцатый абзац)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6052" y="4201886"/>
            <a:ext cx="100477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Организационный раздел включает: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учебный план начального общего образования;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внеурочной деятельности, календарный учебный графи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календарный план воспитательной работы;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систему условий реализации основной образовательной программы в соответствии с требованиями Стандарта;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353109" y="3468818"/>
            <a:ext cx="1507554" cy="52251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3771" y="1328057"/>
            <a:ext cx="10713584" cy="1937657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7686" y="4254633"/>
            <a:ext cx="10058400" cy="231000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30" y="1536930"/>
            <a:ext cx="10563225" cy="15430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30596" y="2159027"/>
            <a:ext cx="7772633" cy="268487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39" y="1017135"/>
            <a:ext cx="9324294" cy="33983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310" y="307171"/>
            <a:ext cx="5441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ФГОС НОО </a:t>
            </a:r>
            <a:r>
              <a:rPr lang="ru-RU" sz="2800" b="1" dirty="0" smtClean="0">
                <a:solidFill>
                  <a:srgbClr val="FF0000"/>
                </a:solidFill>
              </a:rPr>
              <a:t>(п.19.2, подпункт 3)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8199" y="4828006"/>
            <a:ext cx="11364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являться содержательной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критериальной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основой для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разработки рабочих программ учебных предметов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рабочей программы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учебно-методической литературы, а также для системы оценки качества освоения обучающимися основной образовательной программы НОО в соответствии с требованиями Стандарта.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613117" y="4359626"/>
            <a:ext cx="1089702" cy="35002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44739" y="953502"/>
            <a:ext cx="9462747" cy="346197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4566" y="4777148"/>
            <a:ext cx="11806805" cy="194166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56425" y="3091363"/>
            <a:ext cx="9223494" cy="1291451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511"/>
          <a:stretch/>
        </p:blipFill>
        <p:spPr>
          <a:xfrm>
            <a:off x="1068428" y="953502"/>
            <a:ext cx="10623698" cy="56463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8428" y="4164835"/>
            <a:ext cx="10394230" cy="581336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6456" y="6222188"/>
            <a:ext cx="3862329" cy="36679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1225" y="100343"/>
            <a:ext cx="5696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ФГОС НОО </a:t>
            </a:r>
            <a:r>
              <a:rPr lang="ru-RU" sz="2800" b="1" dirty="0" smtClean="0">
                <a:solidFill>
                  <a:srgbClr val="FF0000"/>
                </a:solidFill>
              </a:rPr>
              <a:t>(п.19.5, подпункты 3)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480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-410" t="42792" r="410" b="32334"/>
          <a:stretch/>
        </p:blipFill>
        <p:spPr>
          <a:xfrm>
            <a:off x="299286" y="1126014"/>
            <a:ext cx="11163372" cy="14984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6171" y="2053006"/>
            <a:ext cx="10797000" cy="571478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1225" y="100343"/>
            <a:ext cx="5696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ФГОС НОО </a:t>
            </a:r>
            <a:r>
              <a:rPr lang="ru-RU" sz="2800" b="1" dirty="0" smtClean="0">
                <a:solidFill>
                  <a:srgbClr val="FF0000"/>
                </a:solidFill>
              </a:rPr>
              <a:t>(п.19.5, подпункты 3)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87830" y="3679372"/>
            <a:ext cx="10765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Рабочие программы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учебных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курсов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должны содержать: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планируемые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освоения учебного предмета, курса;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учебного предмета, курса;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тематическое планирование,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с учетом рабочей программы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указанием количества часов, отводимых на освоение каждой темы.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9286" y="3551475"/>
            <a:ext cx="11294001" cy="242478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9287" y="957678"/>
            <a:ext cx="11294000" cy="194166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083687" y="2983693"/>
            <a:ext cx="1507554" cy="52251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" id="{A3AFAEC3-D6ED-446B-8109-3541A421CD12}" vid="{40FE017E-A7B5-421C-8698-FCB2233140B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1106</Words>
  <Application>Microsoft Office PowerPoint</Application>
  <PresentationFormat>Произвольный</PresentationFormat>
  <Paragraphs>213</Paragraphs>
  <Slides>29</Slides>
  <Notes>8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1_Тема Office</vt:lpstr>
      <vt:lpstr>Областное методическое объединение  заместителей руководителей  по учебно-воспитательной и воспитательной работе</vt:lpstr>
      <vt:lpstr>О рецензировании  рабочих программ воспитания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процесса внедрения  программы воспитания  в общеобразовательных организациях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Кобелев</dc:creator>
  <cp:lastModifiedBy>Антон Кобелев</cp:lastModifiedBy>
  <cp:revision>80</cp:revision>
  <dcterms:created xsi:type="dcterms:W3CDTF">2020-09-06T05:44:44Z</dcterms:created>
  <dcterms:modified xsi:type="dcterms:W3CDTF">2021-04-15T06:49:01Z</dcterms:modified>
</cp:coreProperties>
</file>