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4" r:id="rId4"/>
    <p:sldId id="266" r:id="rId5"/>
    <p:sldId id="260" r:id="rId6"/>
    <p:sldId id="261" r:id="rId7"/>
    <p:sldId id="262" r:id="rId8"/>
    <p:sldId id="263" r:id="rId9"/>
    <p:sldId id="258" r:id="rId10"/>
    <p:sldId id="259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870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6767F-3128-4298-9548-D6A84EC8BB06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6CF26-A1BC-4A12-8D30-B1AAFB3D54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422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6767F-3128-4298-9548-D6A84EC8BB06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6CF26-A1BC-4A12-8D30-B1AAFB3D54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019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6767F-3128-4298-9548-D6A84EC8BB06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6CF26-A1BC-4A12-8D30-B1AAFB3D54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063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6767F-3128-4298-9548-D6A84EC8BB06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6CF26-A1BC-4A12-8D30-B1AAFB3D54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408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6767F-3128-4298-9548-D6A84EC8BB06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6CF26-A1BC-4A12-8D30-B1AAFB3D54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791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6767F-3128-4298-9548-D6A84EC8BB06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6CF26-A1BC-4A12-8D30-B1AAFB3D54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937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6767F-3128-4298-9548-D6A84EC8BB06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6CF26-A1BC-4A12-8D30-B1AAFB3D54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922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6767F-3128-4298-9548-D6A84EC8BB06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6CF26-A1BC-4A12-8D30-B1AAFB3D54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026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6767F-3128-4298-9548-D6A84EC8BB06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6CF26-A1BC-4A12-8D30-B1AAFB3D54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779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6767F-3128-4298-9548-D6A84EC8BB06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6CF26-A1BC-4A12-8D30-B1AAFB3D54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568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6767F-3128-4298-9548-D6A84EC8BB06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6CF26-A1BC-4A12-8D30-B1AAFB3D54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43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6767F-3128-4298-9548-D6A84EC8BB06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6CF26-A1BC-4A12-8D30-B1AAFB3D54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405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2880319"/>
          </a:xfrm>
        </p:spPr>
        <p:txBody>
          <a:bodyPr/>
          <a:lstStyle/>
          <a:p>
            <a:r>
              <a:rPr lang="ru-RU" b="1" dirty="0" smtClean="0"/>
              <a:t>Функциональная грамотность   в современном образовании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Международная программа           по оценке качества образования «</a:t>
            </a:r>
            <a:r>
              <a:rPr lang="en-US" dirty="0" smtClean="0"/>
              <a:t>PISA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530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Особенности заданий исследований </a:t>
            </a:r>
            <a:r>
              <a:rPr lang="en-US" dirty="0" smtClean="0"/>
              <a:t>PISA</a:t>
            </a: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36" y="1599482"/>
            <a:ext cx="8229600" cy="731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21" y="2420888"/>
            <a:ext cx="837088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83" y="3165425"/>
            <a:ext cx="83280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46384"/>
            <a:ext cx="85042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83" y="4154696"/>
            <a:ext cx="872966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57" y="4913086"/>
            <a:ext cx="68151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21" y="5399534"/>
            <a:ext cx="88773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21" y="5928894"/>
            <a:ext cx="850423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931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055" y="14994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Форматы представления информации играют важную роль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776864" cy="5270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93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26569" cy="6218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009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755631" cy="6116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823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513534" cy="612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314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5121"/>
            <a:ext cx="5400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Примеры </a:t>
            </a:r>
            <a:r>
              <a:rPr lang="ru-RU" sz="3200" dirty="0" err="1" smtClean="0"/>
              <a:t>разноформатных</a:t>
            </a:r>
            <a:r>
              <a:rPr lang="ru-RU" sz="3200" dirty="0" smtClean="0"/>
              <a:t> заданий </a:t>
            </a:r>
            <a:r>
              <a:rPr lang="en-US" sz="3200" dirty="0" smtClean="0"/>
              <a:t>PISA</a:t>
            </a:r>
            <a:endParaRPr lang="ru-RU" sz="3200" dirty="0"/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04E6D2BB-0656-494D-8B59-D045AB33AFE2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20197" t="9863" r="55627" b="50541"/>
          <a:stretch/>
        </p:blipFill>
        <p:spPr bwMode="auto">
          <a:xfrm>
            <a:off x="323528" y="1052736"/>
            <a:ext cx="4680520" cy="41044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38085"/>
            <a:ext cx="2951163" cy="353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187" y="3704102"/>
            <a:ext cx="2944813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29" y="5274139"/>
            <a:ext cx="6072270" cy="148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53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3629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833" y="4293096"/>
            <a:ext cx="5289167" cy="25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321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3403"/>
            <a:ext cx="8424936" cy="4278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352172"/>
            <a:ext cx="5352752" cy="2682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092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" y="0"/>
            <a:ext cx="650925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317533"/>
            <a:ext cx="4918968" cy="2540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87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Задания, учитывающие новые форматы представления информации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414110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7" y="1340768"/>
            <a:ext cx="4945063" cy="528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204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Функциональная грамотность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6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1844824"/>
            <a:ext cx="8784976" cy="4176464"/>
          </a:xfrm>
          <a:prstGeom prst="round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chemeClr val="tx1"/>
                </a:solidFill>
              </a:rPr>
              <a:t>способность человека использовать приобретаемые в течение жизни знания для решения широкого диапазона жизненных задач в различных сферах человеческой деятельности, общения и социальных отношений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83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" y="150564"/>
            <a:ext cx="6553768" cy="1237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75" y="1865312"/>
            <a:ext cx="6553200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626" y="1268760"/>
            <a:ext cx="35845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135" y="2992796"/>
            <a:ext cx="38957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48" y="3953668"/>
            <a:ext cx="5862275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43" y="3459955"/>
            <a:ext cx="66087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85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/>
              <a:t>ВСЕРОССИЙСКАЯ ОЛИМПИАДА ШКОЛЬНИКОВ ПО ЛИТЕРАТУРЕ</a:t>
            </a:r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r>
              <a:rPr lang="ru-RU" sz="4400" dirty="0" smtClean="0"/>
              <a:t>РЕГИОНАЛЬНЫЙ ЭТАП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86606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14 января 2021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Количество участников – 78</a:t>
            </a:r>
          </a:p>
          <a:p>
            <a:r>
              <a:rPr lang="ru-RU" sz="4800" dirty="0" smtClean="0"/>
              <a:t>Победители и призеры – 31</a:t>
            </a:r>
          </a:p>
          <a:p>
            <a:r>
              <a:rPr lang="ru-RU" sz="4800" dirty="0" smtClean="0"/>
              <a:t>Всероссийский этап - 1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02847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Задания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Тестовое задание</a:t>
            </a:r>
          </a:p>
          <a:p>
            <a:pPr marL="0" indent="0">
              <a:buNone/>
            </a:pPr>
            <a:r>
              <a:rPr lang="ru-RU" dirty="0" smtClean="0"/>
              <a:t>1. Представьте, что персонажи русской литературы получили возможность пользоваться современными цифровыми технологиями и общаются </a:t>
            </a:r>
            <a:r>
              <a:rPr lang="en-US" dirty="0" err="1" smtClean="0"/>
              <a:t>WhatsApp</a:t>
            </a:r>
            <a:r>
              <a:rPr lang="en-US" dirty="0" smtClean="0"/>
              <a:t> </a:t>
            </a:r>
            <a:r>
              <a:rPr lang="ru-RU" dirty="0" smtClean="0"/>
              <a:t>или </a:t>
            </a:r>
            <a:r>
              <a:rPr lang="en-US" dirty="0" err="1" smtClean="0"/>
              <a:t>Viber</a:t>
            </a:r>
            <a:r>
              <a:rPr lang="ru-RU" dirty="0" smtClean="0"/>
              <a:t>. Определите, кто и кому отправил сообщения; назовите автора и заглавие произведения, которое имеется в виду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325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Тестовое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19256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2. Приведенные ниже четверостишия разбейте на пары в соответствии с авторством текстов; одно четверостишие должно остаться непарным. Номера фрагментов, принадлежащие одному и тому же автору, внесите в таблицу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89735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Аналитическое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9 класс</a:t>
            </a:r>
          </a:p>
          <a:p>
            <a:pPr marL="0" indent="0">
              <a:buNone/>
            </a:pPr>
            <a:r>
              <a:rPr lang="ru-RU" dirty="0" smtClean="0"/>
              <a:t>Нина </a:t>
            </a:r>
            <a:r>
              <a:rPr lang="ru-RU" dirty="0" err="1" smtClean="0"/>
              <a:t>Катерли</a:t>
            </a:r>
            <a:r>
              <a:rPr lang="ru-RU" dirty="0" smtClean="0"/>
              <a:t> «</a:t>
            </a:r>
            <a:r>
              <a:rPr lang="ru-RU" dirty="0" err="1" smtClean="0"/>
              <a:t>Охо</a:t>
            </a:r>
            <a:r>
              <a:rPr lang="ru-RU" dirty="0" smtClean="0"/>
              <a:t>-хо»</a:t>
            </a:r>
          </a:p>
          <a:p>
            <a:pPr marL="0" indent="0">
              <a:buNone/>
            </a:pPr>
            <a:r>
              <a:rPr lang="ru-RU" dirty="0" smtClean="0"/>
              <a:t>Леонид Сергеев «Трамвайчик»</a:t>
            </a:r>
          </a:p>
          <a:p>
            <a:r>
              <a:rPr lang="ru-RU" dirty="0" smtClean="0"/>
              <a:t>10 класс</a:t>
            </a:r>
          </a:p>
          <a:p>
            <a:pPr marL="0" indent="0">
              <a:buNone/>
            </a:pPr>
            <a:r>
              <a:rPr lang="ru-RU" dirty="0" smtClean="0"/>
              <a:t>Александр </a:t>
            </a:r>
            <a:r>
              <a:rPr lang="ru-RU" dirty="0" err="1" smtClean="0"/>
              <a:t>Житинский</a:t>
            </a:r>
            <a:r>
              <a:rPr lang="ru-RU" dirty="0" smtClean="0"/>
              <a:t> «</a:t>
            </a:r>
            <a:r>
              <a:rPr lang="ru-RU" dirty="0" err="1" smtClean="0"/>
              <a:t>Тикли</a:t>
            </a:r>
            <a:r>
              <a:rPr lang="ru-RU" dirty="0" smtClean="0"/>
              <a:t>»</a:t>
            </a:r>
          </a:p>
          <a:p>
            <a:pPr marL="0" indent="0">
              <a:buNone/>
            </a:pPr>
            <a:r>
              <a:rPr lang="ru-RU" dirty="0" smtClean="0"/>
              <a:t>Александр </a:t>
            </a:r>
            <a:r>
              <a:rPr lang="ru-RU" dirty="0" err="1" smtClean="0"/>
              <a:t>Башлачёв</a:t>
            </a:r>
            <a:r>
              <a:rPr lang="ru-RU" dirty="0" smtClean="0"/>
              <a:t> «Ты поутру взглянул в свое окно…»</a:t>
            </a:r>
          </a:p>
          <a:p>
            <a:r>
              <a:rPr lang="ru-RU" dirty="0" smtClean="0"/>
              <a:t>11 класс</a:t>
            </a:r>
          </a:p>
          <a:p>
            <a:pPr marL="0" indent="0">
              <a:buNone/>
            </a:pPr>
            <a:r>
              <a:rPr lang="ru-RU" dirty="0" smtClean="0"/>
              <a:t>Михаил Осоргин «Человек, похожий на Пушкина»</a:t>
            </a:r>
          </a:p>
          <a:p>
            <a:pPr marL="0" indent="0">
              <a:buNone/>
            </a:pPr>
            <a:r>
              <a:rPr lang="ru-RU" dirty="0" smtClean="0"/>
              <a:t>Юрий </a:t>
            </a:r>
            <a:r>
              <a:rPr lang="ru-RU" dirty="0" err="1" smtClean="0"/>
              <a:t>Левитанский</a:t>
            </a:r>
            <a:r>
              <a:rPr lang="ru-RU" dirty="0" smtClean="0"/>
              <a:t> «Меж двух небес…»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964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Творческое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Вы готовите к изданию альбом, в котором будут представлены иллюстрации художника к разным произведениям русской литературы.</a:t>
            </a:r>
          </a:p>
          <a:p>
            <a:r>
              <a:rPr lang="ru-RU" dirty="0" smtClean="0"/>
              <a:t>Вам нужно</a:t>
            </a:r>
          </a:p>
          <a:p>
            <a:pPr marL="514350" indent="-514350">
              <a:buAutoNum type="arabicPeriod"/>
            </a:pPr>
            <a:r>
              <a:rPr lang="ru-RU" dirty="0" smtClean="0"/>
              <a:t>Отобрать иллюстрации к одному и тому же произведению</a:t>
            </a:r>
          </a:p>
          <a:p>
            <a:pPr marL="514350" indent="-514350">
              <a:buAutoNum type="arabicPeriod"/>
            </a:pPr>
            <a:r>
              <a:rPr lang="ru-RU" dirty="0" smtClean="0"/>
              <a:t>Написать краткую вступительную статью к разделу с выбранными иллюстрациями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44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Международная программа по оценке качества образования «</a:t>
            </a:r>
            <a:r>
              <a:rPr lang="en-US" dirty="0" smtClean="0"/>
              <a:t>PISA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smtClean="0"/>
              <a:t>(1 раз в 3 года)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2732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40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55576" y="2348880"/>
            <a:ext cx="8136904" cy="3960440"/>
          </a:xfrm>
          <a:prstGeom prst="roundRect">
            <a:avLst/>
          </a:prstGeom>
          <a:solidFill>
            <a:schemeClr val="accent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dirty="0" smtClean="0">
                <a:solidFill>
                  <a:schemeClr val="tx1"/>
                </a:solidFill>
              </a:rPr>
              <a:t>Читательская грамотность</a:t>
            </a:r>
          </a:p>
          <a:p>
            <a:r>
              <a:rPr lang="ru-RU" sz="4400" dirty="0" smtClean="0">
                <a:solidFill>
                  <a:schemeClr val="tx1"/>
                </a:solidFill>
              </a:rPr>
              <a:t>Математическая грамотность</a:t>
            </a:r>
          </a:p>
          <a:p>
            <a:r>
              <a:rPr lang="ru-RU" sz="4400" dirty="0" smtClean="0">
                <a:solidFill>
                  <a:schemeClr val="tx1"/>
                </a:solidFill>
              </a:rPr>
              <a:t>Естественнонаучная грамотность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00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ru-RU" dirty="0" smtClean="0"/>
              <a:t>Читательская грамотность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1628800"/>
            <a:ext cx="8136904" cy="4968552"/>
          </a:xfrm>
          <a:prstGeom prst="roundRect">
            <a:avLst/>
          </a:prstGeom>
          <a:solidFill>
            <a:schemeClr val="accent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chemeClr val="tx1"/>
                </a:solidFill>
              </a:rPr>
              <a:t>способность человека понимать, применять и критически осмысливать (рефлексировать) текстовую информацию в соответствии                  с имеющимися целями индивидуального развития, обновления и приобретения новых знаний и для полноценного участия     в обществе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9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Семиотический подход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1412776"/>
            <a:ext cx="7992888" cy="4752528"/>
          </a:xfrm>
          <a:prstGeom prst="round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chemeClr val="tx1"/>
                </a:solidFill>
              </a:rPr>
              <a:t>- предполагает обращение к текстам разной знаковой природы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- это творческое использование потенциала вербальной, визуальной и </a:t>
            </a:r>
            <a:r>
              <a:rPr lang="ru-RU" sz="3600" dirty="0" err="1" smtClean="0">
                <a:solidFill>
                  <a:schemeClr val="tx1"/>
                </a:solidFill>
              </a:rPr>
              <a:t>аудиокультуры</a:t>
            </a:r>
            <a:r>
              <a:rPr lang="ru-RU" sz="3600" dirty="0" smtClean="0">
                <a:solidFill>
                  <a:schemeClr val="tx1"/>
                </a:solidFill>
              </a:rPr>
              <a:t>, культуры общения, культуры движения или любых других способов взаимодействия современных школьников с миром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75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</p:spPr>
        <p:txBody>
          <a:bodyPr>
            <a:noAutofit/>
          </a:bodyPr>
          <a:lstStyle/>
          <a:p>
            <a:endParaRPr lang="ru-RU" sz="4400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755576" y="1700808"/>
            <a:ext cx="7848872" cy="4248472"/>
          </a:xfrm>
          <a:prstGeom prst="round2Diag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chemeClr val="tx1"/>
                </a:solidFill>
              </a:rPr>
              <a:t>Педагогика текста: опыт семиотического решения: монография / Т.Г. Галактионова, М.А. Афанасьева, Н.В. Васильева; Авт.-сост. и науч. ред.   Т.Г. Галактионова. – СПб.: </a:t>
            </a:r>
            <a:r>
              <a:rPr lang="ru-RU" sz="4000" dirty="0" err="1" smtClean="0">
                <a:solidFill>
                  <a:schemeClr val="tx1"/>
                </a:solidFill>
              </a:rPr>
              <a:t>Лема</a:t>
            </a:r>
            <a:r>
              <a:rPr lang="ru-RU" sz="4000" dirty="0" smtClean="0">
                <a:solidFill>
                  <a:schemeClr val="tx1"/>
                </a:solidFill>
              </a:rPr>
              <a:t>, 2013.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87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Многообразие текстов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478112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Прямоугольник с одним вырезанным углом 3"/>
          <p:cNvSpPr/>
          <p:nvPr/>
        </p:nvSpPr>
        <p:spPr>
          <a:xfrm>
            <a:off x="358730" y="1340768"/>
            <a:ext cx="8640960" cy="5184576"/>
          </a:xfrm>
          <a:prstGeom prst="snip1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800" dirty="0" smtClean="0">
                <a:solidFill>
                  <a:schemeClr val="tx1"/>
                </a:solidFill>
              </a:rPr>
              <a:t>-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Вербальный текст. Вербальные технологии – основа организации читательской деятельности. </a:t>
            </a:r>
          </a:p>
          <a:p>
            <a:pPr lvl="0"/>
            <a:r>
              <a:rPr lang="ru-RU" sz="2400" dirty="0" smtClean="0">
                <a:solidFill>
                  <a:schemeClr val="tx1"/>
                </a:solidFill>
              </a:rPr>
              <a:t>- Математический текст. Педагогические способы активизации логико-математического мышления в приобщении к чтению. </a:t>
            </a:r>
          </a:p>
          <a:p>
            <a:pPr lvl="0"/>
            <a:r>
              <a:rPr lang="ru-RU" sz="2400" dirty="0" smtClean="0">
                <a:solidFill>
                  <a:schemeClr val="tx1"/>
                </a:solidFill>
              </a:rPr>
              <a:t>- Визуальный текст. Педагогический потенциал визуальной культуры в приобщении к чтению. </a:t>
            </a:r>
          </a:p>
          <a:p>
            <a:pPr lvl="0"/>
            <a:r>
              <a:rPr lang="ru-RU" sz="2400" dirty="0" smtClean="0">
                <a:solidFill>
                  <a:schemeClr val="tx1"/>
                </a:solidFill>
              </a:rPr>
              <a:t>- Акустический текст. </a:t>
            </a:r>
            <a:r>
              <a:rPr lang="ru-RU" sz="2400" dirty="0" err="1" smtClean="0">
                <a:solidFill>
                  <a:schemeClr val="tx1"/>
                </a:solidFill>
              </a:rPr>
              <a:t>Аудиоресурсы</a:t>
            </a:r>
            <a:r>
              <a:rPr lang="ru-RU" sz="2400" dirty="0" smtClean="0">
                <a:solidFill>
                  <a:schemeClr val="tx1"/>
                </a:solidFill>
              </a:rPr>
              <a:t> как способ формирования читательского интереса подростков. </a:t>
            </a:r>
          </a:p>
          <a:p>
            <a:pPr lvl="0"/>
            <a:r>
              <a:rPr lang="ru-RU" sz="2400" dirty="0" smtClean="0">
                <a:solidFill>
                  <a:schemeClr val="tx1"/>
                </a:solidFill>
              </a:rPr>
              <a:t>- Текст ощущений. Педагогические способы приобщения к чтению посредством активизации телесно-кинестетического восприятия. 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88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Многообразие текстов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323528" y="1700808"/>
            <a:ext cx="8712968" cy="4680520"/>
          </a:xfrm>
          <a:prstGeom prst="snip2Diag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3200" dirty="0" smtClean="0">
                <a:solidFill>
                  <a:schemeClr val="tx1"/>
                </a:solidFill>
              </a:rPr>
              <a:t>- Текст исследования. Исследовательская культура как фактор приобщения к чтению.  </a:t>
            </a:r>
          </a:p>
          <a:p>
            <a:pPr lvl="0"/>
            <a:r>
              <a:rPr lang="ru-RU" sz="3200" dirty="0" smtClean="0">
                <a:solidFill>
                  <a:schemeClr val="tx1"/>
                </a:solidFill>
              </a:rPr>
              <a:t>- Текст общения. Коммуникативная культура как фактор приобщения к чтению. </a:t>
            </a:r>
          </a:p>
          <a:p>
            <a:pPr lvl="0"/>
            <a:r>
              <a:rPr lang="ru-RU" sz="3200" dirty="0" smtClean="0">
                <a:solidFill>
                  <a:schemeClr val="tx1"/>
                </a:solidFill>
              </a:rPr>
              <a:t>- Текст самопознания. Личностный интерес и мотивы приобщения к чтению.</a:t>
            </a:r>
          </a:p>
          <a:p>
            <a:pPr lvl="0"/>
            <a:r>
              <a:rPr lang="ru-RU" sz="3200" dirty="0" smtClean="0">
                <a:solidFill>
                  <a:schemeClr val="tx1"/>
                </a:solidFill>
              </a:rPr>
              <a:t>- Текст </a:t>
            </a:r>
            <a:r>
              <a:rPr lang="ru-RU" sz="3200" dirty="0" err="1" smtClean="0">
                <a:solidFill>
                  <a:schemeClr val="tx1"/>
                </a:solidFill>
              </a:rPr>
              <a:t>экзистенции</a:t>
            </a:r>
            <a:r>
              <a:rPr lang="ru-RU" sz="3200" dirty="0" smtClean="0">
                <a:solidFill>
                  <a:schemeClr val="tx1"/>
                </a:solidFill>
              </a:rPr>
              <a:t>. Педагогический потенциал экзистенциального подхода          в приобщении к чтению.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23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-25700"/>
            <a:ext cx="7992888" cy="6883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31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461</Words>
  <Application>Microsoft Office PowerPoint</Application>
  <PresentationFormat>Экран (4:3)</PresentationFormat>
  <Paragraphs>56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Функциональная грамотность   в современном образовании</vt:lpstr>
      <vt:lpstr>Функциональная грамотность</vt:lpstr>
      <vt:lpstr>Международная программа по оценке качества образования «PISA» (1 раз в 3 года) </vt:lpstr>
      <vt:lpstr>Читательская грамотность</vt:lpstr>
      <vt:lpstr>Семиотический подход</vt:lpstr>
      <vt:lpstr>Презентация PowerPoint</vt:lpstr>
      <vt:lpstr>Многообразие текстов</vt:lpstr>
      <vt:lpstr>Многообразие текстов</vt:lpstr>
      <vt:lpstr>Презентация PowerPoint</vt:lpstr>
      <vt:lpstr>Особенности заданий исследований PISA</vt:lpstr>
      <vt:lpstr>Форматы представления информации играют важную роль</vt:lpstr>
      <vt:lpstr>Презентация PowerPoint</vt:lpstr>
      <vt:lpstr>Презентация PowerPoint</vt:lpstr>
      <vt:lpstr>Презентация PowerPoint</vt:lpstr>
      <vt:lpstr>Примеры разноформатных заданий PISA</vt:lpstr>
      <vt:lpstr>Презентация PowerPoint</vt:lpstr>
      <vt:lpstr>Презентация PowerPoint</vt:lpstr>
      <vt:lpstr>Презентация PowerPoint</vt:lpstr>
      <vt:lpstr>Задания, учитывающие новые форматы представления информации</vt:lpstr>
      <vt:lpstr>Презентация PowerPoint</vt:lpstr>
      <vt:lpstr>Презентация PowerPoint</vt:lpstr>
      <vt:lpstr>14 января 2021</vt:lpstr>
      <vt:lpstr>Задания</vt:lpstr>
      <vt:lpstr>Тестовое задание</vt:lpstr>
      <vt:lpstr>Аналитическое задание</vt:lpstr>
      <vt:lpstr>Творческое задание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Boss</cp:lastModifiedBy>
  <cp:revision>16</cp:revision>
  <dcterms:created xsi:type="dcterms:W3CDTF">2021-03-28T04:42:54Z</dcterms:created>
  <dcterms:modified xsi:type="dcterms:W3CDTF">2021-03-28T13:19:15Z</dcterms:modified>
</cp:coreProperties>
</file>