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16" r:id="rId3"/>
    <p:sldId id="320" r:id="rId4"/>
    <p:sldId id="319" r:id="rId5"/>
    <p:sldId id="318" r:id="rId6"/>
    <p:sldId id="315" r:id="rId7"/>
    <p:sldId id="314" r:id="rId8"/>
    <p:sldId id="312" r:id="rId9"/>
    <p:sldId id="313" r:id="rId10"/>
    <p:sldId id="311" r:id="rId11"/>
    <p:sldId id="321" r:id="rId12"/>
    <p:sldId id="287" r:id="rId13"/>
    <p:sldId id="268" r:id="rId14"/>
    <p:sldId id="292" r:id="rId15"/>
    <p:sldId id="284" r:id="rId16"/>
    <p:sldId id="286" r:id="rId17"/>
    <p:sldId id="310" r:id="rId18"/>
    <p:sldId id="296" r:id="rId19"/>
    <p:sldId id="308" r:id="rId20"/>
    <p:sldId id="304" r:id="rId21"/>
    <p:sldId id="285" r:id="rId22"/>
    <p:sldId id="289" r:id="rId23"/>
    <p:sldId id="293" r:id="rId24"/>
    <p:sldId id="297" r:id="rId25"/>
    <p:sldId id="294" r:id="rId26"/>
    <p:sldId id="266" r:id="rId27"/>
    <p:sldId id="306" r:id="rId28"/>
    <p:sldId id="270" r:id="rId29"/>
    <p:sldId id="322" r:id="rId30"/>
    <p:sldId id="267" r:id="rId31"/>
    <p:sldId id="303" r:id="rId32"/>
    <p:sldId id="302" r:id="rId33"/>
    <p:sldId id="281" r:id="rId34"/>
    <p:sldId id="305" r:id="rId35"/>
    <p:sldId id="301" r:id="rId36"/>
    <p:sldId id="317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079" autoAdjust="0"/>
  </p:normalViewPr>
  <p:slideViewPr>
    <p:cSldViewPr>
      <p:cViewPr>
        <p:scale>
          <a:sx n="86" d="100"/>
          <a:sy n="86" d="100"/>
        </p:scale>
        <p:origin x="-1494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slide" Target="slides/slide2.xml"/><Relationship Id="rId39" Type="http://schemas.openxmlformats.org/officeDocument/2006/relationships/presProps" Target="presProps.xml"/><Relationship Id="rId38" Type="http://schemas.openxmlformats.org/officeDocument/2006/relationships/notesMaster" Target="notesMasters/notesMaster1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0F1EFF-266C-450D-BAD5-B4CD06BF4F98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35355E-2E46-4622-A23E-0BDEC92E6C2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5B44D-C04B-4A2B-90D2-D232ADB92B91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8BA4-9DAF-44EC-B638-BFAF7D8CDBBA}" type="slidenum">
              <a:rPr lang="ru-RU" smtClean="0"/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5B44D-C04B-4A2B-90D2-D232ADB92B91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8BA4-9DAF-44EC-B638-BFAF7D8CDBB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5B44D-C04B-4A2B-90D2-D232ADB92B91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8BA4-9DAF-44EC-B638-BFAF7D8CDBB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5B44D-C04B-4A2B-90D2-D232ADB92B91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8BA4-9DAF-44EC-B638-BFAF7D8CDBB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5B44D-C04B-4A2B-90D2-D232ADB92B91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8BA4-9DAF-44EC-B638-BFAF7D8CDBBA}" type="slidenum">
              <a:rPr lang="ru-RU" smtClean="0"/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5B44D-C04B-4A2B-90D2-D232ADB92B91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8BA4-9DAF-44EC-B638-BFAF7D8CDBB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5B44D-C04B-4A2B-90D2-D232ADB92B91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8BA4-9DAF-44EC-B638-BFAF7D8CDBBA}" type="slidenum">
              <a:rPr lang="ru-RU" smtClean="0"/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5B44D-C04B-4A2B-90D2-D232ADB92B91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8BA4-9DAF-44EC-B638-BFAF7D8CDBB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5B44D-C04B-4A2B-90D2-D232ADB92B91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8BA4-9DAF-44EC-B638-BFAF7D8CDBB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5B44D-C04B-4A2B-90D2-D232ADB92B91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8BA4-9DAF-44EC-B638-BFAF7D8CDBBA}" type="slidenum">
              <a:rPr lang="ru-RU" smtClean="0"/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5B44D-C04B-4A2B-90D2-D232ADB92B91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8BA4-9DAF-44EC-B638-BFAF7D8CDBB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0255B44D-C04B-4A2B-90D2-D232ADB92B91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1F38BA4-9DAF-44EC-B638-BFAF7D8CDBBA}" type="slidenum">
              <a:rPr lang="ru-RU" smtClean="0"/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82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4.jpeg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1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9.jpeg"/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1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3.jpeg"/><Relationship Id="rId1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1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6.jpeg"/><Relationship Id="rId1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image" Target="../media/image57.jpeg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jpeg"/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image" Target="../media/image60.jpe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image" Target="../media/image65.jpeg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3" Type="http://schemas.openxmlformats.org/officeDocument/2006/relationships/image" Target="../media/image70.jpeg"/><Relationship Id="rId2" Type="http://schemas.openxmlformats.org/officeDocument/2006/relationships/image" Target="../media/image69.png"/><Relationship Id="rId1" Type="http://schemas.openxmlformats.org/officeDocument/2006/relationships/image" Target="../media/image6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4.jpeg"/><Relationship Id="rId1" Type="http://schemas.openxmlformats.org/officeDocument/2006/relationships/image" Target="../media/image73.jpeg"/></Relationships>
</file>

<file path=ppt/slides/_rels/slide29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Relationship Id="rId3" Type="http://schemas.openxmlformats.org/officeDocument/2006/relationships/image" Target="../media/image76.e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7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2.jpeg"/><Relationship Id="rId4" Type="http://schemas.openxmlformats.org/officeDocument/2006/relationships/image" Target="../media/image77.jpeg"/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image" Target="../media/image79.jpeg"/></Relationships>
</file>

<file path=ppt/slides/_rels/slide3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86.jpeg"/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image" Target="../media/image83.jpe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image" Target="../media/image8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2.png"/><Relationship Id="rId1" Type="http://schemas.openxmlformats.org/officeDocument/2006/relationships/image" Target="../media/image91.jpeg"/></Relationships>
</file>

<file path=ppt/slides/_rels/slide3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97.jpeg"/><Relationship Id="rId5" Type="http://schemas.openxmlformats.org/officeDocument/2006/relationships/image" Target="../media/image96.jpeg"/><Relationship Id="rId4" Type="http://schemas.openxmlformats.org/officeDocument/2006/relationships/image" Target="../media/image95.jpeg"/><Relationship Id="rId3" Type="http://schemas.openxmlformats.org/officeDocument/2006/relationships/image" Target="../media/image77.jpeg"/><Relationship Id="rId2" Type="http://schemas.openxmlformats.org/officeDocument/2006/relationships/image" Target="../media/image94.jpeg"/><Relationship Id="rId1" Type="http://schemas.openxmlformats.org/officeDocument/2006/relationships/image" Target="../media/image9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hemeOverride" Target="../theme/themeOverride1.xml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1052736"/>
            <a:ext cx="6378502" cy="145042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МБОУ ДО ДЮЦ </a:t>
            </a:r>
            <a:br>
              <a:rPr lang="ru-RU" sz="5400" dirty="0" smtClean="0">
                <a:solidFill>
                  <a:schemeClr val="bg1"/>
                </a:solidFill>
              </a:rPr>
            </a:br>
            <a:r>
              <a:rPr lang="ru-RU" sz="5400" dirty="0" smtClean="0">
                <a:solidFill>
                  <a:schemeClr val="bg1"/>
                </a:solidFill>
              </a:rPr>
              <a:t>им. А. Невского </a:t>
            </a:r>
            <a:br>
              <a:rPr lang="ru-RU" sz="5400" dirty="0" smtClean="0">
                <a:solidFill>
                  <a:schemeClr val="bg1"/>
                </a:solidFill>
              </a:rPr>
            </a:br>
            <a:r>
              <a:rPr lang="ru-RU" sz="5400" dirty="0">
                <a:solidFill>
                  <a:schemeClr val="bg1"/>
                </a:solidFill>
              </a:rPr>
              <a:t> </a:t>
            </a:r>
            <a:r>
              <a:rPr lang="ru-RU" sz="5400" dirty="0" smtClean="0">
                <a:solidFill>
                  <a:schemeClr val="bg1"/>
                </a:solidFill>
              </a:rPr>
              <a:t>      г. Кирова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7975" y="3212976"/>
            <a:ext cx="4070826" cy="3718766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ru-RU" sz="3600" b="1" dirty="0" smtClean="0">
                <a:solidFill>
                  <a:schemeClr val="tx1"/>
                </a:solidFill>
              </a:rPr>
              <a:t>«От слов к делу!»</a:t>
            </a:r>
            <a:endParaRPr lang="ru-RU" sz="3600" b="1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endParaRPr lang="ru-RU" sz="3600" b="1" dirty="0" smtClean="0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</a:pPr>
            <a:r>
              <a:rPr lang="ru-RU" sz="2400" b="1" dirty="0" smtClean="0">
                <a:solidFill>
                  <a:schemeClr val="tx1"/>
                </a:solidFill>
              </a:rPr>
              <a:t>(из опыта работы ДЮЦ им. А. Невского г. Кирова по патриотическому воспитанию подрастающего поколения)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4" name="Picture 1" descr="звезда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36108" y="476672"/>
            <a:ext cx="1785918" cy="141608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8914" name="AutoShape 2" descr="http://kirov-portal.ru/upload/medialibrary/79c/79c93715e134e19710e55c4855a3a5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9992" y="3140968"/>
            <a:ext cx="4132154" cy="2917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96536" y="6669360"/>
            <a:ext cx="3613448" cy="7361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20688"/>
            <a:ext cx="4752528" cy="55892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«</a:t>
            </a:r>
            <a:r>
              <a:rPr lang="ru-RU" dirty="0"/>
              <a:t>Все, </a:t>
            </a:r>
            <a:r>
              <a:rPr lang="ru-RU" dirty="0" smtClean="0"/>
              <a:t>что воспитывает </a:t>
            </a:r>
            <a:r>
              <a:rPr lang="ru-RU" dirty="0"/>
              <a:t>духовный характер человека, —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все хорошо для России, все должно </a:t>
            </a:r>
            <a:r>
              <a:rPr lang="ru-RU" dirty="0" smtClean="0"/>
              <a:t>быть принято</a:t>
            </a:r>
            <a:r>
              <a:rPr lang="ru-RU" dirty="0"/>
              <a:t>, творчески продумано, </a:t>
            </a:r>
            <a:r>
              <a:rPr lang="ru-RU" dirty="0" smtClean="0"/>
              <a:t>утверждено, насаждено </a:t>
            </a:r>
            <a:r>
              <a:rPr lang="ru-RU" dirty="0"/>
              <a:t>и поддержано. И обратно: все, </a:t>
            </a:r>
            <a:r>
              <a:rPr lang="ru-RU" dirty="0" smtClean="0"/>
              <a:t>что не </a:t>
            </a:r>
            <a:r>
              <a:rPr lang="ru-RU" dirty="0"/>
              <a:t>содействует этой цели, должно быть </a:t>
            </a:r>
            <a:r>
              <a:rPr lang="ru-RU" dirty="0" smtClean="0"/>
              <a:t>отвергнуто</a:t>
            </a:r>
            <a:r>
              <a:rPr lang="ru-RU" dirty="0"/>
              <a:t>, хотя бы оно было принято </a:t>
            </a:r>
            <a:r>
              <a:rPr lang="ru-RU" dirty="0" smtClean="0"/>
              <a:t>всеми остальными </a:t>
            </a:r>
            <a:r>
              <a:rPr lang="ru-RU" dirty="0"/>
              <a:t>народами</a:t>
            </a:r>
            <a:r>
              <a:rPr lang="ru-RU" dirty="0" smtClean="0"/>
              <a:t>».</a:t>
            </a:r>
            <a:endParaRPr lang="ru-RU" dirty="0"/>
          </a:p>
          <a:p>
            <a:pPr marL="0" indent="0" algn="r">
              <a:buNone/>
            </a:pPr>
            <a:r>
              <a:rPr lang="ru-RU" dirty="0" smtClean="0"/>
              <a:t> </a:t>
            </a:r>
            <a:r>
              <a:rPr lang="ru-RU" dirty="0" err="1" smtClean="0"/>
              <a:t>И.А.Ильин</a:t>
            </a:r>
            <a:endParaRPr lang="ru-RU" dirty="0"/>
          </a:p>
          <a:p>
            <a:endParaRPr lang="ru-RU" dirty="0"/>
          </a:p>
        </p:txBody>
      </p:sp>
      <p:pic>
        <p:nvPicPr>
          <p:cNvPr id="14338" name="Picture 2" descr="C:\Users\Anatoliy\Desktop\Iljin0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012160" y="332656"/>
            <a:ext cx="2957314" cy="386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29600" cy="1258400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Городские конкурсы и проекты духовно-нравственной направленности в </a:t>
            </a:r>
            <a:r>
              <a:rPr lang="ru-RU" sz="2400" dirty="0" smtClean="0">
                <a:solidFill>
                  <a:schemeClr val="tx1"/>
                </a:solidFill>
              </a:rPr>
              <a:t>2015-2016гг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620688"/>
            <a:ext cx="8784976" cy="5760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Проекты: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Городская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детско-юношеская газета «Мы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вместе»</a:t>
            </a: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Совместный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городской проект «…Нам дороги эти позабыть нельзя»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Городская «Литературная гостиная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Городской 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кинолекторий «Мы – вятские» </a:t>
            </a: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Городской проект «Сильные духом!» (май 2016- май 2017г.г.) </a:t>
            </a: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Конкурсы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ткрытый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городской конкурс рисунков «Мы за жизнь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(ноябрь 2015г.) </a:t>
            </a: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городской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конкурс «Мамин пример» (ноябрь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г.)</a:t>
            </a:r>
            <a:r>
              <a:rPr lang="en-US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городской конкурс «Гардемарин 21 века» (декабрь 2016г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Открытый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городской конкурс школьных газет «Мы – первые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(январь 2016г.) 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открытый городской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конкурс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«Духовные светочи России»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(февраль 2016г.) 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ородской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конкурс «Рыцарский турнир» (февраль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.) </a:t>
            </a: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Городской конкурс патриотического танца «Мы этой памяти верны» (февраль 2016г.) 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открытый заочный городской конкурс  на лучшее произведение журналистского жанра «На острие пера»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(апрель 2015г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.) </a:t>
            </a: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городской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конкурс короткометражных фильмов «Любимая родина» (апрель 2015г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.) </a:t>
            </a: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Открытый межрегиональный 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конкурс  творческих и исследовательских работ «Ожившая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сказка» (сентябрь 2015г.-май 2016г.) </a:t>
            </a: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Городской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детско-юношеский Фестиваль дружбы народов «Солнечный круг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(май 2016г.)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908" y="70448"/>
            <a:ext cx="8229600" cy="1486343"/>
          </a:xfrm>
        </p:spPr>
        <p:txBody>
          <a:bodyPr>
            <a:noAutofit/>
          </a:bodyPr>
          <a:lstStyle/>
          <a:p>
            <a:pPr algn="ctr"/>
            <a:br>
              <a:rPr lang="ru-RU" sz="2800" b="1" dirty="0" smtClean="0">
                <a:solidFill>
                  <a:schemeClr val="tx1"/>
                </a:solidFill>
                <a:cs typeface="Times New Roman" pitchFamily="18" charset="0"/>
              </a:rPr>
            </a:br>
            <a:br>
              <a:rPr lang="ru-RU" sz="2800" b="1" dirty="0">
                <a:solidFill>
                  <a:schemeClr val="tx1"/>
                </a:solidFill>
                <a:cs typeface="Times New Roman" pitchFamily="18" charset="0"/>
              </a:rPr>
            </a:br>
            <a:br>
              <a:rPr lang="ru-RU" sz="2800" b="1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en-US" sz="3200" b="1" dirty="0" smtClean="0">
                <a:solidFill>
                  <a:schemeClr val="tx1"/>
                </a:solidFill>
                <a:cs typeface="Times New Roman" pitchFamily="18" charset="0"/>
              </a:rPr>
              <a:t>III</a:t>
            </a:r>
            <a:r>
              <a:rPr lang="ru-RU" sz="32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cs typeface="Times New Roman" pitchFamily="18" charset="0"/>
              </a:rPr>
              <a:t>открытый городской конкурс </a:t>
            </a:r>
            <a:br>
              <a:rPr lang="ru-RU" sz="3200" b="1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cs typeface="Times New Roman" pitchFamily="18" charset="0"/>
              </a:rPr>
              <a:t>«</a:t>
            </a:r>
            <a:r>
              <a:rPr lang="ru-RU" sz="3200" b="1" dirty="0">
                <a:solidFill>
                  <a:schemeClr val="tx1"/>
                </a:solidFill>
                <a:cs typeface="Times New Roman" pitchFamily="18" charset="0"/>
              </a:rPr>
              <a:t>Рыцарский турнир</a:t>
            </a:r>
            <a:r>
              <a:rPr lang="ru-RU" sz="3200" b="1" dirty="0" smtClean="0">
                <a:solidFill>
                  <a:schemeClr val="tx1"/>
                </a:solidFill>
                <a:cs typeface="Times New Roman" pitchFamily="18" charset="0"/>
              </a:rPr>
              <a:t>» - 201</a:t>
            </a:r>
            <a:r>
              <a:rPr lang="en-US" sz="3200" b="1" dirty="0" smtClean="0">
                <a:solidFill>
                  <a:schemeClr val="tx1"/>
                </a:solidFill>
                <a:cs typeface="Times New Roman" pitchFamily="18" charset="0"/>
              </a:rPr>
              <a:t>6</a:t>
            </a:r>
            <a:r>
              <a:rPr lang="ru-RU" sz="3200" b="1" dirty="0" smtClean="0">
                <a:solidFill>
                  <a:schemeClr val="tx1"/>
                </a:solidFill>
                <a:cs typeface="Times New Roman" pitchFamily="18" charset="0"/>
              </a:rPr>
              <a:t> г.</a:t>
            </a:r>
            <a:endParaRPr lang="ru-RU" sz="32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 flipH="1">
            <a:off x="12060832" y="3573016"/>
            <a:ext cx="216024" cy="27363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291" name="Picture 3" descr="C:\Users\Anatoliy\Desktop\Новая папка (news)\Последнее фото\IMG_0410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052890" y="1484784"/>
            <a:ext cx="3002597" cy="169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3" y="4869160"/>
            <a:ext cx="51675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В конкурсе прияло участие 9 команд -  </a:t>
            </a:r>
            <a:r>
              <a:rPr lang="ru-RU" sz="1600" b="1" dirty="0" smtClean="0"/>
              <a:t>«Рыцарь </a:t>
            </a:r>
            <a:r>
              <a:rPr lang="ru-RU" sz="1600" b="1" dirty="0"/>
              <a:t>и Дама </a:t>
            </a:r>
            <a:r>
              <a:rPr lang="ru-RU" sz="1600" b="1" dirty="0" smtClean="0"/>
              <a:t>сердца» </a:t>
            </a:r>
            <a:r>
              <a:rPr lang="ru-RU" sz="1600" b="1" dirty="0"/>
              <a:t>из следующих образовательных </a:t>
            </a:r>
            <a:r>
              <a:rPr lang="ru-RU" sz="1600" b="1" dirty="0" smtClean="0"/>
              <a:t>учреждений: КЭПЛ, ХТЛ, </a:t>
            </a:r>
            <a:r>
              <a:rPr lang="ru-RU" sz="1600" b="1" dirty="0"/>
              <a:t>лицей № 21, МБОУ СОШ с УИОП № 48, МБОУ СОШ № 70, МБОУ СОШ № 56, МБОУ СОШ № 14. </a:t>
            </a:r>
          </a:p>
        </p:txBody>
      </p:sp>
      <p:pic>
        <p:nvPicPr>
          <p:cNvPr id="18435" name="Picture 3" descr="D:\20160217_РЫЦАРСКИЙ ТУРНИР\IMG_77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2186283"/>
            <a:ext cx="3888433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D:\20160217_РЫЦАРСКИЙ ТУРНИР\IMG_75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5065" y="3609020"/>
            <a:ext cx="3780421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D:\20160217_РЫЦАРСКИЙ ТУРНИР\IMG_81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6741" y="1916832"/>
            <a:ext cx="3045573" cy="203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7818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«Гардемарин </a:t>
            </a:r>
            <a:r>
              <a:rPr lang="en-US" dirty="0" smtClean="0">
                <a:solidFill>
                  <a:schemeClr val="tx1"/>
                </a:solidFill>
              </a:rPr>
              <a:t>XXI</a:t>
            </a:r>
            <a:r>
              <a:rPr lang="ru-RU" dirty="0" smtClean="0">
                <a:solidFill>
                  <a:schemeClr val="tx1"/>
                </a:solidFill>
              </a:rPr>
              <a:t> века»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3314" name="Picture 2" descr="\\Osnovnoy\общая на основном\ФОТО\20151211_ГАРДЕМАРИНЫ\IMG_7957.JPG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323528" y="1361572"/>
            <a:ext cx="5183683" cy="345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\\Osnovnoy\общая на основном\ФОТО\20151211_ГАРДЕМАРИНЫ\IMG_79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9544" y="1361572"/>
            <a:ext cx="410445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\\Osnovnoy\общая на основном\ФОТО\20151211_ГАРДЕМАРИНЫ\IMG_76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1693" y="3908007"/>
            <a:ext cx="3342476" cy="222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\\Osnovnoy\общая на основном\ФОТО\20151122_Конкурс МАМА И ДОЧКА\IMG_4134 копия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732967" y="2732817"/>
            <a:ext cx="3294765" cy="219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 descr="\\Osnovnoy\общая на основном\20151122_Конкурс МАМА И ДОЧКА\IMG_4618 копия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197" y="1412776"/>
            <a:ext cx="6119110" cy="37783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35902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  <a:cs typeface="Times New Roman" pitchFamily="18" charset="0"/>
              </a:rPr>
              <a:t>О</a:t>
            </a:r>
            <a:r>
              <a:rPr lang="ru-RU" sz="3600" b="1" dirty="0" smtClean="0">
                <a:solidFill>
                  <a:schemeClr val="tx1"/>
                </a:solidFill>
                <a:cs typeface="Times New Roman" pitchFamily="18" charset="0"/>
              </a:rPr>
              <a:t>ткрытый  </a:t>
            </a:r>
            <a:r>
              <a:rPr lang="ru-RU" sz="3600" b="1" dirty="0">
                <a:solidFill>
                  <a:schemeClr val="tx1"/>
                </a:solidFill>
                <a:cs typeface="Times New Roman" pitchFamily="18" charset="0"/>
              </a:rPr>
              <a:t>городской </a:t>
            </a:r>
            <a:r>
              <a:rPr lang="ru-RU" sz="3600" b="1" dirty="0" smtClean="0">
                <a:solidFill>
                  <a:schemeClr val="tx1"/>
                </a:solidFill>
                <a:cs typeface="Times New Roman" pitchFamily="18" charset="0"/>
              </a:rPr>
              <a:t>конкурс</a:t>
            </a:r>
            <a:br>
              <a:rPr lang="ru-RU" sz="3600" b="1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cs typeface="Times New Roman" pitchFamily="18" charset="0"/>
              </a:rPr>
              <a:t>   </a:t>
            </a:r>
            <a:r>
              <a:rPr lang="ru-RU" sz="3600" b="1" dirty="0">
                <a:solidFill>
                  <a:schemeClr val="tx1"/>
                </a:solidFill>
                <a:cs typeface="Times New Roman" pitchFamily="18" charset="0"/>
              </a:rPr>
              <a:t>«Мамин пример</a:t>
            </a:r>
            <a:r>
              <a:rPr lang="ru-RU" sz="3600" b="1" dirty="0" smtClean="0">
                <a:solidFill>
                  <a:schemeClr val="tx1"/>
                </a:solidFill>
                <a:cs typeface="Times New Roman" pitchFamily="18" charset="0"/>
              </a:rPr>
              <a:t>»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20483" name="Picture 3" descr="\\Osnovnoy\общая на основном\ФОТО\20151122_Конкурс МАМА И ДОЧКА\IMG_4371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4747" y="900264"/>
            <a:ext cx="2609303" cy="183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\\Osnovnoy\общая на основном\ФОТО\20151122_Конкурс МАМА И ДОЧКА\IMG_4473 коп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99343" y="4547077"/>
            <a:ext cx="3031383" cy="225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C:\Users\ОГПВС\Desktop\yNJveCby6n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3833" y="4491274"/>
            <a:ext cx="3168352" cy="2246195"/>
          </a:xfrm>
          <a:prstGeom prst="rect">
            <a:avLst/>
          </a:prstGeom>
          <a:noFill/>
        </p:spPr>
      </p:pic>
      <p:pic>
        <p:nvPicPr>
          <p:cNvPr id="31747" name="Picture 3" descr="C:\Users\ОГПВС\Desktop\Vt8FirmPEYw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12185" y="4534013"/>
            <a:ext cx="3086659" cy="2216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D:\27.12.15\IMG_0062.JPG"/>
          <p:cNvPicPr>
            <a:picLocks noGrp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 bwMode="auto">
          <a:xfrm>
            <a:off x="5000751" y="1414265"/>
            <a:ext cx="4072769" cy="2815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384" y="2348880"/>
            <a:ext cx="4958796" cy="371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640960" cy="1296144"/>
          </a:xfrm>
        </p:spPr>
        <p:txBody>
          <a:bodyPr>
            <a:noAutofit/>
          </a:bodyPr>
          <a:lstStyle/>
          <a:p>
            <a:pPr algn="ctr"/>
            <a:br>
              <a:rPr lang="ru-RU" sz="3200" b="1" dirty="0" smtClean="0">
                <a:solidFill>
                  <a:schemeClr val="tx1"/>
                </a:solidFill>
                <a:cs typeface="Times New Roman" pitchFamily="18" charset="0"/>
              </a:rPr>
            </a:br>
            <a:br>
              <a:rPr lang="ru-RU" sz="3200" b="1" dirty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cs typeface="Times New Roman" pitchFamily="18" charset="0"/>
              </a:rPr>
              <a:t>Новогоднее представление для национальных диаспор города и Кировской области </a:t>
            </a:r>
            <a:br>
              <a:rPr lang="ru-RU" sz="2800" b="1" dirty="0" smtClean="0">
                <a:solidFill>
                  <a:schemeClr val="tx1"/>
                </a:solidFill>
                <a:cs typeface="Times New Roman" pitchFamily="18" charset="0"/>
              </a:rPr>
            </a:br>
            <a:endParaRPr lang="ru-RU" sz="28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20072" y="5468231"/>
            <a:ext cx="3384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prstClr val="black"/>
                </a:solidFill>
                <a:latin typeface="+mj-lt"/>
                <a:ea typeface="+mj-ea"/>
                <a:cs typeface="Times New Roman" pitchFamily="18" charset="0"/>
              </a:rPr>
              <a:t> 27 декабря 2015 г.</a:t>
            </a:r>
            <a:endParaRPr lang="ru-RU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78621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Городской праздник 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«Родительский  дом-начало начал!», 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посвященный Дню семьи 2016 г.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-468560" y="6525344"/>
            <a:ext cx="468560" cy="504056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4578" name="Picture 2" descr="\\Osnovnoy\общая на основном\ФОТО\18_1 ДЕНЬ СЕМЬИ_готов 22 мая 2016 г\День семьи 22 мая 2016 г\145_2205\IMG_0875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331640" y="3825143"/>
            <a:ext cx="3012056" cy="225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3" descr="\\Osnovnoy\общая на основном\ФОТО\18_1 ДЕНЬ СЕМЬИ_готов 22 мая 2016 г\IMG_92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056" y="4077072"/>
            <a:ext cx="3010668" cy="200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\\Osnovnoy\общая на основном\ФОТО\18_1 ДЕНЬ СЕМЬИ_готов 22 мая 2016 г\IMG_94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7918" y="1961900"/>
            <a:ext cx="3172758" cy="211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5" descr="\\Osnovnoy\общая на основном\ФОТО\18_1 ДЕНЬ СЕМЬИ_готов 22 мая 2016 г\IMG_949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3568" y="2021029"/>
            <a:ext cx="3084064" cy="205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3408"/>
            <a:ext cx="8229600" cy="1455392"/>
          </a:xfrm>
        </p:spPr>
        <p:txBody>
          <a:bodyPr>
            <a:noAutofit/>
          </a:bodyPr>
          <a:lstStyle/>
          <a:p>
            <a:pPr algn="ctr"/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II</a:t>
            </a:r>
            <a:r>
              <a:rPr lang="ru-RU" sz="4000" dirty="0" smtClean="0">
                <a:solidFill>
                  <a:schemeClr val="tx1"/>
                </a:solidFill>
              </a:rPr>
              <a:t> городской конкурс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«Духовные светочи России» 2016г.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16386" name="Picture 2" descr="D:\фото 2015-2026год\9zTeSpNWe70.jpg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 bwMode="auto">
          <a:xfrm>
            <a:off x="5292079" y="1604392"/>
            <a:ext cx="3347389" cy="250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49794"/>
            <a:ext cx="2778734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541110"/>
            <a:ext cx="48965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 </a:t>
            </a:r>
            <a:r>
              <a:rPr lang="ru-RU" sz="1600" dirty="0" smtClean="0"/>
              <a:t>На конкурс </a:t>
            </a:r>
            <a:r>
              <a:rPr lang="ru-RU" sz="1600" dirty="0"/>
              <a:t>было представлено 59 работ в четырех номинациях: «рисунок», «декоративно-прикладное творчество», «презентация», «эссе». 62 школьника из 14 образовательных организаций приняли в нем участие: </a:t>
            </a:r>
            <a:r>
              <a:rPr lang="ru-RU" sz="1600" dirty="0" smtClean="0"/>
              <a:t>школы </a:t>
            </a:r>
            <a:r>
              <a:rPr lang="ru-RU" sz="1600" dirty="0"/>
              <a:t>№№ 4, 14, 19, 20, 32, 48, 56, 59, 70, 74, ВГГ, Гимназии № 46, ДЮЦ им. А. Невского, ДЮЦ Октябрьского </a:t>
            </a:r>
            <a:r>
              <a:rPr lang="ru-RU" sz="1600" dirty="0" smtClean="0"/>
              <a:t>района.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4110757"/>
            <a:ext cx="43041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Победители </a:t>
            </a:r>
            <a:r>
              <a:rPr lang="ru-RU" b="1" dirty="0"/>
              <a:t>номинации «Декоративно-прикладное творчество»:</a:t>
            </a:r>
            <a:endParaRPr lang="ru-RU" b="1" dirty="0"/>
          </a:p>
          <a:p>
            <a:pPr algn="ctr"/>
            <a:r>
              <a:rPr lang="ru-RU" dirty="0" smtClean="0"/>
              <a:t>Мария </a:t>
            </a:r>
            <a:r>
              <a:rPr lang="ru-RU" dirty="0"/>
              <a:t>Степанова, Виктория Останина, Ксения </a:t>
            </a:r>
            <a:r>
              <a:rPr lang="ru-RU" dirty="0" err="1"/>
              <a:t>Вылегжанина</a:t>
            </a:r>
            <a:r>
              <a:rPr lang="ru-RU" dirty="0"/>
              <a:t>, Дарья </a:t>
            </a:r>
            <a:r>
              <a:rPr lang="ru-RU" dirty="0" smtClean="0"/>
              <a:t>Васильева</a:t>
            </a:r>
            <a:r>
              <a:rPr lang="ru-RU" dirty="0"/>
              <a:t> </a:t>
            </a:r>
            <a:r>
              <a:rPr lang="ru-RU" dirty="0" smtClean="0"/>
              <a:t>с работой «Преподобный </a:t>
            </a:r>
            <a:r>
              <a:rPr lang="ru-RU" dirty="0"/>
              <a:t>Трифон</a:t>
            </a:r>
            <a:r>
              <a:rPr lang="ru-RU" dirty="0" smtClean="0"/>
              <a:t>» </a:t>
            </a:r>
            <a:endParaRPr lang="ru-RU" dirty="0" smtClean="0"/>
          </a:p>
          <a:p>
            <a:pPr algn="ctr"/>
            <a:r>
              <a:rPr lang="ru-RU" dirty="0" smtClean="0"/>
              <a:t>(ДЮЦ </a:t>
            </a:r>
            <a:r>
              <a:rPr lang="ru-RU" dirty="0"/>
              <a:t>им. А. </a:t>
            </a:r>
            <a:r>
              <a:rPr lang="ru-RU" dirty="0" smtClean="0"/>
              <a:t>Невского г. Кирова,</a:t>
            </a:r>
            <a:endParaRPr lang="ru-RU" dirty="0" smtClean="0"/>
          </a:p>
          <a:p>
            <a:pPr algn="ctr"/>
            <a:r>
              <a:rPr lang="ru-RU" dirty="0" smtClean="0"/>
              <a:t> педагог </a:t>
            </a:r>
            <a:r>
              <a:rPr lang="ru-RU" dirty="0" err="1" smtClean="0"/>
              <a:t>Семерикова</a:t>
            </a:r>
            <a:r>
              <a:rPr lang="ru-RU" dirty="0" smtClean="0"/>
              <a:t> М. Т.)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0" y="260648"/>
            <a:ext cx="924887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Городской заочный конкурс-викторина, посвященный Александру Невскому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4248" y="1340768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628800"/>
            <a:ext cx="30963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Конкурс проходил с </a:t>
            </a:r>
            <a:r>
              <a:rPr lang="ru-RU" sz="2800" dirty="0" smtClean="0"/>
              <a:t>23.11 </a:t>
            </a:r>
            <a:r>
              <a:rPr lang="ru-RU" sz="2800" dirty="0"/>
              <a:t>по </a:t>
            </a:r>
            <a:r>
              <a:rPr lang="ru-RU" sz="2800" dirty="0" smtClean="0"/>
              <a:t>11.12 </a:t>
            </a:r>
            <a:endParaRPr lang="ru-RU" sz="2800" dirty="0" smtClean="0"/>
          </a:p>
          <a:p>
            <a:pPr algn="ctr"/>
            <a:r>
              <a:rPr lang="ru-RU" sz="2800" dirty="0" smtClean="0"/>
              <a:t>2015 </a:t>
            </a:r>
            <a:r>
              <a:rPr lang="ru-RU" sz="2800" dirty="0"/>
              <a:t>г. </a:t>
            </a:r>
            <a:endParaRPr lang="ru-RU" sz="2800" dirty="0" smtClean="0"/>
          </a:p>
          <a:p>
            <a:pPr algn="ctr"/>
            <a:r>
              <a:rPr lang="ru-RU" sz="2800" dirty="0" smtClean="0"/>
              <a:t>В  </a:t>
            </a:r>
            <a:r>
              <a:rPr lang="ru-RU" sz="2800" dirty="0"/>
              <a:t>конкурсе приняли участие 20 школьников из 9 образовательных </a:t>
            </a:r>
            <a:r>
              <a:rPr lang="ru-RU" sz="2800" dirty="0" smtClean="0"/>
              <a:t>учреждений.</a:t>
            </a:r>
            <a:endParaRPr lang="ru-RU" sz="2800" dirty="0"/>
          </a:p>
        </p:txBody>
      </p:sp>
      <p:pic>
        <p:nvPicPr>
          <p:cNvPr id="20483" name="Picture 3" descr="C:\Users\Anatoliy\Desktop\2015-2016\Викторина А. Невский награждение\DSC021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7903" y="2924944"/>
            <a:ext cx="403191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98072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III</a:t>
            </a:r>
            <a:r>
              <a:rPr lang="ru-RU" sz="4000" dirty="0" smtClean="0">
                <a:solidFill>
                  <a:schemeClr val="tx1"/>
                </a:solidFill>
              </a:rPr>
              <a:t> городской конкурс короткометражных фильмов «Любимая родина» 2016г.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204864"/>
            <a:ext cx="4968552" cy="4176504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dirty="0">
                <a:solidFill>
                  <a:schemeClr val="tx1"/>
                </a:solidFill>
              </a:rPr>
              <a:t>В конкурсе приняли участие обучающиеся из 8 образовательных организаций города Кирова и области: школы №№ 14, 62, 70, 74, </a:t>
            </a:r>
            <a:r>
              <a:rPr lang="ru-RU" dirty="0" err="1">
                <a:solidFill>
                  <a:schemeClr val="tx1"/>
                </a:solidFill>
              </a:rPr>
              <a:t>ЛИнТех</a:t>
            </a:r>
            <a:r>
              <a:rPr lang="ru-RU" dirty="0">
                <a:solidFill>
                  <a:schemeClr val="tx1"/>
                </a:solidFill>
              </a:rPr>
              <a:t> № 28, Гимназия № 46, ВГГ и </a:t>
            </a:r>
            <a:r>
              <a:rPr lang="ru-RU" dirty="0" err="1">
                <a:solidFill>
                  <a:schemeClr val="tx1"/>
                </a:solidFill>
              </a:rPr>
              <a:t>Лажская</a:t>
            </a:r>
            <a:r>
              <a:rPr lang="ru-RU" dirty="0">
                <a:solidFill>
                  <a:schemeClr val="tx1"/>
                </a:solidFill>
              </a:rPr>
              <a:t> средняя школа </a:t>
            </a:r>
            <a:r>
              <a:rPr lang="ru-RU" dirty="0" err="1">
                <a:solidFill>
                  <a:schemeClr val="tx1"/>
                </a:solidFill>
              </a:rPr>
              <a:t>Лебяжского</a:t>
            </a:r>
            <a:r>
              <a:rPr lang="ru-RU" dirty="0">
                <a:solidFill>
                  <a:schemeClr val="tx1"/>
                </a:solidFill>
              </a:rPr>
              <a:t> района Кировской области, всего более </a:t>
            </a:r>
            <a:r>
              <a:rPr lang="ru-RU" dirty="0" smtClean="0">
                <a:solidFill>
                  <a:schemeClr val="tx1"/>
                </a:solidFill>
              </a:rPr>
              <a:t>150 </a:t>
            </a:r>
            <a:r>
              <a:rPr lang="ru-RU" dirty="0">
                <a:solidFill>
                  <a:schemeClr val="tx1"/>
                </a:solidFill>
              </a:rPr>
              <a:t>человек. На конкурс было представлено 29 </a:t>
            </a:r>
            <a:r>
              <a:rPr lang="ru-RU" dirty="0" err="1">
                <a:solidFill>
                  <a:schemeClr val="tx1"/>
                </a:solidFill>
              </a:rPr>
              <a:t>видеоработ</a:t>
            </a:r>
            <a:r>
              <a:rPr lang="ru-RU" dirty="0">
                <a:solidFill>
                  <a:schemeClr val="tx1"/>
                </a:solidFill>
              </a:rPr>
              <a:t>. </a:t>
            </a:r>
            <a:endParaRPr lang="ru-RU" dirty="0">
              <a:solidFill>
                <a:schemeClr val="tx1"/>
              </a:solidFill>
            </a:endParaRPr>
          </a:p>
          <a:p>
            <a:endParaRPr lang="ru-RU" sz="2000" dirty="0">
              <a:solidFill>
                <a:schemeClr val="tx1"/>
              </a:solidFill>
            </a:endParaRPr>
          </a:p>
          <a:p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348880"/>
            <a:ext cx="3312368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7452320" y="6957392"/>
            <a:ext cx="720080" cy="151216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3789040"/>
            <a:ext cx="7632848" cy="417423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r>
              <a:rPr lang="ru-RU" b="1" dirty="0" smtClean="0"/>
              <a:t>«…утратив </a:t>
            </a:r>
            <a:r>
              <a:rPr lang="ru-RU" b="1" dirty="0"/>
              <a:t>патриотизм, связанные </a:t>
            </a:r>
            <a:r>
              <a:rPr lang="ru-RU" b="1" dirty="0" smtClean="0"/>
              <a:t>с ним </a:t>
            </a:r>
            <a:r>
              <a:rPr lang="ru-RU" b="1" dirty="0"/>
              <a:t>национальную гордость и </a:t>
            </a:r>
            <a:r>
              <a:rPr lang="ru-RU" b="1" dirty="0" smtClean="0"/>
              <a:t>достоинство,  мы </a:t>
            </a:r>
            <a:r>
              <a:rPr lang="ru-RU" b="1" dirty="0"/>
              <a:t>потеряем себя как народ, способный </a:t>
            </a:r>
            <a:r>
              <a:rPr lang="ru-RU" b="1" dirty="0" smtClean="0"/>
              <a:t>на великие свершения…»</a:t>
            </a:r>
            <a:r>
              <a:rPr lang="ru-RU" dirty="0"/>
              <a:t> </a:t>
            </a:r>
            <a:endParaRPr lang="ru-RU" dirty="0" smtClean="0"/>
          </a:p>
          <a:p>
            <a:pPr marL="0" indent="0" algn="r">
              <a:buNone/>
            </a:pPr>
            <a:r>
              <a:rPr lang="ru-RU" b="1" dirty="0" err="1" smtClean="0"/>
              <a:t>В.В.Путин</a:t>
            </a: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 algn="r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13314" name="Picture 2" descr="C:\Users\Anatoliy\Desktop\vladimir-putin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907704" y="404664"/>
            <a:ext cx="5040560" cy="347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964488" cy="1872208"/>
          </a:xfrm>
        </p:spPr>
        <p:txBody>
          <a:bodyPr>
            <a:noAutofit/>
          </a:bodyPr>
          <a:lstStyle/>
          <a:p>
            <a:pPr algn="ctr"/>
            <a:br>
              <a:rPr lang="ru-RU" b="1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cs typeface="Times New Roman" pitchFamily="18" charset="0"/>
              </a:rPr>
              <a:t>Открытый </a:t>
            </a:r>
            <a:r>
              <a:rPr lang="ru-RU" sz="4000" b="1" dirty="0">
                <a:solidFill>
                  <a:schemeClr val="tx1"/>
                </a:solidFill>
                <a:cs typeface="Times New Roman" pitchFamily="18" charset="0"/>
              </a:rPr>
              <a:t>городской конкурс рисунков </a:t>
            </a:r>
            <a:r>
              <a:rPr lang="ru-RU" sz="4000" b="1" dirty="0" smtClean="0">
                <a:solidFill>
                  <a:schemeClr val="tx1"/>
                </a:solidFill>
                <a:cs typeface="Times New Roman" pitchFamily="18" charset="0"/>
              </a:rPr>
              <a:t>«</a:t>
            </a:r>
            <a:r>
              <a:rPr lang="ru-RU" sz="4000" b="1" dirty="0">
                <a:solidFill>
                  <a:schemeClr val="tx1"/>
                </a:solidFill>
                <a:cs typeface="Times New Roman" pitchFamily="18" charset="0"/>
              </a:rPr>
              <a:t>Мы за жизнь» </a:t>
            </a:r>
            <a:br>
              <a:rPr lang="ru-RU" sz="4000" dirty="0">
                <a:solidFill>
                  <a:schemeClr val="tx1"/>
                </a:solidFill>
                <a:cs typeface="Times New Roman" pitchFamily="18" charset="0"/>
              </a:rPr>
            </a:br>
            <a:endParaRPr lang="ru-RU" sz="4000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4" name="Объект 3" descr="D:\Новая папка\IMG_9654.JPG"/>
          <p:cNvPicPr>
            <a:picLocks noGrp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179512" y="2036757"/>
            <a:ext cx="3888432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944" y="1772816"/>
            <a:ext cx="4932040" cy="3696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28860" y="1196752"/>
            <a:ext cx="6715140" cy="720080"/>
          </a:xfrm>
        </p:spPr>
        <p:txBody>
          <a:bodyPr>
            <a:noAutofit/>
          </a:bodyPr>
          <a:lstStyle/>
          <a:p>
            <a:pPr algn="ctr"/>
            <a:br>
              <a:rPr lang="ru-RU" sz="3200" dirty="0" smtClean="0">
                <a:solidFill>
                  <a:schemeClr val="tx1"/>
                </a:solidFill>
              </a:rPr>
            </a:br>
            <a:br>
              <a:rPr lang="ru-RU" sz="3200" dirty="0">
                <a:solidFill>
                  <a:schemeClr val="tx1"/>
                </a:solidFill>
              </a:rPr>
            </a:br>
            <a:br>
              <a:rPr lang="ru-RU" sz="3200" dirty="0" smtClean="0">
                <a:solidFill>
                  <a:schemeClr val="tx1"/>
                </a:solidFill>
              </a:rPr>
            </a:b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Победители 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городского конкурса 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«Мы за жизнь»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33794" name="Picture 2" descr="C:\Users\ОГПВС\Desktop\nLFbdiOXhK8.jpg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-1" y="0"/>
            <a:ext cx="3126577" cy="2348880"/>
          </a:xfrm>
          <a:prstGeom prst="rect">
            <a:avLst/>
          </a:prstGeom>
          <a:noFill/>
        </p:spPr>
      </p:pic>
      <p:pic>
        <p:nvPicPr>
          <p:cNvPr id="11267" name="Picture 3" descr="D:\Конкурс мы за мжизнь\IMG_96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8184" y="2032614"/>
            <a:ext cx="2850662" cy="380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D:\Конкурс мы за мжизнь\Мы за жизнь\IMG_96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053" y="2386609"/>
            <a:ext cx="2000232" cy="267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D:\Конкурс мы за мжизнь\Мы за жизнь\IMG_964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44558" y="2062182"/>
            <a:ext cx="2250297" cy="300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D:\Конкурс мы за мжизнь\IMG_964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0020" y="3982458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2204848" y="1196752"/>
            <a:ext cx="8229600" cy="47091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716016" y="1556792"/>
            <a:ext cx="4291393" cy="321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 descr="D:\фото 2015-2026год\JxUV9LHQAU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2348880"/>
            <a:ext cx="4704523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D:\фоток педсовету\JjowhXs14v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40552" y="2492896"/>
            <a:ext cx="3152262" cy="210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646" y="-29774"/>
            <a:ext cx="7754740" cy="16002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Городской конкурс школьных газет «Мы первые» 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036496" cy="1251750"/>
          </a:xfrm>
        </p:spPr>
        <p:txBody>
          <a:bodyPr>
            <a:noAutofit/>
          </a:bodyPr>
          <a:lstStyle/>
          <a:p>
            <a:pPr algn="ctr"/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II открытый заочный городской конкурс  </a:t>
            </a:r>
            <a:r>
              <a:rPr lang="ru-RU" sz="2800" b="1" dirty="0">
                <a:solidFill>
                  <a:schemeClr val="tx1"/>
                </a:solidFill>
              </a:rPr>
              <a:t>на лучшее произведение журналистского жанра 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«</a:t>
            </a:r>
            <a:r>
              <a:rPr lang="ru-RU" sz="2800" b="1" dirty="0">
                <a:solidFill>
                  <a:schemeClr val="tx1"/>
                </a:solidFill>
              </a:rPr>
              <a:t>На острие </a:t>
            </a:r>
            <a:r>
              <a:rPr lang="ru-RU" sz="2800" b="1" dirty="0" smtClean="0">
                <a:solidFill>
                  <a:schemeClr val="tx1"/>
                </a:solidFill>
              </a:rPr>
              <a:t>пера» 2016г.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5696" y="4185132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 descr="D:\фоток педсовету\rejPu_Zk9C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5480" y="1728422"/>
            <a:ext cx="4547492" cy="340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628800"/>
            <a:ext cx="41044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В </a:t>
            </a:r>
            <a:r>
              <a:rPr lang="ru-RU" sz="2000" b="1" dirty="0"/>
              <a:t>конкурсе приняли участие </a:t>
            </a:r>
            <a:r>
              <a:rPr lang="ru-RU" sz="2000" b="1" dirty="0" smtClean="0"/>
              <a:t>школьники </a:t>
            </a:r>
            <a:r>
              <a:rPr lang="ru-RU" sz="2000" b="1" dirty="0"/>
              <a:t>из 16 образовательных </a:t>
            </a:r>
            <a:r>
              <a:rPr lang="ru-RU" sz="2000" b="1" dirty="0" smtClean="0"/>
              <a:t>организаций </a:t>
            </a:r>
            <a:r>
              <a:rPr lang="ru-RU" sz="2000" b="1" dirty="0"/>
              <a:t>города Кирова: </a:t>
            </a:r>
            <a:r>
              <a:rPr lang="ru-RU" sz="2000" b="1" dirty="0" smtClean="0"/>
              <a:t>школ </a:t>
            </a:r>
            <a:r>
              <a:rPr lang="ru-RU" sz="2000" b="1" dirty="0"/>
              <a:t>№№ 19, 20, 27, 34, 47, 48, 59, 14, 16, 51, 70, 55, Лицей № 21, </a:t>
            </a:r>
            <a:r>
              <a:rPr lang="ru-RU" sz="2000" b="1" dirty="0" err="1"/>
              <a:t>ЛИнТех</a:t>
            </a:r>
            <a:r>
              <a:rPr lang="ru-RU" sz="2000" b="1" dirty="0"/>
              <a:t> № 28, </a:t>
            </a:r>
            <a:r>
              <a:rPr lang="ru-RU" sz="2000" b="1" dirty="0" smtClean="0"/>
              <a:t>ВГГ, ВПГ, Гимназии </a:t>
            </a:r>
            <a:r>
              <a:rPr lang="ru-RU" sz="2000" b="1" dirty="0"/>
              <a:t>№ 46. </a:t>
            </a:r>
            <a:endParaRPr lang="ru-RU" sz="2000" b="1" dirty="0" smtClean="0"/>
          </a:p>
          <a:p>
            <a:r>
              <a:rPr lang="ru-RU" sz="2000" b="1" dirty="0" smtClean="0"/>
              <a:t>На </a:t>
            </a:r>
            <a:r>
              <a:rPr lang="ru-RU" sz="2000" b="1" dirty="0"/>
              <a:t>конкурс было представлено </a:t>
            </a:r>
            <a:r>
              <a:rPr lang="ru-RU" sz="2000" b="1" dirty="0" smtClean="0"/>
              <a:t>110 работ. </a:t>
            </a:r>
            <a:endParaRPr lang="ru-RU" sz="2000" b="1" dirty="0"/>
          </a:p>
          <a:p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C:\Users\Anatoliy\Desktop\Итоги\Новая папка (2)\IMG_0446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771186" y="1484784"/>
            <a:ext cx="3265936" cy="244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Городской конкурс патриотического танца «Мы этой памяти верны»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17411" name="Picture 3" descr="D:\фото 2015-2026год\IMG_044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120612" y="2564904"/>
            <a:ext cx="3179618" cy="238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8130" y="5085184"/>
            <a:ext cx="89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 </a:t>
            </a:r>
            <a:r>
              <a:rPr lang="ru-RU" dirty="0"/>
              <a:t>В конкурсе </a:t>
            </a:r>
            <a:r>
              <a:rPr lang="ru-RU" dirty="0" smtClean="0"/>
              <a:t> </a:t>
            </a:r>
            <a:r>
              <a:rPr lang="ru-RU" dirty="0"/>
              <a:t>приняли участие 11 образовательных организаций города: детские сады  № 122,143,149, школы № 14, 20, 40, 56, 70, ХТЛ, ДЮЦ Октябрьского района, ДЮЦ им.  А. Невского. Общее количество участников составило </a:t>
            </a:r>
            <a:r>
              <a:rPr lang="ru-RU" dirty="0" smtClean="0"/>
              <a:t>около 100 </a:t>
            </a:r>
            <a:r>
              <a:rPr lang="ru-RU" dirty="0"/>
              <a:t>человек. </a:t>
            </a:r>
            <a:endParaRPr lang="ru-RU" dirty="0"/>
          </a:p>
          <a:p>
            <a:pPr algn="just"/>
            <a:r>
              <a:rPr lang="ru-RU" dirty="0"/>
              <a:t>       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8" y="1460394"/>
            <a:ext cx="3096344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139" y="323009"/>
            <a:ext cx="8229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cs typeface="Times New Roman" pitchFamily="18" charset="0"/>
              </a:rPr>
              <a:t>Городская «Литературная гостиная»</a:t>
            </a:r>
            <a:br>
              <a:rPr lang="ru-RU" sz="3600" b="1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cs typeface="Times New Roman" pitchFamily="18" charset="0"/>
              </a:rPr>
              <a:t>(творческие встречи с писателями)</a:t>
            </a:r>
            <a:endParaRPr lang="ru-RU" sz="36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92880" y="3573016"/>
            <a:ext cx="360040" cy="27363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20" name="Picture 4" descr="\\Osnovnoy\общая на основном\8. Веселкова Е.Б\IMG_0246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90992" y="1348341"/>
            <a:ext cx="4346947" cy="244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\\Osnovnoy\общая на основном\8. Веселкова Е.Б\Встречи с писателями\IMG_02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438" y="3864263"/>
            <a:ext cx="2682725" cy="201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\\Osnovnoy\общая на основном\15 Екатерина Викторовна\Фото\IMG_03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1881" y="4346005"/>
            <a:ext cx="2895683" cy="163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D:\фото 2015-2026год\IMG_034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8024" y="1331121"/>
            <a:ext cx="4298901" cy="32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5589240"/>
            <a:ext cx="32057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endParaRPr lang="ru-RU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5010" y="3795511"/>
            <a:ext cx="3040027" cy="2277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3438" y="6223753"/>
            <a:ext cx="87941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Дискуссионный клуб на базе «Литературной гостиной» по теме «Журналистика: творчество или ремесло?»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1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Кинолекторий «Мы –вятские»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3555" name="Picture 3" descr="\\Osnovnoy\общая на основном\8. Веселкова Е.Б\фото 07.06.16\IMG_1173.JPG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4788024" y="4729107"/>
            <a:ext cx="2808312" cy="210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\\Osnovnoy\общая на основном\8. Веселкова Е.Б\фото 07.06.16\IMG_11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6236" y="1240250"/>
            <a:ext cx="4127764" cy="309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196752"/>
            <a:ext cx="46085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 2015-2016 уч. году прошло </a:t>
            </a:r>
            <a:r>
              <a:rPr lang="ru-RU" dirty="0">
                <a:solidFill>
                  <a:srgbClr val="C00000"/>
                </a:solidFill>
              </a:rPr>
              <a:t>65</a:t>
            </a:r>
            <a:r>
              <a:rPr lang="ru-RU" dirty="0"/>
              <a:t> занятий, на которых присутствовало </a:t>
            </a:r>
            <a:r>
              <a:rPr lang="ru-RU" dirty="0">
                <a:solidFill>
                  <a:srgbClr val="C00000"/>
                </a:solidFill>
              </a:rPr>
              <a:t>2041</a:t>
            </a:r>
            <a:r>
              <a:rPr lang="ru-RU" dirty="0"/>
              <a:t> человек. В этом учебном году на занятиях кинолектория побывали школьники и студенты из 21 учреждения: школ №№ 10, 16</a:t>
            </a:r>
            <a:r>
              <a:rPr lang="ru-RU" dirty="0" smtClean="0"/>
              <a:t>, 19</a:t>
            </a:r>
            <a:r>
              <a:rPr lang="ru-RU" dirty="0"/>
              <a:t>, 22, 32, 42</a:t>
            </a:r>
            <a:r>
              <a:rPr lang="ru-RU" dirty="0" smtClean="0"/>
              <a:t>, 47, 52, 54</a:t>
            </a:r>
            <a:r>
              <a:rPr lang="ru-RU" dirty="0"/>
              <a:t>, 59</a:t>
            </a:r>
            <a:r>
              <a:rPr lang="ru-RU" dirty="0" smtClean="0"/>
              <a:t>, 60</a:t>
            </a:r>
            <a:r>
              <a:rPr lang="ru-RU" dirty="0"/>
              <a:t>, 62, 70, ФМЛ, КЛЕН, ВПГ, Гимназии </a:t>
            </a:r>
            <a:r>
              <a:rPr lang="ru-RU" dirty="0" smtClean="0"/>
              <a:t>№ 46</a:t>
            </a:r>
            <a:r>
              <a:rPr lang="ru-RU" dirty="0"/>
              <a:t>,  технологического колледжа, колледжа промышленности и автосервиса, реабилитационного центра «</a:t>
            </a:r>
            <a:r>
              <a:rPr lang="ru-RU" dirty="0" err="1"/>
              <a:t>Вятушка</a:t>
            </a:r>
            <a:r>
              <a:rPr lang="ru-RU" dirty="0"/>
              <a:t>», воспитанники ДЮЦ им. А</a:t>
            </a:r>
            <a:r>
              <a:rPr lang="ru-RU" dirty="0" smtClean="0"/>
              <a:t>. Невского г. Кирова.</a:t>
            </a:r>
            <a:endParaRPr lang="ru-RU" dirty="0"/>
          </a:p>
        </p:txBody>
      </p:sp>
      <p:pic>
        <p:nvPicPr>
          <p:cNvPr id="12290" name="Picture 2" descr="\\Osnovnoy\общая на основном\16.Карпова Е.С\фото мероприятия 15-16\09.02.16 Кинолекторий Мы Вятские А. Фоминых\DSC024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2" y="4297059"/>
            <a:ext cx="3384376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3237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Городской проект «Нам дороги эти позабыть нельзя…»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7" name="Picture 2" descr="D:\Ветераны\Проект про ветеранов\Торчков Г.Д\2bmp.jpg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 bwMode="auto">
          <a:xfrm>
            <a:off x="5955776" y="3640657"/>
            <a:ext cx="2615748" cy="209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95740" y="5668108"/>
            <a:ext cx="53402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Интервью с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Торчковым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Геннадием Дмитриевичем (г. Уржум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3" y="5661248"/>
            <a:ext cx="511938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Интервью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 ветераном ВОВ, участником Сталинградской битвы Иваном Дмитриевичем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Чупрыновом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6629" y="836712"/>
            <a:ext cx="346822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834478" y="2886035"/>
            <a:ext cx="47525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Интервью с ветераном ВОВ –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Раисой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Васильевной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Кувалдиной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47864" y="1240455"/>
            <a:ext cx="19923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Интервью с</a:t>
            </a:r>
            <a:r>
              <a:rPr lang="ru-RU" sz="1400" dirty="0"/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Татьяной Ивановной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Кармазиной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председателем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Совета Кировского городского общественного объединения  «Жители блокадного Ленинграда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 descr="D:\фото 2015-2026год\tQVseoqNYq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1004" y="974718"/>
            <a:ext cx="2885743" cy="216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30154" y="3487225"/>
            <a:ext cx="3268739" cy="2174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7747" y="3487225"/>
            <a:ext cx="2837479" cy="2174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Городской проект</a:t>
            </a:r>
            <a:br>
              <a:rPr lang="ru-RU" dirty="0" smtClean="0"/>
            </a:br>
            <a:r>
              <a:rPr lang="ru-RU" dirty="0" smtClean="0"/>
              <a:t> «Сильные духом»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3926629" y="3573016"/>
            <a:ext cx="5181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 descr="\\Osnovnoy\общая на основном\16.Карпова Е.С\ГТРК Вятка духовно-нравственное воспитание\Сильные духом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484" y="2276872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11960" y="2308693"/>
            <a:ext cx="43771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Первые съемки проекта </a:t>
            </a:r>
            <a:r>
              <a:rPr lang="ru-RU" b="1" dirty="0" smtClean="0"/>
              <a:t>прошли в музее воинской славы. Во встрече участвовали ветераны Афганской войны - Фетисов А.Ю. и </a:t>
            </a:r>
            <a:r>
              <a:rPr lang="ru-RU" b="1" dirty="0" err="1" smtClean="0"/>
              <a:t>Дулов</a:t>
            </a:r>
            <a:r>
              <a:rPr lang="ru-RU" b="1" dirty="0" smtClean="0"/>
              <a:t> А.И.</a:t>
            </a:r>
            <a:endParaRPr lang="ru-RU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2413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ородская 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детско-юношеская газета «Мы вместе»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00392" y="7173416"/>
            <a:ext cx="2612976" cy="1652816"/>
          </a:xfrm>
        </p:spPr>
        <p:txBody>
          <a:bodyPr>
            <a:normAutofit/>
          </a:bodyPr>
          <a:lstStyle/>
          <a:p>
            <a:r>
              <a:rPr lang="ru-RU" dirty="0"/>
              <a:t>Первый выпуск газеты «Мы вместе»</a:t>
            </a:r>
          </a:p>
        </p:txBody>
      </p:sp>
      <p:pic>
        <p:nvPicPr>
          <p:cNvPr id="10242" name="Picture 2" descr="\\Osnovnoy\общая на основном\ФОТОГРАФИИ))))))))))))))))))))))\С фотоаппарата\127___11\IMG_018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673095" y="1558444"/>
            <a:ext cx="3399498" cy="254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6448633" y="1144304"/>
          <a:ext cx="2277196" cy="3220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7" name="Acrobat Document" r:id="rId2" imgW="10706100" imgH="15138400" progId="Acrobat.Document.11">
                  <p:embed/>
                </p:oleObj>
              </mc:Choice>
              <mc:Fallback>
                <p:oleObj name="Acrobat Document" r:id="rId2" imgW="10706100" imgH="15138400" progId="Acrobat.Document.11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8633" y="1144304"/>
                        <a:ext cx="2277196" cy="32207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951180" y="4283995"/>
            <a:ext cx="32721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Первый выпуск газеты </a:t>
            </a:r>
            <a:endParaRPr lang="ru-RU" b="1" dirty="0" smtClean="0"/>
          </a:p>
          <a:p>
            <a:pPr algn="ctr"/>
            <a:r>
              <a:rPr lang="ru-RU" b="1" dirty="0" smtClean="0"/>
              <a:t>«Мы вместе»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57393" y="5442737"/>
            <a:ext cx="360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Юбилейный пятнадцатый выпуск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4" name="Picture 34" descr="D:\фоток педсовету\gpwYm21qXw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130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5" name="Picture 35" descr="D:\фоток педсовету\niaBr2bcVC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7458" y="3797918"/>
            <a:ext cx="3419872" cy="226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332656"/>
            <a:ext cx="7986464" cy="11521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Отделы ДЮЦ им. </a:t>
            </a:r>
            <a:r>
              <a:rPr lang="ru-RU" dirty="0" err="1" smtClean="0"/>
              <a:t>А.Невского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420888"/>
            <a:ext cx="7543800" cy="3159224"/>
          </a:xfrm>
        </p:spPr>
        <p:txBody>
          <a:bodyPr>
            <a:normAutofit fontScale="92500" lnSpcReduction="20000"/>
          </a:bodyPr>
          <a:lstStyle/>
          <a:p>
            <a:r>
              <a:rPr lang="ru-RU" sz="4000" b="1" dirty="0"/>
              <a:t>г</a:t>
            </a:r>
            <a:r>
              <a:rPr lang="ru-RU" sz="4000" b="1" dirty="0" smtClean="0"/>
              <a:t>ражданско-патриотического воспитания и спорта;</a:t>
            </a:r>
            <a:endParaRPr lang="ru-RU" sz="4000" b="1" dirty="0" smtClean="0"/>
          </a:p>
          <a:p>
            <a:r>
              <a:rPr lang="ru-RU" sz="4000" b="1" dirty="0"/>
              <a:t>д</a:t>
            </a:r>
            <a:r>
              <a:rPr lang="ru-RU" sz="4000" b="1" dirty="0" smtClean="0"/>
              <a:t>уховно-нравственного воспитания;</a:t>
            </a:r>
            <a:endParaRPr lang="ru-RU" sz="4000" b="1" dirty="0" smtClean="0"/>
          </a:p>
          <a:p>
            <a:r>
              <a:rPr lang="ru-RU" sz="4000" b="1" dirty="0"/>
              <a:t>к</a:t>
            </a:r>
            <a:r>
              <a:rPr lang="ru-RU" sz="4000" b="1" dirty="0" smtClean="0"/>
              <a:t>раеведения и экскурсий;</a:t>
            </a:r>
            <a:endParaRPr lang="ru-RU" sz="4000" b="1" dirty="0" smtClean="0"/>
          </a:p>
          <a:p>
            <a:r>
              <a:rPr lang="ru-RU" sz="4000" b="1" dirty="0"/>
              <a:t>т</a:t>
            </a:r>
            <a:r>
              <a:rPr lang="ru-RU" sz="4000" b="1" dirty="0" smtClean="0"/>
              <a:t>уристский.</a:t>
            </a:r>
            <a:endParaRPr lang="ru-RU" sz="4000" b="1" dirty="0" smtClean="0"/>
          </a:p>
          <a:p>
            <a:endParaRPr lang="ru-RU" sz="4000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6216" y="7173416"/>
            <a:ext cx="6781800" cy="1600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338" name="Picture 2" descr="D:\фоток педсовету\5wWclAMdxG0.jpg"/>
          <p:cNvPicPr>
            <a:picLocks noChangeAspect="1" noChangeArrowheads="1"/>
          </p:cNvPicPr>
          <p:nvPr/>
        </p:nvPicPr>
        <p:blipFill rotWithShape="1">
          <a:blip r:embed="rId1"/>
          <a:srcRect/>
          <a:stretch>
            <a:fillRect/>
          </a:stretch>
        </p:blipFill>
        <p:spPr bwMode="auto">
          <a:xfrm>
            <a:off x="107504" y="0"/>
            <a:ext cx="2494612" cy="354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D:\фоток педсовету\-6G_RFqn3I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3369" y="404664"/>
            <a:ext cx="6263565" cy="469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D:\фоток педсовету\b8Qje8d_aC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760" y="3422284"/>
            <a:ext cx="2428892" cy="343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D:\фоток педсовету\gpwYm21qXw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026" y="0"/>
            <a:ext cx="1690686" cy="169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D:\фоток педсовету\H466QHgV25Q.jpg"/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 bwMode="auto">
          <a:xfrm>
            <a:off x="93960" y="3253457"/>
            <a:ext cx="2508156" cy="352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4509120"/>
            <a:ext cx="4608512" cy="2309135"/>
          </a:xfrm>
        </p:spPr>
        <p:txBody>
          <a:bodyPr/>
          <a:lstStyle/>
          <a:p>
            <a:pPr marL="137160" indent="0"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После торжественной церемонии </a:t>
            </a:r>
            <a:endParaRPr lang="ru-RU" b="1" dirty="0" smtClean="0">
              <a:solidFill>
                <a:schemeClr val="tx1"/>
              </a:solidFill>
            </a:endParaRPr>
          </a:p>
          <a:p>
            <a:pPr marL="137160" indent="0"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«Гордость Вятки-2016»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-43189"/>
            <a:ext cx="6781800" cy="16002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Встречи-интервью журналистов газеты «Мы вместе» 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 flipV="1">
            <a:off x="457200" y="6309360"/>
            <a:ext cx="658416" cy="7196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3314" name="Picture 2" descr="D:\фоток педсовету\5Uptha9yJMw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23528" y="1510901"/>
            <a:ext cx="3643379" cy="273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D:\фоток педсовету\psbEBDvPJ1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788" y="986440"/>
            <a:ext cx="2504463" cy="265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D:\фоток педсовету\wpjpQgT_t3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2" y="4048402"/>
            <a:ext cx="3888432" cy="257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D:\фото 2015-2026год\IMG_054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7869" y="3645024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24528"/>
            <a:ext cx="2105279" cy="2105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3848"/>
            <a:ext cx="9289032" cy="1371015"/>
          </a:xfrm>
        </p:spPr>
        <p:txBody>
          <a:bodyPr>
            <a:noAutofit/>
          </a:bodyPr>
          <a:lstStyle/>
          <a:p>
            <a:pPr algn="ctr"/>
            <a:br>
              <a:rPr lang="ru-RU" sz="2800" b="1" dirty="0" smtClean="0">
                <a:solidFill>
                  <a:schemeClr val="tx1"/>
                </a:solidFill>
                <a:cs typeface="Times New Roman" pitchFamily="18" charset="0"/>
              </a:rPr>
            </a:br>
            <a:br>
              <a:rPr lang="ru-RU" sz="2800" b="1" dirty="0">
                <a:solidFill>
                  <a:schemeClr val="tx1"/>
                </a:solidFill>
                <a:cs typeface="Times New Roman" pitchFamily="18" charset="0"/>
              </a:rPr>
            </a:br>
            <a:br>
              <a:rPr lang="ru-RU" sz="2800" b="1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cs typeface="Times New Roman" pitchFamily="18" charset="0"/>
              </a:rPr>
              <a:t>Совместная благотворительная </a:t>
            </a:r>
            <a:r>
              <a:rPr lang="ru-RU" sz="2800" b="1" dirty="0">
                <a:solidFill>
                  <a:schemeClr val="tx1"/>
                </a:solidFill>
                <a:cs typeface="Times New Roman" pitchFamily="18" charset="0"/>
              </a:rPr>
              <a:t>программа </a:t>
            </a:r>
            <a:br>
              <a:rPr lang="ru-RU" sz="2800" b="1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cs typeface="Times New Roman" pitchFamily="18" charset="0"/>
              </a:rPr>
              <a:t>«</a:t>
            </a:r>
            <a:r>
              <a:rPr lang="ru-RU" sz="2800" b="1" dirty="0">
                <a:solidFill>
                  <a:schemeClr val="tx1"/>
                </a:solidFill>
                <a:cs typeface="Times New Roman" pitchFamily="18" charset="0"/>
              </a:rPr>
              <a:t>Музей. </a:t>
            </a:r>
            <a:r>
              <a:rPr lang="ru-RU" sz="2800" b="1" dirty="0" smtClean="0">
                <a:solidFill>
                  <a:schemeClr val="tx1"/>
                </a:solidFill>
                <a:cs typeface="Times New Roman" pitchFamily="18" charset="0"/>
              </a:rPr>
              <a:t>Музыка. Дети</a:t>
            </a:r>
            <a:r>
              <a:rPr lang="ru-RU" sz="2800" b="1" dirty="0">
                <a:solidFill>
                  <a:schemeClr val="tx1"/>
                </a:solidFill>
                <a:cs typeface="Times New Roman" pitchFamily="18" charset="0"/>
              </a:rPr>
              <a:t>» </a:t>
            </a:r>
            <a:br>
              <a:rPr lang="ru-RU" sz="2800" b="1" dirty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2800" b="1" dirty="0">
                <a:solidFill>
                  <a:schemeClr val="tx1"/>
                </a:solidFill>
                <a:cs typeface="Times New Roman" pitchFamily="18" charset="0"/>
              </a:rPr>
              <a:t>для детей-сирот</a:t>
            </a:r>
            <a:r>
              <a:rPr lang="ru-RU" sz="2800" b="1" dirty="0" smtClean="0">
                <a:solidFill>
                  <a:schemeClr val="tx1"/>
                </a:solidFill>
                <a:cs typeface="Times New Roman" pitchFamily="18" charset="0"/>
              </a:rPr>
              <a:t> в Вятском художественном </a:t>
            </a:r>
            <a:br>
              <a:rPr lang="ru-RU" sz="2800" b="1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cs typeface="Times New Roman" pitchFamily="18" charset="0"/>
              </a:rPr>
              <a:t>музее им. В.М. и А.М. Васнецовых.   2016г.</a:t>
            </a:r>
            <a:endParaRPr lang="ru-RU" sz="28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150183"/>
            <a:ext cx="9144000" cy="775514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Редакция газеты принимала участие в мастер-классах, участвовала в оценке творческих работ ребят, брала интервью для нового  номера  газеты</a:t>
            </a:r>
            <a:r>
              <a:rPr lang="ru-RU" sz="1600" b="1" dirty="0" smtClean="0">
                <a:solidFill>
                  <a:schemeClr val="tx1"/>
                </a:solidFill>
              </a:rPr>
              <a:t>.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21506" name="Picture 2" descr="D:\фото 2015-2026год\IMG_0639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93916" y="2398184"/>
            <a:ext cx="5002666" cy="375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D:\фото 2015-2026год\IMG_06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6693" y="3212976"/>
            <a:ext cx="3916276" cy="293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фото 2015-2026год\IMG_06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224" y="2136647"/>
            <a:ext cx="2453280" cy="183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19" y="116632"/>
            <a:ext cx="8742665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Благотворительная акция «Белый цветок» 2016г.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16832"/>
            <a:ext cx="5799035" cy="3687276"/>
          </a:xfrm>
        </p:spPr>
        <p:txBody>
          <a:bodyPr>
            <a:normAutofit fontScale="70000" lnSpcReduction="20000"/>
          </a:bodyPr>
          <a:lstStyle/>
          <a:p>
            <a:pPr marL="137160" indent="0" algn="ctr" fontAlgn="base">
              <a:lnSpc>
                <a:spcPct val="120000"/>
              </a:lnSpc>
              <a:buNone/>
            </a:pP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sz="2600" b="1" dirty="0">
                <a:solidFill>
                  <a:schemeClr val="tx1"/>
                </a:solidFill>
              </a:rPr>
              <a:t>С 17 по 22 апреля  2016 г. около 400 </a:t>
            </a:r>
            <a:r>
              <a:rPr lang="ru-RU" sz="2600" b="1" dirty="0" smtClean="0">
                <a:solidFill>
                  <a:schemeClr val="tx1"/>
                </a:solidFill>
              </a:rPr>
              <a:t>воспитанников</a:t>
            </a:r>
            <a:endParaRPr lang="ru-RU" sz="2600" b="1" dirty="0" smtClean="0">
              <a:solidFill>
                <a:schemeClr val="tx1"/>
              </a:solidFill>
            </a:endParaRPr>
          </a:p>
          <a:p>
            <a:pPr marL="137160" indent="0" algn="ctr" fontAlgn="base">
              <a:lnSpc>
                <a:spcPct val="120000"/>
              </a:lnSpc>
              <a:buNone/>
            </a:pPr>
            <a:r>
              <a:rPr lang="ru-RU" sz="2600" b="1" dirty="0" smtClean="0">
                <a:solidFill>
                  <a:schemeClr val="tx1"/>
                </a:solidFill>
              </a:rPr>
              <a:t> </a:t>
            </a:r>
            <a:r>
              <a:rPr lang="ru-RU" sz="2600" b="1" dirty="0">
                <a:solidFill>
                  <a:schemeClr val="tx1"/>
                </a:solidFill>
              </a:rPr>
              <a:t>МБОУ ДО ДЮЦ </a:t>
            </a:r>
            <a:r>
              <a:rPr lang="ru-RU" sz="2600" b="1" dirty="0" smtClean="0">
                <a:solidFill>
                  <a:schemeClr val="tx1"/>
                </a:solidFill>
              </a:rPr>
              <a:t>им</a:t>
            </a:r>
            <a:r>
              <a:rPr lang="ru-RU" sz="2600" b="1" dirty="0">
                <a:solidFill>
                  <a:schemeClr val="tx1"/>
                </a:solidFill>
              </a:rPr>
              <a:t>. А. Невского впервые приняли участие в акции «Белый цветок» и поучаствовали в мастер-классах по их изготовлению. Этим педагоги Центра хотели привлечь внимание детей и их родителей  к проблеме больных туберкулезом. </a:t>
            </a:r>
            <a:endParaRPr lang="ru-RU" sz="2600" b="1" dirty="0" smtClean="0">
              <a:solidFill>
                <a:schemeClr val="tx1"/>
              </a:solidFill>
            </a:endParaRPr>
          </a:p>
          <a:p>
            <a:pPr marL="137160" indent="0" algn="ctr" fontAlgn="base">
              <a:lnSpc>
                <a:spcPct val="120000"/>
              </a:lnSpc>
              <a:buNone/>
            </a:pPr>
            <a:r>
              <a:rPr lang="ru-RU" sz="2600" b="1" dirty="0" smtClean="0">
                <a:solidFill>
                  <a:schemeClr val="tx1"/>
                </a:solidFill>
              </a:rPr>
              <a:t>Инициатором </a:t>
            </a:r>
            <a:r>
              <a:rPr lang="ru-RU" sz="2600" b="1" dirty="0">
                <a:solidFill>
                  <a:schemeClr val="tx1"/>
                </a:solidFill>
              </a:rPr>
              <a:t>акции в </a:t>
            </a:r>
            <a:r>
              <a:rPr lang="ru-RU" sz="2600" b="1" dirty="0" smtClean="0">
                <a:solidFill>
                  <a:schemeClr val="tx1"/>
                </a:solidFill>
              </a:rPr>
              <a:t>  г</a:t>
            </a:r>
            <a:r>
              <a:rPr lang="ru-RU" sz="2600" b="1" dirty="0">
                <a:solidFill>
                  <a:schemeClr val="tx1"/>
                </a:solidFill>
              </a:rPr>
              <a:t>. Кирове является Кировское областное отделение Общероссийского общественного благотворительного фонда «РОССИЙСКИЙ </a:t>
            </a:r>
            <a:endParaRPr lang="ru-RU" sz="2600" b="1" dirty="0" smtClean="0">
              <a:solidFill>
                <a:schemeClr val="tx1"/>
              </a:solidFill>
            </a:endParaRPr>
          </a:p>
          <a:p>
            <a:pPr marL="137160" indent="0" algn="ctr" fontAlgn="base">
              <a:lnSpc>
                <a:spcPct val="120000"/>
              </a:lnSpc>
              <a:buNone/>
            </a:pPr>
            <a:r>
              <a:rPr lang="ru-RU" sz="2600" b="1" dirty="0" smtClean="0">
                <a:solidFill>
                  <a:schemeClr val="tx1"/>
                </a:solidFill>
              </a:rPr>
              <a:t> ДЕТСКИЙ  ФОНД».</a:t>
            </a:r>
            <a:br>
              <a:rPr lang="ru-RU" sz="2600" b="1" dirty="0">
                <a:solidFill>
                  <a:schemeClr val="tx1"/>
                </a:solidFill>
              </a:rPr>
            </a:br>
            <a:endParaRPr lang="ru-RU" sz="2600" b="1" dirty="0">
              <a:solidFill>
                <a:schemeClr val="tx1"/>
              </a:solidFill>
            </a:endParaRPr>
          </a:p>
        </p:txBody>
      </p:sp>
      <p:pic>
        <p:nvPicPr>
          <p:cNvPr id="19458" name="Picture 2" descr="D:\фото 2015-2026год\Bely_Tsvetok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782225" y="4899944"/>
            <a:ext cx="4211960" cy="16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628800"/>
            <a:ext cx="3054033" cy="3054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фоток педсовету\3eBzICeGLVc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63" y="-32687"/>
            <a:ext cx="6618957" cy="438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C:\Users\Anatoliy\Desktop\Итоги\Новая папка (2)\2016.05.09_DSC_6115.jp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 bwMode="auto">
          <a:xfrm>
            <a:off x="-206058" y="-45400"/>
            <a:ext cx="3236204" cy="275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2" name="Picture 4" descr="D:\фоток педсовету\gpwYm21qXw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93550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D:\фоток педсовету\i3EY610SC-Q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97679"/>
            <a:ext cx="2824088" cy="426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D:\фоток педсовету\KFNtPhKfh5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4073" y="4256635"/>
            <a:ext cx="3923928" cy="260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C:\Users\Anatoliy\Desktop\Итоги\Новая папка (2)\2016.05.09_DSC_5964.jpg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563492" y="4269476"/>
            <a:ext cx="3712760" cy="247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10836696" y="7245424"/>
            <a:ext cx="1224136" cy="11521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/>
              <a:t>Спасибо за внимание!</a:t>
            </a:r>
            <a:endParaRPr lang="ru-RU" sz="4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476672"/>
            <a:ext cx="5629672" cy="131216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«От слов к делу!»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85800"/>
            <a:ext cx="5832648" cy="27432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000" b="1" dirty="0" smtClean="0"/>
              <a:t>Патриотическое и духовно-нравственное </a:t>
            </a:r>
            <a:r>
              <a:rPr lang="ru-RU" sz="3000" b="1" dirty="0"/>
              <a:t>воспитание подрастающего поколения через организацию и проведение городских </a:t>
            </a:r>
            <a:r>
              <a:rPr lang="ru-RU" sz="3000" b="1" dirty="0" smtClean="0"/>
              <a:t>мероприятий, конкурсов</a:t>
            </a:r>
            <a:r>
              <a:rPr lang="ru-RU" sz="3000" b="1" dirty="0"/>
              <a:t>, проектов и акций.</a:t>
            </a:r>
            <a:br>
              <a:rPr lang="ru-RU" sz="3000" b="1" dirty="0"/>
            </a:br>
            <a:endParaRPr lang="ru-RU" sz="3000" b="1" dirty="0"/>
          </a:p>
        </p:txBody>
      </p:sp>
      <p:pic>
        <p:nvPicPr>
          <p:cNvPr id="12290" name="Picture 2" descr="C:\Users\Anatoliy\Desktop\фото 2015-2026год\IMG_0603 копия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07731" y="3140968"/>
            <a:ext cx="4608512" cy="305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\\Osnovnoy\общая на основном\12 Пурыга В.А\Возложение цветов на Грина\IMG_86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8144" y="1196752"/>
            <a:ext cx="297633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\\Osnovnoy\Общая на основном\Балыбердина А.А\ФОТО СЕНТЯБРЬ\12 лет событиям в БЕСЛАНЕ_3 сент 2016 г\IMG_3700 копия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51520" y="1916832"/>
            <a:ext cx="4793067" cy="3240360"/>
          </a:xfrm>
          <a:prstGeom prst="rect">
            <a:avLst/>
          </a:prstGeom>
          <a:noFill/>
        </p:spPr>
      </p:pic>
      <p:pic>
        <p:nvPicPr>
          <p:cNvPr id="37890" name="Picture 2" descr="\\Osnovnoy\Общая на основном\Балыбердина А.А\ФОТО СЕНТЯБРЬ\12 лет событиям в БЕСЛАНЕ_3 сент 2016 г\IMG_3549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780928"/>
            <a:ext cx="4146254" cy="325928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1267" y="188640"/>
            <a:ext cx="9235267" cy="16002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Городское мероприятие, посвященное борьбе с терроризмом и памяти теракта в Беслане,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3 сентября 2016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243408"/>
            <a:ext cx="8640960" cy="1872208"/>
          </a:xfrm>
        </p:spPr>
        <p:txBody>
          <a:bodyPr>
            <a:noAutofit/>
          </a:bodyPr>
          <a:lstStyle/>
          <a:p>
            <a:pPr algn="ctr"/>
            <a:br>
              <a:rPr lang="ru-RU" sz="4000" dirty="0" smtClean="0">
                <a:solidFill>
                  <a:schemeClr val="tx1"/>
                </a:solidFill>
              </a:rPr>
            </a:br>
            <a:br>
              <a:rPr lang="ru-RU" sz="4000" dirty="0">
                <a:solidFill>
                  <a:schemeClr val="tx1"/>
                </a:solidFill>
              </a:rPr>
            </a:b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Городское мероприятие – 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«День героев Отечества», 2015 г.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36867" name="Picture 3" descr="\\Osnovnoy\Общая на основном\ФОТО\20151210_День Героев Отечества_дк КОСМОС\IMG_7030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25503" y="1628800"/>
            <a:ext cx="4320480" cy="2880320"/>
          </a:xfrm>
          <a:prstGeom prst="rect">
            <a:avLst/>
          </a:prstGeom>
          <a:noFill/>
        </p:spPr>
      </p:pic>
      <p:pic>
        <p:nvPicPr>
          <p:cNvPr id="36868" name="Picture 4" descr="\\Osnovnoy\Общая на основном\ФОТО\20151210_День Героев Отечества_дк КОСМОС\IMG_71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4198" y="1628800"/>
            <a:ext cx="4321999" cy="2881333"/>
          </a:xfrm>
          <a:prstGeom prst="rect">
            <a:avLst/>
          </a:prstGeom>
          <a:noFill/>
        </p:spPr>
      </p:pic>
      <p:pic>
        <p:nvPicPr>
          <p:cNvPr id="36866" name="Picture 2" descr="\\Osnovnoy\Общая на основном\ФОТО\20151210_День Героев Отечества_дк КОСМОС\IMG_7086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2987824" y="3861048"/>
            <a:ext cx="3458149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348" y="260648"/>
            <a:ext cx="8893652" cy="720080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tx1"/>
                </a:solidFill>
              </a:rPr>
              <a:t>Посвящение в кадеты,  октябрь 2016 г.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34818" name="Picture 2" descr="C:\Users\ОГПВС\Desktop\7myXdddGp5g.jpg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214282" y="1052736"/>
            <a:ext cx="4429124" cy="2951596"/>
          </a:xfrm>
          <a:prstGeom prst="rect">
            <a:avLst/>
          </a:prstGeom>
          <a:noFill/>
        </p:spPr>
      </p:pic>
      <p:pic>
        <p:nvPicPr>
          <p:cNvPr id="34820" name="Picture 4" descr="C:\Users\ОГПВС\Desktop\gdkf7kgCSG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7083" y="3836580"/>
            <a:ext cx="3239790" cy="2159016"/>
          </a:xfrm>
          <a:prstGeom prst="rect">
            <a:avLst/>
          </a:prstGeom>
          <a:noFill/>
        </p:spPr>
      </p:pic>
      <p:pic>
        <p:nvPicPr>
          <p:cNvPr id="34821" name="Picture 5" descr="\\Osnovnoy\Общая на основном\ФОТО\25_1   ПРИЕМ В КАДЕТЫ_отбор_24 окт 2016 г\IMG_17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592" y="4081622"/>
            <a:ext cx="2847260" cy="1912676"/>
          </a:xfrm>
          <a:prstGeom prst="rect">
            <a:avLst/>
          </a:prstGeom>
          <a:noFill/>
        </p:spPr>
      </p:pic>
      <p:pic>
        <p:nvPicPr>
          <p:cNvPr id="34822" name="Picture 6" descr="C:\Users\ОГПВС\Desktop\IMG_1807 коп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69449" y="1124744"/>
            <a:ext cx="3655058" cy="2643206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784976" cy="1512168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Городское мероприятие  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«</a:t>
            </a:r>
            <a:r>
              <a:rPr lang="ru-RU" sz="3200" dirty="0">
                <a:solidFill>
                  <a:schemeClr val="tx1"/>
                </a:solidFill>
              </a:rPr>
              <a:t>Есть такая профессия – Родину защищать!», 2016 г.</a:t>
            </a:r>
          </a:p>
        </p:txBody>
      </p:sp>
      <p:pic>
        <p:nvPicPr>
          <p:cNvPr id="35842" name="Picture 2" descr="\\Osnovnoy\Общая на основном\ФОТО\14_1ЕСТЬ ТАКАЯ ПРОФЕССИЯ - РОДИНУ ЗАЩИЩАТЬ_Пост_ 19 апр 2016 г\IMG_0621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 bwMode="auto">
          <a:xfrm>
            <a:off x="1331640" y="1916832"/>
            <a:ext cx="6389995" cy="4118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122413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Парад памяти в </a:t>
            </a:r>
            <a:r>
              <a:rPr lang="ru-RU" b="1" dirty="0" err="1" smtClean="0">
                <a:solidFill>
                  <a:srgbClr val="C00000"/>
                </a:solidFill>
              </a:rPr>
              <a:t>г.Самара</a:t>
            </a:r>
            <a:r>
              <a:rPr lang="ru-RU" b="1" dirty="0" smtClean="0">
                <a:solidFill>
                  <a:srgbClr val="C00000"/>
                </a:solidFill>
              </a:rPr>
              <a:t>, 2016 г.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2771" name="Picture 3" descr="C:\Users\ОГПВС\Desktop\2016\DSC_0149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88770" y="1484784"/>
            <a:ext cx="3818686" cy="2571768"/>
          </a:xfrm>
          <a:prstGeom prst="rect">
            <a:avLst/>
          </a:prstGeom>
          <a:noFill/>
        </p:spPr>
      </p:pic>
      <p:pic>
        <p:nvPicPr>
          <p:cNvPr id="32772" name="Picture 4" descr="C:\Users\ОГПВС\Desktop\Qlhf2wgpTh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8410" y="1484784"/>
            <a:ext cx="3714744" cy="2500306"/>
          </a:xfrm>
          <a:prstGeom prst="rect">
            <a:avLst/>
          </a:prstGeom>
          <a:noFill/>
        </p:spPr>
      </p:pic>
      <p:pic>
        <p:nvPicPr>
          <p:cNvPr id="32773" name="Picture 5" descr="C:\Users\ОГПВС\Desktop\JGQNUDFgtk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752" y="3661652"/>
            <a:ext cx="4104456" cy="2410553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20688"/>
            <a:ext cx="4968552" cy="72008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NewsPrint">
    <a:dk1>
      <a:sysClr val="windowText" lastClr="000000"/>
    </a:dk1>
    <a:lt1>
      <a:sysClr val="window" lastClr="FFFFFF"/>
    </a:lt1>
    <a:dk2>
      <a:srgbClr val="303030"/>
    </a:dk2>
    <a:lt2>
      <a:srgbClr val="DEDEE0"/>
    </a:lt2>
    <a:accent1>
      <a:srgbClr val="AD0101"/>
    </a:accent1>
    <a:accent2>
      <a:srgbClr val="726056"/>
    </a:accent2>
    <a:accent3>
      <a:srgbClr val="AC956E"/>
    </a:accent3>
    <a:accent4>
      <a:srgbClr val="808DA9"/>
    </a:accent4>
    <a:accent5>
      <a:srgbClr val="424E5B"/>
    </a:accent5>
    <a:accent6>
      <a:srgbClr val="730E00"/>
    </a:accent6>
    <a:hlink>
      <a:srgbClr val="D26900"/>
    </a:hlink>
    <a:folHlink>
      <a:srgbClr val="D8924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7013</Words>
  <Application>WPS Presentation</Application>
  <PresentationFormat>Экран (4:3)</PresentationFormat>
  <Paragraphs>167</Paragraphs>
  <Slides>35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37" baseType="lpstr">
      <vt:lpstr>NewsPrint</vt:lpstr>
      <vt:lpstr>Acrobat.Document.11</vt:lpstr>
      <vt:lpstr>МБОУ ДО ДЮЦ  им. А. Невского         г. Кирова</vt:lpstr>
      <vt:lpstr>PowerPoint 演示文稿</vt:lpstr>
      <vt:lpstr>Отделы ДЮЦ им. А.Невского:</vt:lpstr>
      <vt:lpstr>«От слов к делу!» </vt:lpstr>
      <vt:lpstr>Городское мероприятие, посвященное борьбе с терроризмом и памяти теракта в Беслане,  3 сентября 2016</vt:lpstr>
      <vt:lpstr>   Городское мероприятие –  «День героев Отечества», 2015 г.</vt:lpstr>
      <vt:lpstr>Посвящение в кадеты,  октябрь 2016 г.</vt:lpstr>
      <vt:lpstr>Городское мероприятие   «Есть такая профессия – Родину защищать!», 2016 г.</vt:lpstr>
      <vt:lpstr>Парад памяти в г.Самара, 2016 г.</vt:lpstr>
      <vt:lpstr>PowerPoint 演示文稿</vt:lpstr>
      <vt:lpstr>Городские конкурсы и проекты духовно-нравственной направленности в 2015-2016гг</vt:lpstr>
      <vt:lpstr>   III открытый городской конкурс  «Рыцарский турнир» - 2016 г.</vt:lpstr>
      <vt:lpstr>«Гардемарин XXI века»</vt:lpstr>
      <vt:lpstr>Открытый  городской конкурс    «Мамин пример»</vt:lpstr>
      <vt:lpstr>  Новогоднее представление для национальных диаспор города и Кировской области  </vt:lpstr>
      <vt:lpstr>Городской праздник  «Родительский  дом-начало начал!»,  посвященный Дню семьи 2016 г.</vt:lpstr>
      <vt:lpstr> II городской конкурс «Духовные светочи России» 2016г.</vt:lpstr>
      <vt:lpstr>Городской заочный конкурс-викторина, посвященный Александру Невскому</vt:lpstr>
      <vt:lpstr>III городской конкурс короткометражных фильмов «Любимая родина» 2016г.</vt:lpstr>
      <vt:lpstr> Открытый городской конкурс рисунков «Мы за жизнь»  </vt:lpstr>
      <vt:lpstr>    Победители  городского конкурса  «Мы за жизнь»</vt:lpstr>
      <vt:lpstr>Городской конкурс школьных газет «Мы первые» </vt:lpstr>
      <vt:lpstr> II открытый заочный городской конкурс  на лучшее произведение журналистского жанра  «На острие пера» 2016г.</vt:lpstr>
      <vt:lpstr>Городской конкурс патриотического танца «Мы этой памяти верны»</vt:lpstr>
      <vt:lpstr>Городская «Литературная гостиная» (творческие встречи с писателями)</vt:lpstr>
      <vt:lpstr>Кинолекторий «Мы –вятские»</vt:lpstr>
      <vt:lpstr>Городской проект «Нам дороги эти позабыть нельзя…»</vt:lpstr>
      <vt:lpstr>Городской проект  «Сильные духом»</vt:lpstr>
      <vt:lpstr>Городская детско-юношеская газета «Мы вместе»</vt:lpstr>
      <vt:lpstr>PowerPoint 演示文稿</vt:lpstr>
      <vt:lpstr>Встречи-интервью журналистов газеты «Мы вместе» </vt:lpstr>
      <vt:lpstr>   Совместная благотворительная программа  «Музей. Музыка. Дети»  для детей-сирот в Вятском художественном  музее им. В.М. и А.М. Васнецовых.   2016г.</vt:lpstr>
      <vt:lpstr>Благотворительная акция «Белый цветок» 2016г.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Цели и задачи в работе по духовно-нравственному воспитанию детей и молодежи в городе:</dc:title>
  <dc:creator>Anatoliy</dc:creator>
  <cp:lastModifiedBy>user</cp:lastModifiedBy>
  <cp:revision>150</cp:revision>
  <dcterms:created xsi:type="dcterms:W3CDTF">2015-05-25T06:51:00Z</dcterms:created>
  <dcterms:modified xsi:type="dcterms:W3CDTF">2016-11-29T09:18:45Z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1049-10.1.0.5671</vt:lpwstr>
  </property>
</Properties>
</file>