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59" r:id="rId4"/>
    <p:sldId id="263" r:id="rId5"/>
    <p:sldId id="298" r:id="rId6"/>
    <p:sldId id="297" r:id="rId7"/>
    <p:sldId id="299" r:id="rId8"/>
    <p:sldId id="262" r:id="rId9"/>
    <p:sldId id="307" r:id="rId10"/>
    <p:sldId id="308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295" r:id="rId19"/>
    <p:sldId id="281" r:id="rId20"/>
    <p:sldId id="279" r:id="rId21"/>
    <p:sldId id="296" r:id="rId22"/>
    <p:sldId id="280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D5FF"/>
    <a:srgbClr val="000000"/>
    <a:srgbClr val="AFDFFF"/>
    <a:srgbClr val="9DD3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21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F1572F-C323-453D-A93F-37A740BC902D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FFD06C-2036-4B4F-B626-414368E2E2E4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Учебно-методическое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5A512F78-211E-42FA-8ED4-90BC4B497B50}" type="parTrans" cxnId="{D931F9B8-E99A-4B10-8549-02D6BB42EE08}">
      <dgm:prSet/>
      <dgm:spPr/>
      <dgm:t>
        <a:bodyPr/>
        <a:lstStyle/>
        <a:p>
          <a:endParaRPr lang="ru-RU"/>
        </a:p>
      </dgm:t>
    </dgm:pt>
    <dgm:pt modelId="{DE5DDD61-F5B8-47F8-AC50-C7F048EEB95C}" type="sibTrans" cxnId="{D931F9B8-E99A-4B10-8549-02D6BB42EE08}">
      <dgm:prSet/>
      <dgm:spPr/>
      <dgm:t>
        <a:bodyPr/>
        <a:lstStyle/>
        <a:p>
          <a:endParaRPr lang="ru-RU"/>
        </a:p>
      </dgm:t>
    </dgm:pt>
    <dgm:pt modelId="{2E0F9783-3E74-48BC-A0BD-1005064C00BC}">
      <dgm:prSet phldrT="[Текст]"/>
      <dgm:spPr/>
      <dgm:t>
        <a:bodyPr/>
        <a:lstStyle/>
        <a:p>
          <a:r>
            <a:rPr lang="ru-RU" dirty="0" smtClean="0"/>
            <a:t>Курсы повышения квалификации</a:t>
          </a:r>
          <a:endParaRPr lang="ru-RU" dirty="0"/>
        </a:p>
      </dgm:t>
    </dgm:pt>
    <dgm:pt modelId="{7792972E-C07E-45E9-9F1B-D0804BD56896}" type="parTrans" cxnId="{4E52A5F3-3D24-4EF3-A3C0-4B4EF0354997}">
      <dgm:prSet/>
      <dgm:spPr/>
      <dgm:t>
        <a:bodyPr/>
        <a:lstStyle/>
        <a:p>
          <a:endParaRPr lang="ru-RU"/>
        </a:p>
      </dgm:t>
    </dgm:pt>
    <dgm:pt modelId="{362F87A0-8786-40E9-B450-B5A0DF6F274B}" type="sibTrans" cxnId="{4E52A5F3-3D24-4EF3-A3C0-4B4EF0354997}">
      <dgm:prSet/>
      <dgm:spPr/>
      <dgm:t>
        <a:bodyPr/>
        <a:lstStyle/>
        <a:p>
          <a:endParaRPr lang="ru-RU"/>
        </a:p>
      </dgm:t>
    </dgm:pt>
    <dgm:pt modelId="{EF85D632-7D26-48B4-8C5C-2A9BAE084CC0}">
      <dgm:prSet phldrT="[Текст]"/>
      <dgm:spPr/>
      <dgm:t>
        <a:bodyPr/>
        <a:lstStyle/>
        <a:p>
          <a:r>
            <a:rPr lang="ru-RU" dirty="0" smtClean="0"/>
            <a:t>Творческая лаборатория</a:t>
          </a:r>
          <a:endParaRPr lang="ru-RU" dirty="0"/>
        </a:p>
      </dgm:t>
    </dgm:pt>
    <dgm:pt modelId="{42049641-C200-46F7-B62E-DFE3DD1A2354}" type="parTrans" cxnId="{2377D462-AF69-4164-8772-D73B8310F6B3}">
      <dgm:prSet/>
      <dgm:spPr/>
      <dgm:t>
        <a:bodyPr/>
        <a:lstStyle/>
        <a:p>
          <a:endParaRPr lang="ru-RU"/>
        </a:p>
      </dgm:t>
    </dgm:pt>
    <dgm:pt modelId="{01D65634-7508-4EEC-B95C-E47E74D0D068}" type="sibTrans" cxnId="{2377D462-AF69-4164-8772-D73B8310F6B3}">
      <dgm:prSet/>
      <dgm:spPr/>
      <dgm:t>
        <a:bodyPr/>
        <a:lstStyle/>
        <a:p>
          <a:endParaRPr lang="ru-RU"/>
        </a:p>
      </dgm:t>
    </dgm:pt>
    <dgm:pt modelId="{9EE65DD8-11C3-4085-ADFB-30602D6B799E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Организационно - педагогическое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B4D6838A-168B-4E66-B73D-1722BA270D0B}" type="parTrans" cxnId="{2C007998-D312-4711-B964-9599C0FF157A}">
      <dgm:prSet/>
      <dgm:spPr/>
      <dgm:t>
        <a:bodyPr/>
        <a:lstStyle/>
        <a:p>
          <a:endParaRPr lang="ru-RU"/>
        </a:p>
      </dgm:t>
    </dgm:pt>
    <dgm:pt modelId="{DF4DFD24-282D-43B0-8058-68ED6D487A27}" type="sibTrans" cxnId="{2C007998-D312-4711-B964-9599C0FF157A}">
      <dgm:prSet/>
      <dgm:spPr/>
      <dgm:t>
        <a:bodyPr/>
        <a:lstStyle/>
        <a:p>
          <a:endParaRPr lang="ru-RU"/>
        </a:p>
      </dgm:t>
    </dgm:pt>
    <dgm:pt modelId="{88DA4A6C-037F-471D-9839-94DC00098CD5}">
      <dgm:prSet phldrT="[Текст]"/>
      <dgm:spPr/>
      <dgm:t>
        <a:bodyPr/>
        <a:lstStyle/>
        <a:p>
          <a:r>
            <a:rPr lang="ru-RU" dirty="0" smtClean="0"/>
            <a:t>Консультации</a:t>
          </a:r>
          <a:endParaRPr lang="ru-RU" dirty="0"/>
        </a:p>
      </dgm:t>
    </dgm:pt>
    <dgm:pt modelId="{E1BAD61B-B3B9-48FA-8064-86971F9CC861}" type="parTrans" cxnId="{122D8C6F-2BBC-4E41-A66E-EDDF99956395}">
      <dgm:prSet/>
      <dgm:spPr/>
      <dgm:t>
        <a:bodyPr/>
        <a:lstStyle/>
        <a:p>
          <a:endParaRPr lang="ru-RU"/>
        </a:p>
      </dgm:t>
    </dgm:pt>
    <dgm:pt modelId="{900121B5-AFAF-461F-A077-A7DACACDB240}" type="sibTrans" cxnId="{122D8C6F-2BBC-4E41-A66E-EDDF99956395}">
      <dgm:prSet/>
      <dgm:spPr/>
      <dgm:t>
        <a:bodyPr/>
        <a:lstStyle/>
        <a:p>
          <a:endParaRPr lang="ru-RU"/>
        </a:p>
      </dgm:t>
    </dgm:pt>
    <dgm:pt modelId="{B03A6C4D-8098-411E-9981-9F671418D054}">
      <dgm:prSet phldrT="[Текст]"/>
      <dgm:spPr/>
      <dgm:t>
        <a:bodyPr/>
        <a:lstStyle/>
        <a:p>
          <a:r>
            <a:rPr lang="ru-RU" dirty="0" smtClean="0"/>
            <a:t>Стажировки, работа с базовыми образовательными учреждениями</a:t>
          </a:r>
          <a:endParaRPr lang="ru-RU" dirty="0"/>
        </a:p>
      </dgm:t>
    </dgm:pt>
    <dgm:pt modelId="{3B83457C-5090-4856-97FB-45DFE034A136}" type="parTrans" cxnId="{FB1AECEC-B4FF-412B-B817-D3EE6DC79CB6}">
      <dgm:prSet/>
      <dgm:spPr/>
      <dgm:t>
        <a:bodyPr/>
        <a:lstStyle/>
        <a:p>
          <a:endParaRPr lang="ru-RU"/>
        </a:p>
      </dgm:t>
    </dgm:pt>
    <dgm:pt modelId="{2580FECD-17EA-4386-B4F0-CE80008FC3A7}" type="sibTrans" cxnId="{FB1AECEC-B4FF-412B-B817-D3EE6DC79CB6}">
      <dgm:prSet/>
      <dgm:spPr/>
      <dgm:t>
        <a:bodyPr/>
        <a:lstStyle/>
        <a:p>
          <a:endParaRPr lang="ru-RU"/>
        </a:p>
      </dgm:t>
    </dgm:pt>
    <dgm:pt modelId="{5C3D9116-C025-4FAF-8970-0DEB97575B4A}">
      <dgm:prSet phldrT="[Текст]"/>
      <dgm:spPr/>
      <dgm:t>
        <a:bodyPr/>
        <a:lstStyle/>
        <a:p>
          <a:r>
            <a:rPr lang="ru-RU" dirty="0" smtClean="0"/>
            <a:t>Проведение конкурсов</a:t>
          </a:r>
          <a:endParaRPr lang="ru-RU" dirty="0"/>
        </a:p>
      </dgm:t>
    </dgm:pt>
    <dgm:pt modelId="{F87D380C-92D1-4A2B-AB21-E45A8A747144}" type="parTrans" cxnId="{E563151B-74F4-4E39-960F-AA6556B2DA8D}">
      <dgm:prSet/>
      <dgm:spPr/>
      <dgm:t>
        <a:bodyPr/>
        <a:lstStyle/>
        <a:p>
          <a:endParaRPr lang="ru-RU"/>
        </a:p>
      </dgm:t>
    </dgm:pt>
    <dgm:pt modelId="{16D2E930-F739-4999-8042-DB9D597B110F}" type="sibTrans" cxnId="{E563151B-74F4-4E39-960F-AA6556B2DA8D}">
      <dgm:prSet/>
      <dgm:spPr/>
      <dgm:t>
        <a:bodyPr/>
        <a:lstStyle/>
        <a:p>
          <a:endParaRPr lang="ru-RU"/>
        </a:p>
      </dgm:t>
    </dgm:pt>
    <dgm:pt modelId="{843953A3-0D45-4D6E-8447-418276817DBA}">
      <dgm:prSet phldrT="[Текст]"/>
      <dgm:spPr/>
      <dgm:t>
        <a:bodyPr/>
        <a:lstStyle/>
        <a:p>
          <a:r>
            <a:rPr lang="ru-RU" dirty="0" err="1" smtClean="0"/>
            <a:t>Семинары,конференции</a:t>
          </a:r>
          <a:endParaRPr lang="ru-RU" dirty="0"/>
        </a:p>
      </dgm:t>
    </dgm:pt>
    <dgm:pt modelId="{E381D2E6-D7CA-40EE-B692-C4D46F0914F0}" type="parTrans" cxnId="{97D9F2DC-81D2-4A9C-91ED-F7513743F4B0}">
      <dgm:prSet/>
      <dgm:spPr/>
      <dgm:t>
        <a:bodyPr/>
        <a:lstStyle/>
        <a:p>
          <a:endParaRPr lang="ru-RU"/>
        </a:p>
      </dgm:t>
    </dgm:pt>
    <dgm:pt modelId="{50358E08-B6CF-452F-B607-7DFC2CD21CD3}" type="sibTrans" cxnId="{97D9F2DC-81D2-4A9C-91ED-F7513743F4B0}">
      <dgm:prSet/>
      <dgm:spPr/>
      <dgm:t>
        <a:bodyPr/>
        <a:lstStyle/>
        <a:p>
          <a:endParaRPr lang="ru-RU"/>
        </a:p>
      </dgm:t>
    </dgm:pt>
    <dgm:pt modelId="{58E7AA95-362F-48F2-9964-775379D96F83}">
      <dgm:prSet phldrT="[Текст]"/>
      <dgm:spPr/>
      <dgm:t>
        <a:bodyPr/>
        <a:lstStyle/>
        <a:p>
          <a:r>
            <a:rPr lang="ru-RU" dirty="0" smtClean="0"/>
            <a:t>Информационная, рекламная деятельность</a:t>
          </a:r>
          <a:endParaRPr lang="ru-RU" dirty="0"/>
        </a:p>
      </dgm:t>
    </dgm:pt>
    <dgm:pt modelId="{5BD146F1-8BAC-44F7-8DB2-4B274978F4F6}" type="parTrans" cxnId="{EB6FCA64-A470-4240-9010-5EFE6E725062}">
      <dgm:prSet/>
      <dgm:spPr/>
      <dgm:t>
        <a:bodyPr/>
        <a:lstStyle/>
        <a:p>
          <a:endParaRPr lang="ru-RU"/>
        </a:p>
      </dgm:t>
    </dgm:pt>
    <dgm:pt modelId="{CDD09963-7F4D-42DA-857E-26F7384F3295}" type="sibTrans" cxnId="{EB6FCA64-A470-4240-9010-5EFE6E725062}">
      <dgm:prSet/>
      <dgm:spPr/>
      <dgm:t>
        <a:bodyPr/>
        <a:lstStyle/>
        <a:p>
          <a:endParaRPr lang="ru-RU"/>
        </a:p>
      </dgm:t>
    </dgm:pt>
    <dgm:pt modelId="{F20B88B7-D6FE-4B6B-BF7C-16A692A855A6}" type="pres">
      <dgm:prSet presAssocID="{70F1572F-C323-453D-A93F-37A740BC902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066AAA-15EC-46E3-9333-265CF272E7A6}" type="pres">
      <dgm:prSet presAssocID="{63FFD06C-2036-4B4F-B626-414368E2E2E4}" presName="linNode" presStyleCnt="0"/>
      <dgm:spPr/>
      <dgm:t>
        <a:bodyPr/>
        <a:lstStyle/>
        <a:p>
          <a:endParaRPr lang="ru-RU"/>
        </a:p>
      </dgm:t>
    </dgm:pt>
    <dgm:pt modelId="{99608BD6-F790-4689-AE88-7035F267D13A}" type="pres">
      <dgm:prSet presAssocID="{63FFD06C-2036-4B4F-B626-414368E2E2E4}" presName="parentShp" presStyleLbl="node1" presStyleIdx="0" presStyleCnt="2" custLinFactNeighborX="1600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DB005-5810-4E10-B7E2-5FE75F5F3950}" type="pres">
      <dgm:prSet presAssocID="{63FFD06C-2036-4B4F-B626-414368E2E2E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41EF9-7C10-46F8-9E1F-C52F2C159B8C}" type="pres">
      <dgm:prSet presAssocID="{DE5DDD61-F5B8-47F8-AC50-C7F048EEB95C}" presName="spacing" presStyleCnt="0"/>
      <dgm:spPr/>
      <dgm:t>
        <a:bodyPr/>
        <a:lstStyle/>
        <a:p>
          <a:endParaRPr lang="ru-RU"/>
        </a:p>
      </dgm:t>
    </dgm:pt>
    <dgm:pt modelId="{EF598A81-CBA4-420D-8BF5-2D487998637A}" type="pres">
      <dgm:prSet presAssocID="{9EE65DD8-11C3-4085-ADFB-30602D6B799E}" presName="linNode" presStyleCnt="0"/>
      <dgm:spPr/>
      <dgm:t>
        <a:bodyPr/>
        <a:lstStyle/>
        <a:p>
          <a:endParaRPr lang="ru-RU"/>
        </a:p>
      </dgm:t>
    </dgm:pt>
    <dgm:pt modelId="{F26CC1A0-5909-4F68-B64F-66E579A25F36}" type="pres">
      <dgm:prSet presAssocID="{9EE65DD8-11C3-4085-ADFB-30602D6B799E}" presName="parentShp" presStyleLbl="node1" presStyleIdx="1" presStyleCnt="2" custLinFactNeighborX="1587" custLinFactNeighborY="-8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CF9AA-C2D5-4285-B605-5E62D4B03052}" type="pres">
      <dgm:prSet presAssocID="{9EE65DD8-11C3-4085-ADFB-30602D6B799E}" presName="childShp" presStyleLbl="bgAccFollowNode1" presStyleIdx="1" presStyleCnt="2" custLinFactNeighborX="798" custLinFactNeighborY="-7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77D462-AF69-4164-8772-D73B8310F6B3}" srcId="{63FFD06C-2036-4B4F-B626-414368E2E2E4}" destId="{EF85D632-7D26-48B4-8C5C-2A9BAE084CC0}" srcOrd="1" destOrd="0" parTransId="{42049641-C200-46F7-B62E-DFE3DD1A2354}" sibTransId="{01D65634-7508-4EEC-B95C-E47E74D0D068}"/>
    <dgm:cxn modelId="{C31F7CA7-1F8C-4BEE-A160-B3CAFF11EEE1}" type="presOf" srcId="{EF85D632-7D26-48B4-8C5C-2A9BAE084CC0}" destId="{CBEDB005-5810-4E10-B7E2-5FE75F5F3950}" srcOrd="0" destOrd="1" presId="urn:microsoft.com/office/officeart/2005/8/layout/vList6"/>
    <dgm:cxn modelId="{30EF2BA3-B17D-42B1-AD76-1D50E53D09BF}" type="presOf" srcId="{88DA4A6C-037F-471D-9839-94DC00098CD5}" destId="{C5FCF9AA-C2D5-4285-B605-5E62D4B03052}" srcOrd="0" destOrd="0" presId="urn:microsoft.com/office/officeart/2005/8/layout/vList6"/>
    <dgm:cxn modelId="{EB6FCA64-A470-4240-9010-5EFE6E725062}" srcId="{63FFD06C-2036-4B4F-B626-414368E2E2E4}" destId="{58E7AA95-362F-48F2-9964-775379D96F83}" srcOrd="3" destOrd="0" parTransId="{5BD146F1-8BAC-44F7-8DB2-4B274978F4F6}" sibTransId="{CDD09963-7F4D-42DA-857E-26F7384F3295}"/>
    <dgm:cxn modelId="{2C007998-D312-4711-B964-9599C0FF157A}" srcId="{70F1572F-C323-453D-A93F-37A740BC902D}" destId="{9EE65DD8-11C3-4085-ADFB-30602D6B799E}" srcOrd="1" destOrd="0" parTransId="{B4D6838A-168B-4E66-B73D-1722BA270D0B}" sibTransId="{DF4DFD24-282D-43B0-8058-68ED6D487A27}"/>
    <dgm:cxn modelId="{D931F9B8-E99A-4B10-8549-02D6BB42EE08}" srcId="{70F1572F-C323-453D-A93F-37A740BC902D}" destId="{63FFD06C-2036-4B4F-B626-414368E2E2E4}" srcOrd="0" destOrd="0" parTransId="{5A512F78-211E-42FA-8ED4-90BC4B497B50}" sibTransId="{DE5DDD61-F5B8-47F8-AC50-C7F048EEB95C}"/>
    <dgm:cxn modelId="{ABEE887D-1615-42F2-8B9F-C24405748A7F}" type="presOf" srcId="{70F1572F-C323-453D-A93F-37A740BC902D}" destId="{F20B88B7-D6FE-4B6B-BF7C-16A692A855A6}" srcOrd="0" destOrd="0" presId="urn:microsoft.com/office/officeart/2005/8/layout/vList6"/>
    <dgm:cxn modelId="{5F0FB8A1-67CE-4715-AC46-9D713931622C}" type="presOf" srcId="{2E0F9783-3E74-48BC-A0BD-1005064C00BC}" destId="{CBEDB005-5810-4E10-B7E2-5FE75F5F3950}" srcOrd="0" destOrd="0" presId="urn:microsoft.com/office/officeart/2005/8/layout/vList6"/>
    <dgm:cxn modelId="{97D9F2DC-81D2-4A9C-91ED-F7513743F4B0}" srcId="{63FFD06C-2036-4B4F-B626-414368E2E2E4}" destId="{843953A3-0D45-4D6E-8447-418276817DBA}" srcOrd="2" destOrd="0" parTransId="{E381D2E6-D7CA-40EE-B692-C4D46F0914F0}" sibTransId="{50358E08-B6CF-452F-B607-7DFC2CD21CD3}"/>
    <dgm:cxn modelId="{E563151B-74F4-4E39-960F-AA6556B2DA8D}" srcId="{9EE65DD8-11C3-4085-ADFB-30602D6B799E}" destId="{5C3D9116-C025-4FAF-8970-0DEB97575B4A}" srcOrd="2" destOrd="0" parTransId="{F87D380C-92D1-4A2B-AB21-E45A8A747144}" sibTransId="{16D2E930-F739-4999-8042-DB9D597B110F}"/>
    <dgm:cxn modelId="{4E52A5F3-3D24-4EF3-A3C0-4B4EF0354997}" srcId="{63FFD06C-2036-4B4F-B626-414368E2E2E4}" destId="{2E0F9783-3E74-48BC-A0BD-1005064C00BC}" srcOrd="0" destOrd="0" parTransId="{7792972E-C07E-45E9-9F1B-D0804BD56896}" sibTransId="{362F87A0-8786-40E9-B450-B5A0DF6F274B}"/>
    <dgm:cxn modelId="{495895AB-8B32-4607-BE58-6BD2D89D6378}" type="presOf" srcId="{9EE65DD8-11C3-4085-ADFB-30602D6B799E}" destId="{F26CC1A0-5909-4F68-B64F-66E579A25F36}" srcOrd="0" destOrd="0" presId="urn:microsoft.com/office/officeart/2005/8/layout/vList6"/>
    <dgm:cxn modelId="{122D8C6F-2BBC-4E41-A66E-EDDF99956395}" srcId="{9EE65DD8-11C3-4085-ADFB-30602D6B799E}" destId="{88DA4A6C-037F-471D-9839-94DC00098CD5}" srcOrd="0" destOrd="0" parTransId="{E1BAD61B-B3B9-48FA-8064-86971F9CC861}" sibTransId="{900121B5-AFAF-461F-A077-A7DACACDB240}"/>
    <dgm:cxn modelId="{2381668F-984D-4923-89DA-5CBFA4E5D1B7}" type="presOf" srcId="{63FFD06C-2036-4B4F-B626-414368E2E2E4}" destId="{99608BD6-F790-4689-AE88-7035F267D13A}" srcOrd="0" destOrd="0" presId="urn:microsoft.com/office/officeart/2005/8/layout/vList6"/>
    <dgm:cxn modelId="{72FF94A9-C33E-400C-B6AE-1A49BB89538E}" type="presOf" srcId="{58E7AA95-362F-48F2-9964-775379D96F83}" destId="{CBEDB005-5810-4E10-B7E2-5FE75F5F3950}" srcOrd="0" destOrd="3" presId="urn:microsoft.com/office/officeart/2005/8/layout/vList6"/>
    <dgm:cxn modelId="{C630064D-E88F-46A3-85B2-CC17DEE8D9E0}" type="presOf" srcId="{843953A3-0D45-4D6E-8447-418276817DBA}" destId="{CBEDB005-5810-4E10-B7E2-5FE75F5F3950}" srcOrd="0" destOrd="2" presId="urn:microsoft.com/office/officeart/2005/8/layout/vList6"/>
    <dgm:cxn modelId="{FB1AECEC-B4FF-412B-B817-D3EE6DC79CB6}" srcId="{9EE65DD8-11C3-4085-ADFB-30602D6B799E}" destId="{B03A6C4D-8098-411E-9981-9F671418D054}" srcOrd="1" destOrd="0" parTransId="{3B83457C-5090-4856-97FB-45DFE034A136}" sibTransId="{2580FECD-17EA-4386-B4F0-CE80008FC3A7}"/>
    <dgm:cxn modelId="{B3FBBEDB-1139-42DC-9A34-AAAE397B48C2}" type="presOf" srcId="{5C3D9116-C025-4FAF-8970-0DEB97575B4A}" destId="{C5FCF9AA-C2D5-4285-B605-5E62D4B03052}" srcOrd="0" destOrd="2" presId="urn:microsoft.com/office/officeart/2005/8/layout/vList6"/>
    <dgm:cxn modelId="{9B347CFF-0CEB-4C74-999B-5E69FD36EB06}" type="presOf" srcId="{B03A6C4D-8098-411E-9981-9F671418D054}" destId="{C5FCF9AA-C2D5-4285-B605-5E62D4B03052}" srcOrd="0" destOrd="1" presId="urn:microsoft.com/office/officeart/2005/8/layout/vList6"/>
    <dgm:cxn modelId="{E9152801-5A34-433D-BD14-5F8B95F43E47}" type="presParOf" srcId="{F20B88B7-D6FE-4B6B-BF7C-16A692A855A6}" destId="{AA066AAA-15EC-46E3-9333-265CF272E7A6}" srcOrd="0" destOrd="0" presId="urn:microsoft.com/office/officeart/2005/8/layout/vList6"/>
    <dgm:cxn modelId="{25DD1A14-7386-4A65-9565-C1196C0B7812}" type="presParOf" srcId="{AA066AAA-15EC-46E3-9333-265CF272E7A6}" destId="{99608BD6-F790-4689-AE88-7035F267D13A}" srcOrd="0" destOrd="0" presId="urn:microsoft.com/office/officeart/2005/8/layout/vList6"/>
    <dgm:cxn modelId="{1D6A88C1-7BA5-47C8-8287-346741C57221}" type="presParOf" srcId="{AA066AAA-15EC-46E3-9333-265CF272E7A6}" destId="{CBEDB005-5810-4E10-B7E2-5FE75F5F3950}" srcOrd="1" destOrd="0" presId="urn:microsoft.com/office/officeart/2005/8/layout/vList6"/>
    <dgm:cxn modelId="{92D96442-5F53-4752-BDAA-176C0D4739D8}" type="presParOf" srcId="{F20B88B7-D6FE-4B6B-BF7C-16A692A855A6}" destId="{64541EF9-7C10-46F8-9E1F-C52F2C159B8C}" srcOrd="1" destOrd="0" presId="urn:microsoft.com/office/officeart/2005/8/layout/vList6"/>
    <dgm:cxn modelId="{20D41065-AAA7-44A0-9D26-D62D9A4347E3}" type="presParOf" srcId="{F20B88B7-D6FE-4B6B-BF7C-16A692A855A6}" destId="{EF598A81-CBA4-420D-8BF5-2D487998637A}" srcOrd="2" destOrd="0" presId="urn:microsoft.com/office/officeart/2005/8/layout/vList6"/>
    <dgm:cxn modelId="{2F5AE39D-8CD7-4159-B6F6-F097AA4BB202}" type="presParOf" srcId="{EF598A81-CBA4-420D-8BF5-2D487998637A}" destId="{F26CC1A0-5909-4F68-B64F-66E579A25F36}" srcOrd="0" destOrd="0" presId="urn:microsoft.com/office/officeart/2005/8/layout/vList6"/>
    <dgm:cxn modelId="{E602545B-5242-4243-8CBD-8A843AAD6989}" type="presParOf" srcId="{EF598A81-CBA4-420D-8BF5-2D487998637A}" destId="{C5FCF9AA-C2D5-4285-B605-5E62D4B0305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F1572F-C323-453D-A93F-37A740BC902D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0F9783-3E74-48BC-A0BD-1005064C00BC}">
      <dgm:prSet phldrT="[Текст]"/>
      <dgm:spPr/>
      <dgm:t>
        <a:bodyPr/>
        <a:lstStyle/>
        <a:p>
          <a:r>
            <a:rPr lang="ru-RU" dirty="0" smtClean="0"/>
            <a:t>Разработка пособий, методических рекомендаций</a:t>
          </a:r>
          <a:endParaRPr lang="ru-RU" dirty="0"/>
        </a:p>
      </dgm:t>
    </dgm:pt>
    <dgm:pt modelId="{7792972E-C07E-45E9-9F1B-D0804BD56896}" type="parTrans" cxnId="{4E52A5F3-3D24-4EF3-A3C0-4B4EF0354997}">
      <dgm:prSet/>
      <dgm:spPr/>
      <dgm:t>
        <a:bodyPr/>
        <a:lstStyle/>
        <a:p>
          <a:endParaRPr lang="ru-RU"/>
        </a:p>
      </dgm:t>
    </dgm:pt>
    <dgm:pt modelId="{362F87A0-8786-40E9-B450-B5A0DF6F274B}" type="sibTrans" cxnId="{4E52A5F3-3D24-4EF3-A3C0-4B4EF0354997}">
      <dgm:prSet/>
      <dgm:spPr/>
      <dgm:t>
        <a:bodyPr/>
        <a:lstStyle/>
        <a:p>
          <a:endParaRPr lang="ru-RU"/>
        </a:p>
      </dgm:t>
    </dgm:pt>
    <dgm:pt modelId="{9EE65DD8-11C3-4085-ADFB-30602D6B799E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  <a:latin typeface="+mn-lt"/>
            </a:rPr>
            <a:t>Аналитико-прогностическое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B4D6838A-168B-4E66-B73D-1722BA270D0B}" type="parTrans" cxnId="{2C007998-D312-4711-B964-9599C0FF157A}">
      <dgm:prSet/>
      <dgm:spPr/>
      <dgm:t>
        <a:bodyPr/>
        <a:lstStyle/>
        <a:p>
          <a:endParaRPr lang="ru-RU"/>
        </a:p>
      </dgm:t>
    </dgm:pt>
    <dgm:pt modelId="{DF4DFD24-282D-43B0-8058-68ED6D487A27}" type="sibTrans" cxnId="{2C007998-D312-4711-B964-9599C0FF157A}">
      <dgm:prSet/>
      <dgm:spPr/>
      <dgm:t>
        <a:bodyPr/>
        <a:lstStyle/>
        <a:p>
          <a:endParaRPr lang="ru-RU"/>
        </a:p>
      </dgm:t>
    </dgm:pt>
    <dgm:pt modelId="{63FFD06C-2036-4B4F-B626-414368E2E2E4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Научно - методическое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DE5DDD61-F5B8-47F8-AC50-C7F048EEB95C}" type="sibTrans" cxnId="{D931F9B8-E99A-4B10-8549-02D6BB42EE08}">
      <dgm:prSet/>
      <dgm:spPr/>
      <dgm:t>
        <a:bodyPr/>
        <a:lstStyle/>
        <a:p>
          <a:endParaRPr lang="ru-RU"/>
        </a:p>
      </dgm:t>
    </dgm:pt>
    <dgm:pt modelId="{5A512F78-211E-42FA-8ED4-90BC4B497B50}" type="parTrans" cxnId="{D931F9B8-E99A-4B10-8549-02D6BB42EE08}">
      <dgm:prSet/>
      <dgm:spPr/>
      <dgm:t>
        <a:bodyPr/>
        <a:lstStyle/>
        <a:p>
          <a:endParaRPr lang="ru-RU"/>
        </a:p>
      </dgm:t>
    </dgm:pt>
    <dgm:pt modelId="{D9349B1C-A6A8-4DF1-A7C1-820D9B0CEA37}">
      <dgm:prSet phldrT="[Текст]"/>
      <dgm:spPr/>
      <dgm:t>
        <a:bodyPr/>
        <a:lstStyle/>
        <a:p>
          <a:endParaRPr lang="ru-RU" dirty="0"/>
        </a:p>
      </dgm:t>
    </dgm:pt>
    <dgm:pt modelId="{F67EE79D-6907-4A1F-9297-C1B8E1FC1D51}" type="parTrans" cxnId="{5A1A9A43-64A0-4D13-9AF7-DB9977BC21B2}">
      <dgm:prSet/>
      <dgm:spPr/>
      <dgm:t>
        <a:bodyPr/>
        <a:lstStyle/>
        <a:p>
          <a:endParaRPr lang="ru-RU"/>
        </a:p>
      </dgm:t>
    </dgm:pt>
    <dgm:pt modelId="{F755620F-6073-4B7B-B529-50C2AF0C208B}" type="sibTrans" cxnId="{5A1A9A43-64A0-4D13-9AF7-DB9977BC21B2}">
      <dgm:prSet/>
      <dgm:spPr/>
      <dgm:t>
        <a:bodyPr/>
        <a:lstStyle/>
        <a:p>
          <a:endParaRPr lang="ru-RU"/>
        </a:p>
      </dgm:t>
    </dgm:pt>
    <dgm:pt modelId="{1ED4A6ED-DE0F-4F75-A3AE-390B7616C6F6}">
      <dgm:prSet/>
      <dgm:spPr/>
      <dgm:t>
        <a:bodyPr/>
        <a:lstStyle/>
        <a:p>
          <a:r>
            <a:rPr lang="ru-RU" dirty="0" smtClean="0"/>
            <a:t>образовательной среды</a:t>
          </a:r>
          <a:endParaRPr lang="ru-RU" dirty="0"/>
        </a:p>
      </dgm:t>
    </dgm:pt>
    <dgm:pt modelId="{41D196C6-4531-4ABD-B831-3B412EE24033}" type="sibTrans" cxnId="{FBB80FBD-C6FC-4AA4-B2D7-FE2C4351A640}">
      <dgm:prSet/>
      <dgm:spPr/>
      <dgm:t>
        <a:bodyPr/>
        <a:lstStyle/>
        <a:p>
          <a:endParaRPr lang="ru-RU"/>
        </a:p>
      </dgm:t>
    </dgm:pt>
    <dgm:pt modelId="{381B1932-0B28-4AA0-8462-A4B49A3E91F5}" type="parTrans" cxnId="{FBB80FBD-C6FC-4AA4-B2D7-FE2C4351A640}">
      <dgm:prSet/>
      <dgm:spPr/>
      <dgm:t>
        <a:bodyPr/>
        <a:lstStyle/>
        <a:p>
          <a:endParaRPr lang="ru-RU"/>
        </a:p>
      </dgm:t>
    </dgm:pt>
    <dgm:pt modelId="{9EC80291-7A35-42E4-BC48-CB63CA87C267}">
      <dgm:prSet/>
      <dgm:spPr/>
      <dgm:t>
        <a:bodyPr/>
        <a:lstStyle/>
        <a:p>
          <a:r>
            <a:rPr lang="ru-RU" dirty="0" smtClean="0"/>
            <a:t>Мониторинг </a:t>
          </a:r>
          <a:r>
            <a:rPr lang="ru-RU" dirty="0" err="1" smtClean="0"/>
            <a:t>конфликтогенности</a:t>
          </a:r>
          <a:r>
            <a:rPr lang="ru-RU" dirty="0" smtClean="0"/>
            <a:t> </a:t>
          </a:r>
          <a:endParaRPr lang="ru-RU" dirty="0"/>
        </a:p>
      </dgm:t>
    </dgm:pt>
    <dgm:pt modelId="{A42BA2C6-85F8-4A6C-86EC-A4D4EC115480}" type="sibTrans" cxnId="{DB28DCDB-447A-45E6-97C4-245965B42391}">
      <dgm:prSet/>
      <dgm:spPr/>
      <dgm:t>
        <a:bodyPr/>
        <a:lstStyle/>
        <a:p>
          <a:endParaRPr lang="ru-RU"/>
        </a:p>
      </dgm:t>
    </dgm:pt>
    <dgm:pt modelId="{FBA0F1BC-45A1-4E1C-B846-658D1CE6ABAE}" type="parTrans" cxnId="{DB28DCDB-447A-45E6-97C4-245965B42391}">
      <dgm:prSet/>
      <dgm:spPr/>
      <dgm:t>
        <a:bodyPr/>
        <a:lstStyle/>
        <a:p>
          <a:endParaRPr lang="ru-RU"/>
        </a:p>
      </dgm:t>
    </dgm:pt>
    <dgm:pt modelId="{774CC0EC-DC74-4725-959D-CC7CB5CDF5BA}">
      <dgm:prSet/>
      <dgm:spPr/>
      <dgm:t>
        <a:bodyPr/>
        <a:lstStyle/>
        <a:p>
          <a:r>
            <a:rPr lang="ru-RU" dirty="0" smtClean="0"/>
            <a:t>обученных специалистов</a:t>
          </a:r>
          <a:endParaRPr lang="ru-RU" dirty="0"/>
        </a:p>
      </dgm:t>
    </dgm:pt>
    <dgm:pt modelId="{F37CEAFF-3155-4D88-A244-FCFE114852A9}" type="sibTrans" cxnId="{E30F6331-D2B3-4627-89FA-2367623EFE70}">
      <dgm:prSet/>
      <dgm:spPr/>
      <dgm:t>
        <a:bodyPr/>
        <a:lstStyle/>
        <a:p>
          <a:endParaRPr lang="ru-RU"/>
        </a:p>
      </dgm:t>
    </dgm:pt>
    <dgm:pt modelId="{BC2CF4FB-60B3-474A-908D-B6E2196B1CDE}" type="parTrans" cxnId="{E30F6331-D2B3-4627-89FA-2367623EFE70}">
      <dgm:prSet/>
      <dgm:spPr/>
      <dgm:t>
        <a:bodyPr/>
        <a:lstStyle/>
        <a:p>
          <a:endParaRPr lang="ru-RU"/>
        </a:p>
      </dgm:t>
    </dgm:pt>
    <dgm:pt modelId="{88DA4A6C-037F-471D-9839-94DC00098CD5}">
      <dgm:prSet phldrT="[Текст]"/>
      <dgm:spPr/>
      <dgm:t>
        <a:bodyPr/>
        <a:lstStyle/>
        <a:p>
          <a:r>
            <a:rPr lang="ru-RU" dirty="0" smtClean="0"/>
            <a:t>Мониторинг эффективности деятельности </a:t>
          </a:r>
          <a:endParaRPr lang="ru-RU" dirty="0"/>
        </a:p>
      </dgm:t>
    </dgm:pt>
    <dgm:pt modelId="{900121B5-AFAF-461F-A077-A7DACACDB240}" type="sibTrans" cxnId="{122D8C6F-2BBC-4E41-A66E-EDDF99956395}">
      <dgm:prSet/>
      <dgm:spPr/>
      <dgm:t>
        <a:bodyPr/>
        <a:lstStyle/>
        <a:p>
          <a:endParaRPr lang="ru-RU"/>
        </a:p>
      </dgm:t>
    </dgm:pt>
    <dgm:pt modelId="{E1BAD61B-B3B9-48FA-8064-86971F9CC861}" type="parTrans" cxnId="{122D8C6F-2BBC-4E41-A66E-EDDF99956395}">
      <dgm:prSet/>
      <dgm:spPr/>
      <dgm:t>
        <a:bodyPr/>
        <a:lstStyle/>
        <a:p>
          <a:endParaRPr lang="ru-RU"/>
        </a:p>
      </dgm:t>
    </dgm:pt>
    <dgm:pt modelId="{F20B88B7-D6FE-4B6B-BF7C-16A692A855A6}" type="pres">
      <dgm:prSet presAssocID="{70F1572F-C323-453D-A93F-37A740BC902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066AAA-15EC-46E3-9333-265CF272E7A6}" type="pres">
      <dgm:prSet presAssocID="{63FFD06C-2036-4B4F-B626-414368E2E2E4}" presName="linNode" presStyleCnt="0"/>
      <dgm:spPr/>
      <dgm:t>
        <a:bodyPr/>
        <a:lstStyle/>
        <a:p>
          <a:endParaRPr lang="ru-RU"/>
        </a:p>
      </dgm:t>
    </dgm:pt>
    <dgm:pt modelId="{99608BD6-F790-4689-AE88-7035F267D13A}" type="pres">
      <dgm:prSet presAssocID="{63FFD06C-2036-4B4F-B626-414368E2E2E4}" presName="parentShp" presStyleLbl="node1" presStyleIdx="0" presStyleCnt="2" custLinFactNeighborX="-212" custLinFactNeighborY="-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DB005-5810-4E10-B7E2-5FE75F5F3950}" type="pres">
      <dgm:prSet presAssocID="{63FFD06C-2036-4B4F-B626-414368E2E2E4}" presName="childShp" presStyleLbl="bgAccFollowNode1" presStyleIdx="0" presStyleCnt="2" custLinFactNeighborX="2381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41EF9-7C10-46F8-9E1F-C52F2C159B8C}" type="pres">
      <dgm:prSet presAssocID="{DE5DDD61-F5B8-47F8-AC50-C7F048EEB95C}" presName="spacing" presStyleCnt="0"/>
      <dgm:spPr/>
      <dgm:t>
        <a:bodyPr/>
        <a:lstStyle/>
        <a:p>
          <a:endParaRPr lang="ru-RU"/>
        </a:p>
      </dgm:t>
    </dgm:pt>
    <dgm:pt modelId="{EF598A81-CBA4-420D-8BF5-2D487998637A}" type="pres">
      <dgm:prSet presAssocID="{9EE65DD8-11C3-4085-ADFB-30602D6B799E}" presName="linNode" presStyleCnt="0"/>
      <dgm:spPr/>
      <dgm:t>
        <a:bodyPr/>
        <a:lstStyle/>
        <a:p>
          <a:endParaRPr lang="ru-RU"/>
        </a:p>
      </dgm:t>
    </dgm:pt>
    <dgm:pt modelId="{F26CC1A0-5909-4F68-B64F-66E579A25F36}" type="pres">
      <dgm:prSet presAssocID="{9EE65DD8-11C3-4085-ADFB-30602D6B799E}" presName="parentShp" presStyleLbl="node1" presStyleIdx="1" presStyleCnt="2" custLinFactNeighborX="0" custLinFactNeighborY="-8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CF9AA-C2D5-4285-B605-5E62D4B03052}" type="pres">
      <dgm:prSet presAssocID="{9EE65DD8-11C3-4085-ADFB-30602D6B799E}" presName="childShp" presStyleLbl="bgAccFollowNode1" presStyleIdx="1" presStyleCnt="2" custLinFactNeighborY="-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6E218E-3A43-4A15-9ECF-A698346DD2FA}" type="presOf" srcId="{1ED4A6ED-DE0F-4F75-A3AE-390B7616C6F6}" destId="{C5FCF9AA-C2D5-4285-B605-5E62D4B03052}" srcOrd="0" destOrd="3" presId="urn:microsoft.com/office/officeart/2005/8/layout/vList6"/>
    <dgm:cxn modelId="{FBB80FBD-C6FC-4AA4-B2D7-FE2C4351A640}" srcId="{9EE65DD8-11C3-4085-ADFB-30602D6B799E}" destId="{1ED4A6ED-DE0F-4F75-A3AE-390B7616C6F6}" srcOrd="3" destOrd="0" parTransId="{381B1932-0B28-4AA0-8462-A4B49A3E91F5}" sibTransId="{41D196C6-4531-4ABD-B831-3B412EE24033}"/>
    <dgm:cxn modelId="{DB28DCDB-447A-45E6-97C4-245965B42391}" srcId="{9EE65DD8-11C3-4085-ADFB-30602D6B799E}" destId="{9EC80291-7A35-42E4-BC48-CB63CA87C267}" srcOrd="2" destOrd="0" parTransId="{FBA0F1BC-45A1-4E1C-B846-658D1CE6ABAE}" sibTransId="{A42BA2C6-85F8-4A6C-86EC-A4D4EC115480}"/>
    <dgm:cxn modelId="{A061E34B-4690-4C5D-A312-9322F30620A7}" type="presOf" srcId="{9EC80291-7A35-42E4-BC48-CB63CA87C267}" destId="{C5FCF9AA-C2D5-4285-B605-5E62D4B03052}" srcOrd="0" destOrd="2" presId="urn:microsoft.com/office/officeart/2005/8/layout/vList6"/>
    <dgm:cxn modelId="{B06D731D-1455-414B-9694-0CD7F977E966}" type="presOf" srcId="{70F1572F-C323-453D-A93F-37A740BC902D}" destId="{F20B88B7-D6FE-4B6B-BF7C-16A692A855A6}" srcOrd="0" destOrd="0" presId="urn:microsoft.com/office/officeart/2005/8/layout/vList6"/>
    <dgm:cxn modelId="{2C007998-D312-4711-B964-9599C0FF157A}" srcId="{70F1572F-C323-453D-A93F-37A740BC902D}" destId="{9EE65DD8-11C3-4085-ADFB-30602D6B799E}" srcOrd="1" destOrd="0" parTransId="{B4D6838A-168B-4E66-B73D-1722BA270D0B}" sibTransId="{DF4DFD24-282D-43B0-8058-68ED6D487A27}"/>
    <dgm:cxn modelId="{5293DC08-3D96-46A2-B875-6632B2DE130A}" type="presOf" srcId="{D9349B1C-A6A8-4DF1-A7C1-820D9B0CEA37}" destId="{CBEDB005-5810-4E10-B7E2-5FE75F5F3950}" srcOrd="0" destOrd="0" presId="urn:microsoft.com/office/officeart/2005/8/layout/vList6"/>
    <dgm:cxn modelId="{D931F9B8-E99A-4B10-8549-02D6BB42EE08}" srcId="{70F1572F-C323-453D-A93F-37A740BC902D}" destId="{63FFD06C-2036-4B4F-B626-414368E2E2E4}" srcOrd="0" destOrd="0" parTransId="{5A512F78-211E-42FA-8ED4-90BC4B497B50}" sibTransId="{DE5DDD61-F5B8-47F8-AC50-C7F048EEB95C}"/>
    <dgm:cxn modelId="{EFCE7CB9-A039-4698-B24B-05E69B5B65D4}" type="presOf" srcId="{88DA4A6C-037F-471D-9839-94DC00098CD5}" destId="{C5FCF9AA-C2D5-4285-B605-5E62D4B03052}" srcOrd="0" destOrd="0" presId="urn:microsoft.com/office/officeart/2005/8/layout/vList6"/>
    <dgm:cxn modelId="{E30F6331-D2B3-4627-89FA-2367623EFE70}" srcId="{9EE65DD8-11C3-4085-ADFB-30602D6B799E}" destId="{774CC0EC-DC74-4725-959D-CC7CB5CDF5BA}" srcOrd="1" destOrd="0" parTransId="{BC2CF4FB-60B3-474A-908D-B6E2196B1CDE}" sibTransId="{F37CEAFF-3155-4D88-A244-FCFE114852A9}"/>
    <dgm:cxn modelId="{4E52A5F3-3D24-4EF3-A3C0-4B4EF0354997}" srcId="{63FFD06C-2036-4B4F-B626-414368E2E2E4}" destId="{2E0F9783-3E74-48BC-A0BD-1005064C00BC}" srcOrd="1" destOrd="0" parTransId="{7792972E-C07E-45E9-9F1B-D0804BD56896}" sibTransId="{362F87A0-8786-40E9-B450-B5A0DF6F274B}"/>
    <dgm:cxn modelId="{122D8C6F-2BBC-4E41-A66E-EDDF99956395}" srcId="{9EE65DD8-11C3-4085-ADFB-30602D6B799E}" destId="{88DA4A6C-037F-471D-9839-94DC00098CD5}" srcOrd="0" destOrd="0" parTransId="{E1BAD61B-B3B9-48FA-8064-86971F9CC861}" sibTransId="{900121B5-AFAF-461F-A077-A7DACACDB240}"/>
    <dgm:cxn modelId="{2D4EFD08-4FBA-4E0B-AF74-4E01009C61DB}" type="presOf" srcId="{774CC0EC-DC74-4725-959D-CC7CB5CDF5BA}" destId="{C5FCF9AA-C2D5-4285-B605-5E62D4B03052}" srcOrd="0" destOrd="1" presId="urn:microsoft.com/office/officeart/2005/8/layout/vList6"/>
    <dgm:cxn modelId="{5A1A9A43-64A0-4D13-9AF7-DB9977BC21B2}" srcId="{63FFD06C-2036-4B4F-B626-414368E2E2E4}" destId="{D9349B1C-A6A8-4DF1-A7C1-820D9B0CEA37}" srcOrd="0" destOrd="0" parTransId="{F67EE79D-6907-4A1F-9297-C1B8E1FC1D51}" sibTransId="{F755620F-6073-4B7B-B529-50C2AF0C208B}"/>
    <dgm:cxn modelId="{0A1EBB2F-7666-49F4-8BE3-F8741328C207}" type="presOf" srcId="{63FFD06C-2036-4B4F-B626-414368E2E2E4}" destId="{99608BD6-F790-4689-AE88-7035F267D13A}" srcOrd="0" destOrd="0" presId="urn:microsoft.com/office/officeart/2005/8/layout/vList6"/>
    <dgm:cxn modelId="{A498AD4E-D6D1-4352-80DE-32666BCD73B2}" type="presOf" srcId="{2E0F9783-3E74-48BC-A0BD-1005064C00BC}" destId="{CBEDB005-5810-4E10-B7E2-5FE75F5F3950}" srcOrd="0" destOrd="1" presId="urn:microsoft.com/office/officeart/2005/8/layout/vList6"/>
    <dgm:cxn modelId="{85C63A28-0348-4895-995D-FCF5F6035FC4}" type="presOf" srcId="{9EE65DD8-11C3-4085-ADFB-30602D6B799E}" destId="{F26CC1A0-5909-4F68-B64F-66E579A25F36}" srcOrd="0" destOrd="0" presId="urn:microsoft.com/office/officeart/2005/8/layout/vList6"/>
    <dgm:cxn modelId="{2E4A779F-A2A9-40F3-BF0E-1ED2AC371483}" type="presParOf" srcId="{F20B88B7-D6FE-4B6B-BF7C-16A692A855A6}" destId="{AA066AAA-15EC-46E3-9333-265CF272E7A6}" srcOrd="0" destOrd="0" presId="urn:microsoft.com/office/officeart/2005/8/layout/vList6"/>
    <dgm:cxn modelId="{ACC09849-4EB9-46D4-8CAF-D4249074C861}" type="presParOf" srcId="{AA066AAA-15EC-46E3-9333-265CF272E7A6}" destId="{99608BD6-F790-4689-AE88-7035F267D13A}" srcOrd="0" destOrd="0" presId="urn:microsoft.com/office/officeart/2005/8/layout/vList6"/>
    <dgm:cxn modelId="{728B02D7-9ABF-47BD-93F7-00E1C9A448F6}" type="presParOf" srcId="{AA066AAA-15EC-46E3-9333-265CF272E7A6}" destId="{CBEDB005-5810-4E10-B7E2-5FE75F5F3950}" srcOrd="1" destOrd="0" presId="urn:microsoft.com/office/officeart/2005/8/layout/vList6"/>
    <dgm:cxn modelId="{3F70982F-2182-4AB8-AAD2-8B50019FC9A5}" type="presParOf" srcId="{F20B88B7-D6FE-4B6B-BF7C-16A692A855A6}" destId="{64541EF9-7C10-46F8-9E1F-C52F2C159B8C}" srcOrd="1" destOrd="0" presId="urn:microsoft.com/office/officeart/2005/8/layout/vList6"/>
    <dgm:cxn modelId="{DCE48F5F-2959-46ED-8EC8-2F685A93353C}" type="presParOf" srcId="{F20B88B7-D6FE-4B6B-BF7C-16A692A855A6}" destId="{EF598A81-CBA4-420D-8BF5-2D487998637A}" srcOrd="2" destOrd="0" presId="urn:microsoft.com/office/officeart/2005/8/layout/vList6"/>
    <dgm:cxn modelId="{F74D069A-F5CC-447D-9622-18B9ACF112E3}" type="presParOf" srcId="{EF598A81-CBA4-420D-8BF5-2D487998637A}" destId="{F26CC1A0-5909-4F68-B64F-66E579A25F36}" srcOrd="0" destOrd="0" presId="urn:microsoft.com/office/officeart/2005/8/layout/vList6"/>
    <dgm:cxn modelId="{056E4C88-8F60-493D-A524-9076B268EC42}" type="presParOf" srcId="{EF598A81-CBA4-420D-8BF5-2D487998637A}" destId="{C5FCF9AA-C2D5-4285-B605-5E62D4B0305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EDB005-5810-4E10-B7E2-5FE75F5F3950}">
      <dsp:nvSpPr>
        <dsp:cNvPr id="0" name=""/>
        <dsp:cNvSpPr/>
      </dsp:nvSpPr>
      <dsp:spPr>
        <a:xfrm>
          <a:off x="3000396" y="305"/>
          <a:ext cx="4500594" cy="11903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Курсы повышения квалификации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Творческая лаборатория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Семинары,конференции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Информационная, рекламная деятельность</a:t>
          </a:r>
          <a:endParaRPr lang="ru-RU" sz="1400" kern="1200" dirty="0"/>
        </a:p>
      </dsp:txBody>
      <dsp:txXfrm>
        <a:off x="3000396" y="305"/>
        <a:ext cx="4500594" cy="1190342"/>
      </dsp:txXfrm>
    </dsp:sp>
    <dsp:sp modelId="{99608BD6-F790-4689-AE88-7035F267D13A}">
      <dsp:nvSpPr>
        <dsp:cNvPr id="0" name=""/>
        <dsp:cNvSpPr/>
      </dsp:nvSpPr>
      <dsp:spPr>
        <a:xfrm>
          <a:off x="72009" y="0"/>
          <a:ext cx="3000396" cy="11903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accent6">
                  <a:lumMod val="75000"/>
                </a:schemeClr>
              </a:solidFill>
            </a:rPr>
            <a:t>Учебно-методическое</a:t>
          </a:r>
          <a:endParaRPr lang="ru-RU" sz="2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72009" y="0"/>
        <a:ext cx="3000396" cy="1190342"/>
      </dsp:txXfrm>
    </dsp:sp>
    <dsp:sp modelId="{C5FCF9AA-C2D5-4285-B605-5E62D4B03052}">
      <dsp:nvSpPr>
        <dsp:cNvPr id="0" name=""/>
        <dsp:cNvSpPr/>
      </dsp:nvSpPr>
      <dsp:spPr>
        <a:xfrm>
          <a:off x="3000396" y="1224132"/>
          <a:ext cx="4500594" cy="11903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Консультации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Стажировки, работа с базовыми образовательными учреждениями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Проведение конкурсов</a:t>
          </a:r>
          <a:endParaRPr lang="ru-RU" sz="1400" kern="1200" dirty="0"/>
        </a:p>
      </dsp:txBody>
      <dsp:txXfrm>
        <a:off x="3000396" y="1224132"/>
        <a:ext cx="4500594" cy="1190342"/>
      </dsp:txXfrm>
    </dsp:sp>
    <dsp:sp modelId="{F26CC1A0-5909-4F68-B64F-66E579A25F36}">
      <dsp:nvSpPr>
        <dsp:cNvPr id="0" name=""/>
        <dsp:cNvSpPr/>
      </dsp:nvSpPr>
      <dsp:spPr>
        <a:xfrm>
          <a:off x="71424" y="1214442"/>
          <a:ext cx="3000396" cy="11903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accent6">
                  <a:lumMod val="75000"/>
                </a:schemeClr>
              </a:solidFill>
            </a:rPr>
            <a:t>Организационно - педагогическое</a:t>
          </a:r>
          <a:endParaRPr lang="ru-RU" sz="2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71424" y="1214442"/>
        <a:ext cx="3000396" cy="119034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EDB005-5810-4E10-B7E2-5FE75F5F3950}">
      <dsp:nvSpPr>
        <dsp:cNvPr id="0" name=""/>
        <dsp:cNvSpPr/>
      </dsp:nvSpPr>
      <dsp:spPr>
        <a:xfrm>
          <a:off x="3024335" y="0"/>
          <a:ext cx="4536504" cy="10969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Разработка пособий, методических рекомендаций</a:t>
          </a:r>
          <a:endParaRPr lang="ru-RU" sz="1300" kern="1200" dirty="0"/>
        </a:p>
      </dsp:txBody>
      <dsp:txXfrm>
        <a:off x="3024335" y="0"/>
        <a:ext cx="4536504" cy="1096996"/>
      </dsp:txXfrm>
    </dsp:sp>
    <dsp:sp modelId="{99608BD6-F790-4689-AE88-7035F267D13A}">
      <dsp:nvSpPr>
        <dsp:cNvPr id="0" name=""/>
        <dsp:cNvSpPr/>
      </dsp:nvSpPr>
      <dsp:spPr>
        <a:xfrm>
          <a:off x="0" y="0"/>
          <a:ext cx="3024336" cy="10969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accent6">
                  <a:lumMod val="75000"/>
                </a:schemeClr>
              </a:solidFill>
            </a:rPr>
            <a:t>Научно - методическое</a:t>
          </a:r>
          <a:endParaRPr lang="ru-RU" sz="2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0" y="0"/>
        <a:ext cx="3024336" cy="1096996"/>
      </dsp:txXfrm>
    </dsp:sp>
    <dsp:sp modelId="{C5FCF9AA-C2D5-4285-B605-5E62D4B03052}">
      <dsp:nvSpPr>
        <dsp:cNvPr id="0" name=""/>
        <dsp:cNvSpPr/>
      </dsp:nvSpPr>
      <dsp:spPr>
        <a:xfrm>
          <a:off x="3024336" y="1152128"/>
          <a:ext cx="4536504" cy="10969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Мониторинг эффективности деятельности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обученных специалистов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Мониторинг </a:t>
          </a:r>
          <a:r>
            <a:rPr lang="ru-RU" sz="1300" kern="1200" dirty="0" err="1" smtClean="0"/>
            <a:t>конфликтогенности</a:t>
          </a:r>
          <a:r>
            <a:rPr lang="ru-RU" sz="1300" kern="1200" dirty="0" smtClean="0"/>
            <a:t>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образовательной среды</a:t>
          </a:r>
          <a:endParaRPr lang="ru-RU" sz="1300" kern="1200" dirty="0"/>
        </a:p>
      </dsp:txBody>
      <dsp:txXfrm>
        <a:off x="3024336" y="1152128"/>
        <a:ext cx="4536504" cy="1096996"/>
      </dsp:txXfrm>
    </dsp:sp>
    <dsp:sp modelId="{F26CC1A0-5909-4F68-B64F-66E579A25F36}">
      <dsp:nvSpPr>
        <dsp:cNvPr id="0" name=""/>
        <dsp:cNvSpPr/>
      </dsp:nvSpPr>
      <dsp:spPr>
        <a:xfrm>
          <a:off x="0" y="1119207"/>
          <a:ext cx="3024336" cy="10969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accent6">
                  <a:lumMod val="75000"/>
                </a:schemeClr>
              </a:solidFill>
              <a:latin typeface="+mn-lt"/>
            </a:rPr>
            <a:t>Аналитико-прогностическое</a:t>
          </a:r>
          <a:endParaRPr lang="ru-RU" sz="2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0" y="1119207"/>
        <a:ext cx="3024336" cy="1096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B1B26-54D5-4BE7-9A9F-1967B88F7221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25333-B66A-4AD2-8FEF-C4A5349B0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A4EB15-723A-4AD1-9FC3-BF5FDBBE2AA8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67729-F268-49CD-A884-B877B297F4A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9253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7FD4F-E5A6-4C1B-BB20-D2C892E2F3A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2807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AD273-6AB3-4AAD-86B7-6DB4E703017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3601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F5423-8922-40E9-A11F-8071BAD917D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0383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794A0-B4CF-48C8-B201-A821C31C783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1024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166B1-EBB3-4883-91BA-4C735C14D8C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5027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BD399-3BF2-46F8-A508-21663DEB21D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055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08335-EB92-42E3-B518-F7FDBC2D993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6309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3F309-A826-4FF8-A327-5D465CDA743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170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C32D-D150-47F4-B7A2-FC00AC7B4AA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2027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FE1C7-D41C-46E2-90BB-72DBFB0A56D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11448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31957A-E5D2-4240-8ADF-CC73503DA980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irovipk@kirovipk.ru" TargetMode="External"/><Relationship Id="rId2" Type="http://schemas.openxmlformats.org/officeDocument/2006/relationships/hyperlink" Target="http://maps.yandex.ru/?where&amp;ol=biz&amp;oid=1063904367&amp;source=adrsni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smirnovaea.wix.com/mediatio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3768" y="1772816"/>
            <a:ext cx="6476083" cy="3096344"/>
          </a:xfrm>
        </p:spPr>
        <p:txBody>
          <a:bodyPr/>
          <a:lstStyle/>
          <a:p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>
                <a:solidFill>
                  <a:srgbClr val="002060"/>
                </a:solidFill>
                <a:latin typeface="Calibri" pitchFamily="34" charset="0"/>
              </a:rPr>
              <a:t>Методическое обеспечение развития служб примирения (медиации) в системе образования Кировской области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s-ES" sz="3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 descr="ЗАСТАВКА.jpg"/>
          <p:cNvPicPr>
            <a:picLocks noChangeAspect="1"/>
          </p:cNvPicPr>
          <p:nvPr/>
        </p:nvPicPr>
        <p:blipFill>
          <a:blip r:embed="rId3" cstate="print"/>
          <a:srcRect r="72051" b="7641"/>
          <a:stretch>
            <a:fillRect/>
          </a:stretch>
        </p:blipFill>
        <p:spPr>
          <a:xfrm>
            <a:off x="0" y="2060848"/>
            <a:ext cx="2339752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87824" y="4581128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Царенок М.В., зав. </a:t>
            </a:r>
            <a:endParaRPr lang="ru-RU" sz="16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лабораторией медиации, </a:t>
            </a:r>
            <a:endParaRPr lang="ru-RU" sz="16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старший преподаватель кафедры педагогики, психологии и управления образовательными системами КОГАУ ДПО «Институт развития образования Кировской области», кандидат педагогических наук</a:t>
            </a:r>
            <a:endParaRPr lang="ru-RU" sz="16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9176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Результаты мониторинга</a:t>
            </a:r>
            <a:endParaRPr lang="ru-RU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539552" y="1484784"/>
            <a:ext cx="817639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alibri" pitchFamily="34" charset="0"/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педагоги не хотят получать новые знания (считают, что они достаточно компетентны в области </a:t>
            </a:r>
            <a:r>
              <a:rPr lang="ru-RU" sz="2400" dirty="0" err="1" smtClean="0">
                <a:solidFill>
                  <a:srgbClr val="002060"/>
                </a:solidFill>
                <a:latin typeface="Calibri" pitchFamily="34" charset="0"/>
              </a:rPr>
              <a:t>конфликтологии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);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- считают, что административные  (устрашающие) подходы в работе с подростками более эффективны.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- действующие медиаторы затрудняются (страшатся) работать с более сложными случаями, из-за небольшого опыта проведения медиаций.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 -отсутствие системы финансирования данной деятельности и как следствие отсутствие мотивации деятельности специалистов школьных служб примирения.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- отсутствие достаточного количества специалистов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в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образовательных учреждениях (психологи, социальные педагоги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  <a:endParaRPr lang="ru-RU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7D5FF">
                  <a:shade val="30000"/>
                  <a:satMod val="115000"/>
                </a:srgbClr>
              </a:gs>
              <a:gs pos="50000">
                <a:srgbClr val="97D5FF">
                  <a:shade val="67500"/>
                  <a:satMod val="115000"/>
                </a:srgbClr>
              </a:gs>
              <a:gs pos="100000">
                <a:srgbClr val="97D5F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pic>
        <p:nvPicPr>
          <p:cNvPr id="5" name="Рисунок 4" descr="ЗАСТАВКА.jpg"/>
          <p:cNvPicPr>
            <a:picLocks noChangeAspect="1"/>
          </p:cNvPicPr>
          <p:nvPr/>
        </p:nvPicPr>
        <p:blipFill>
          <a:blip r:embed="rId2" cstate="print"/>
          <a:srcRect r="72051" b="7641"/>
          <a:stretch>
            <a:fillRect/>
          </a:stretch>
        </p:blipFill>
        <p:spPr>
          <a:xfrm>
            <a:off x="-1" y="1"/>
            <a:ext cx="1526387" cy="134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0"/>
            <a:ext cx="7427168" cy="1331640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  <a:latin typeface="Calibri" pitchFamily="34" charset="0"/>
              </a:rPr>
              <a:t>Учебно-методическое направление </a:t>
            </a:r>
            <a:endParaRPr lang="ru-RU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496944" cy="4680520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</a:rPr>
              <a:t>Информационные семинары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</a:rPr>
              <a:t>по теме: 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«Организация школьных служб примирения в системе образования Кировской области».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</a:rPr>
              <a:t>Цель: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 повышение уровня информационной компетенции слушателей по вопросам медиативного подхода в образовании.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</a:rPr>
              <a:t>Целевая аудитория: 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представители РОО, РМК, КДН и ЗП, директора, заместители директоров по воспитательной работе, социальные педагоги, педагоги - психологи, классные руководители.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</a:rPr>
              <a:t>Обучающие семинары по теме: 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«Внедрение примирительных процедур в деятельность образовательных организаций. Создание школьных служб примирения».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</a:rPr>
              <a:t>Цель: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 развитие в образовательных учреждениях восстановительного способа реагирования на конфликты и правонарушения.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</a:rPr>
              <a:t>Целевая аудитория: 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заместители директоров по воспитательной работе, социальные педагоги, педагоги - психологи, классные руководители.</a:t>
            </a:r>
          </a:p>
          <a:p>
            <a:endParaRPr lang="ru-RU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None/>
            </a:pPr>
            <a:endParaRPr lang="ru-RU" sz="2000" dirty="0">
              <a:latin typeface="Calibri" pitchFamily="34" charset="0"/>
            </a:endParaRPr>
          </a:p>
        </p:txBody>
      </p:sp>
      <p:pic>
        <p:nvPicPr>
          <p:cNvPr id="4" name="Рисунок 3" descr="ЗАСТАВКА.jpg"/>
          <p:cNvPicPr>
            <a:picLocks noChangeAspect="1"/>
          </p:cNvPicPr>
          <p:nvPr/>
        </p:nvPicPr>
        <p:blipFill>
          <a:blip r:embed="rId3" cstate="print"/>
          <a:srcRect r="72051" b="7641"/>
          <a:stretch>
            <a:fillRect/>
          </a:stretch>
        </p:blipFill>
        <p:spPr>
          <a:xfrm>
            <a:off x="-1" y="1"/>
            <a:ext cx="1526387" cy="134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0"/>
            <a:ext cx="7427168" cy="1331640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  <a:latin typeface="Calibri" pitchFamily="34" charset="0"/>
              </a:rPr>
              <a:t>Учебно-методическое направление </a:t>
            </a:r>
            <a:endParaRPr lang="ru-RU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8496944" cy="4248472"/>
          </a:xfrm>
        </p:spPr>
        <p:txBody>
          <a:bodyPr/>
          <a:lstStyle/>
          <a:p>
            <a:endParaRPr lang="ru-RU" sz="2000" dirty="0" smtClean="0">
              <a:latin typeface="Calibri" pitchFamily="34" charset="0"/>
            </a:endParaRPr>
          </a:p>
          <a:p>
            <a:pPr>
              <a:buNone/>
            </a:pPr>
            <a:endParaRPr lang="ru-RU" sz="2000" dirty="0" smtClean="0">
              <a:latin typeface="Calibri" pitchFamily="34" charset="0"/>
            </a:endParaRPr>
          </a:p>
          <a:p>
            <a:pPr>
              <a:buNone/>
            </a:pPr>
            <a:endParaRPr lang="ru-RU" sz="2000" dirty="0">
              <a:latin typeface="Calibri" pitchFamily="34" charset="0"/>
            </a:endParaRPr>
          </a:p>
        </p:txBody>
      </p:sp>
      <p:pic>
        <p:nvPicPr>
          <p:cNvPr id="4" name="Рисунок 3" descr="ЗАСТАВКА.jpg"/>
          <p:cNvPicPr>
            <a:picLocks noChangeAspect="1"/>
          </p:cNvPicPr>
          <p:nvPr/>
        </p:nvPicPr>
        <p:blipFill>
          <a:blip r:embed="rId3" cstate="print"/>
          <a:srcRect r="72051" b="7641"/>
          <a:stretch>
            <a:fillRect/>
          </a:stretch>
        </p:blipFill>
        <p:spPr>
          <a:xfrm>
            <a:off x="-1" y="1"/>
            <a:ext cx="1526387" cy="134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1628800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Курсы повышения квалификации</a:t>
            </a:r>
            <a:endParaRPr lang="ru-RU" sz="2400" i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«Разрешение конфликтов в социальной и образовательной среде» (базовый уровень) в объеме 108 часов;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644170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Творческая лаборатория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«Восстановительный подход к решению конфликтов в школе» («Школьные службы примирения»)» в объеме 108 часов;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933056"/>
            <a:ext cx="82089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Методическая школа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Психолого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– педагогическое сопровождение субъектов образовательного процесса в условиях реализации ФГОС. Школьные службы примирения» в объеме 108 часов.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0"/>
            <a:ext cx="7427168" cy="1331640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  <a:latin typeface="Calibri" pitchFamily="34" charset="0"/>
              </a:rPr>
              <a:t>Организационно-педагогического направления</a:t>
            </a:r>
            <a:r>
              <a:rPr lang="ru-RU" sz="3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Calibri" pitchFamily="34" charset="0"/>
              </a:rPr>
              <a:t> направление </a:t>
            </a:r>
            <a:endParaRPr lang="ru-RU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8496944" cy="4248472"/>
          </a:xfrm>
        </p:spPr>
        <p:txBody>
          <a:bodyPr/>
          <a:lstStyle/>
          <a:p>
            <a:endParaRPr lang="ru-RU" sz="2000" dirty="0" smtClean="0">
              <a:latin typeface="Calibri" pitchFamily="34" charset="0"/>
            </a:endParaRPr>
          </a:p>
          <a:p>
            <a:pPr>
              <a:buNone/>
            </a:pPr>
            <a:endParaRPr lang="ru-RU" sz="2000" dirty="0" smtClean="0">
              <a:latin typeface="Calibri" pitchFamily="34" charset="0"/>
            </a:endParaRPr>
          </a:p>
          <a:p>
            <a:pPr>
              <a:buNone/>
            </a:pPr>
            <a:endParaRPr lang="ru-RU" sz="2000" dirty="0">
              <a:latin typeface="Calibri" pitchFamily="34" charset="0"/>
            </a:endParaRPr>
          </a:p>
        </p:txBody>
      </p:sp>
      <p:pic>
        <p:nvPicPr>
          <p:cNvPr id="4" name="Рисунок 3" descr="ЗАСТАВКА.jpg"/>
          <p:cNvPicPr>
            <a:picLocks noChangeAspect="1"/>
          </p:cNvPicPr>
          <p:nvPr/>
        </p:nvPicPr>
        <p:blipFill>
          <a:blip r:embed="rId3" cstate="print"/>
          <a:srcRect r="72051" b="7641"/>
          <a:stretch>
            <a:fillRect/>
          </a:stretch>
        </p:blipFill>
        <p:spPr>
          <a:xfrm>
            <a:off x="-1" y="1"/>
            <a:ext cx="1526387" cy="134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576" y="1844824"/>
            <a:ext cx="6436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latin typeface="Calibri" pitchFamily="34" charset="0"/>
              </a:rPr>
              <a:t>Базовые образовательные учреждения:</a:t>
            </a:r>
            <a:endParaRPr lang="ru-RU" sz="280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924944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Муниципальное общеобразовательное казенное учреждение средняя общеобразовательная школа с. Адышева </a:t>
            </a:r>
            <a:r>
              <a:rPr lang="ru-RU" sz="2000" dirty="0" err="1" smtClean="0">
                <a:solidFill>
                  <a:srgbClr val="002060"/>
                </a:solidFill>
                <a:latin typeface="Calibri" pitchFamily="34" charset="0"/>
              </a:rPr>
              <a:t>Оричевского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 района Кировской области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(координатор деятельности директор </a:t>
            </a:r>
            <a:r>
              <a:rPr lang="ru-RU" sz="2000" dirty="0" err="1" smtClean="0">
                <a:solidFill>
                  <a:srgbClr val="002060"/>
                </a:solidFill>
                <a:latin typeface="Calibri" pitchFamily="34" charset="0"/>
              </a:rPr>
              <a:t>Шапкова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 Елена Ильинична), </a:t>
            </a:r>
          </a:p>
          <a:p>
            <a:endParaRPr lang="ru-RU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Муниципальное бюджетное общеобразовательное учреждение «Средняя общеобразовательная школа с углубленным изучением отдельных предметов № 27» города Кирова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 (координаторы деятельности зам. директора по воспитательной работе Пуртова Светлана Александровна, куратор социальный педагог Чуркина Татьяна Анатольевна. </a:t>
            </a:r>
            <a:endParaRPr lang="ru-RU" sz="20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0"/>
            <a:ext cx="7427168" cy="1331640"/>
          </a:xfrm>
        </p:spPr>
        <p:txBody>
          <a:bodyPr/>
          <a:lstStyle/>
          <a:p>
            <a:pPr lvl="0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Научно – методическое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  <a:latin typeface="Calibri" pitchFamily="34" charset="0"/>
              </a:rPr>
              <a:t> направление </a:t>
            </a:r>
            <a:endParaRPr lang="ru-RU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04864"/>
            <a:ext cx="8496944" cy="4248472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«Региональная модель школьных служб примирения (медиации)» целью которых является разработка и внедрение региональной модели школьных служб примирения (медиации).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endParaRPr lang="ru-RU" sz="2000" dirty="0" smtClean="0">
              <a:latin typeface="Calibri" pitchFamily="34" charset="0"/>
            </a:endParaRPr>
          </a:p>
          <a:p>
            <a:pPr>
              <a:buNone/>
            </a:pPr>
            <a:endParaRPr lang="ru-RU" sz="2000" dirty="0" smtClean="0">
              <a:latin typeface="Calibri" pitchFamily="34" charset="0"/>
            </a:endParaRPr>
          </a:p>
        </p:txBody>
      </p:sp>
      <p:pic>
        <p:nvPicPr>
          <p:cNvPr id="4" name="Рисунок 3" descr="ЗАСТАВКА.jpg"/>
          <p:cNvPicPr>
            <a:picLocks noChangeAspect="1"/>
          </p:cNvPicPr>
          <p:nvPr/>
        </p:nvPicPr>
        <p:blipFill>
          <a:blip r:embed="rId3" cstate="print"/>
          <a:srcRect r="72051" b="7641"/>
          <a:stretch>
            <a:fillRect/>
          </a:stretch>
        </p:blipFill>
        <p:spPr>
          <a:xfrm>
            <a:off x="-1" y="1"/>
            <a:ext cx="1526387" cy="134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27584" y="1484784"/>
            <a:ext cx="4425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latin typeface="Calibri" pitchFamily="34" charset="0"/>
              </a:rPr>
              <a:t>Инновационные площадки:</a:t>
            </a:r>
            <a:endParaRPr lang="ru-RU" sz="280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501008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Муниципальное общеобразовательное казенное учреждение средняя общеобразовательная школа с. Адышева </a:t>
            </a:r>
            <a:r>
              <a:rPr lang="ru-RU" dirty="0" err="1" smtClean="0">
                <a:solidFill>
                  <a:srgbClr val="002060"/>
                </a:solidFill>
                <a:latin typeface="Calibri" pitchFamily="34" charset="0"/>
              </a:rPr>
              <a:t>Оричевского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 района Кировской области </a:t>
            </a:r>
          </a:p>
          <a:p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(координатор деятельности директор </a:t>
            </a:r>
            <a:r>
              <a:rPr lang="ru-RU" dirty="0" err="1" smtClean="0">
                <a:solidFill>
                  <a:srgbClr val="002060"/>
                </a:solidFill>
                <a:latin typeface="Calibri" pitchFamily="34" charset="0"/>
              </a:rPr>
              <a:t>Шапкова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 Елена Ильинична), </a:t>
            </a:r>
          </a:p>
          <a:p>
            <a:endParaRPr lang="ru-RU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Муниципальное бюджетное общеобразовательное учреждение «Средняя общеобразовательная школа с углубленным изучением отдельных предметов № 27» города Кирова</a:t>
            </a:r>
          </a:p>
          <a:p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 (координаторы деятельности зам. директора по воспитательной работе Пуртова Светлана Александровна, куратор социальный педагог Чуркина Татьяна Анатольевна. </a:t>
            </a:r>
            <a:endParaRPr lang="ru-RU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0"/>
            <a:ext cx="7427168" cy="1331640"/>
          </a:xfrm>
        </p:spPr>
        <p:txBody>
          <a:bodyPr/>
          <a:lstStyle/>
          <a:p>
            <a:pPr lvl="0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Научно – методическое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  <a:latin typeface="Calibri" pitchFamily="34" charset="0"/>
              </a:rPr>
              <a:t> направление </a:t>
            </a:r>
            <a:endParaRPr lang="ru-RU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496944" cy="4536504"/>
          </a:xfrm>
        </p:spPr>
        <p:txBody>
          <a:bodyPr/>
          <a:lstStyle/>
          <a:p>
            <a:pPr>
              <a:buNone/>
            </a:pPr>
            <a:endParaRPr lang="ru-RU" sz="2000" dirty="0" smtClean="0">
              <a:latin typeface="Calibri" pitchFamily="34" charset="0"/>
            </a:endParaRPr>
          </a:p>
          <a:p>
            <a:pPr>
              <a:buNone/>
            </a:pPr>
            <a:endParaRPr lang="ru-RU" sz="2000" dirty="0" smtClean="0">
              <a:latin typeface="Calibri" pitchFamily="34" charset="0"/>
            </a:endParaRPr>
          </a:p>
        </p:txBody>
      </p:sp>
      <p:pic>
        <p:nvPicPr>
          <p:cNvPr id="4" name="Рисунок 3" descr="ЗАСТАВКА.jpg"/>
          <p:cNvPicPr>
            <a:picLocks noChangeAspect="1"/>
          </p:cNvPicPr>
          <p:nvPr/>
        </p:nvPicPr>
        <p:blipFill>
          <a:blip r:embed="rId3" cstate="print"/>
          <a:srcRect r="72051" b="7641"/>
          <a:stretch>
            <a:fillRect/>
          </a:stretch>
        </p:blipFill>
        <p:spPr>
          <a:xfrm>
            <a:off x="-1" y="1"/>
            <a:ext cx="1526387" cy="134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95536" y="1628800"/>
            <a:ext cx="82809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  <a:t>Программа дополнительного образования подростков «Школьная служба примирения как воспитательная технология развития личности подростка» </a:t>
            </a:r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</a:rPr>
              <a:t>в объеме 36 часов.</a:t>
            </a:r>
          </a:p>
          <a:p>
            <a:endParaRPr lang="ru-RU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Calibri" pitchFamily="34" charset="0"/>
              </a:rPr>
              <a:t>Программа профильной лагерной смены «Медиация-технология успеха» </a:t>
            </a:r>
            <a:endParaRPr lang="ru-RU" sz="32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0"/>
            <a:ext cx="7427168" cy="1331640"/>
          </a:xfrm>
        </p:spPr>
        <p:txBody>
          <a:bodyPr/>
          <a:lstStyle/>
          <a:p>
            <a:pPr lvl="0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Научно – методическое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  <a:latin typeface="Calibri" pitchFamily="34" charset="0"/>
              </a:rPr>
              <a:t> направление </a:t>
            </a:r>
            <a:endParaRPr lang="ru-RU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04864"/>
            <a:ext cx="8496944" cy="4248472"/>
          </a:xfrm>
        </p:spPr>
        <p:txBody>
          <a:bodyPr/>
          <a:lstStyle/>
          <a:p>
            <a:pPr>
              <a:buNone/>
            </a:pPr>
            <a:endParaRPr lang="ru-RU" sz="2000" dirty="0" smtClean="0">
              <a:latin typeface="Calibri" pitchFamily="34" charset="0"/>
            </a:endParaRPr>
          </a:p>
          <a:p>
            <a:pPr>
              <a:buNone/>
            </a:pPr>
            <a:endParaRPr lang="ru-RU" sz="2000" dirty="0" smtClean="0">
              <a:latin typeface="Calibri" pitchFamily="34" charset="0"/>
            </a:endParaRPr>
          </a:p>
        </p:txBody>
      </p:sp>
      <p:pic>
        <p:nvPicPr>
          <p:cNvPr id="4" name="Рисунок 3" descr="ЗАСТАВКА.jpg"/>
          <p:cNvPicPr>
            <a:picLocks noChangeAspect="1"/>
          </p:cNvPicPr>
          <p:nvPr/>
        </p:nvPicPr>
        <p:blipFill>
          <a:blip r:embed="rId3" cstate="print"/>
          <a:srcRect r="72051" b="7641"/>
          <a:stretch>
            <a:fillRect/>
          </a:stretch>
        </p:blipFill>
        <p:spPr>
          <a:xfrm>
            <a:off x="-1" y="1"/>
            <a:ext cx="1526387" cy="134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2348880"/>
            <a:ext cx="828092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Опыт работы лаборатории медиации по данному направлению представлен в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«Методических рекомендациях по профилактике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суицидального поведения детей и подростков в образовательных организациях» 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Министерства образования и науки Российской Федерации от 18.01.2016г № 07-149.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0"/>
            <a:ext cx="7427168" cy="1331640"/>
          </a:xfrm>
        </p:spPr>
        <p:txBody>
          <a:bodyPr/>
          <a:lstStyle/>
          <a:p>
            <a:pPr lvl="0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Научно – методическое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  <a:latin typeface="Calibri" pitchFamily="34" charset="0"/>
              </a:rPr>
              <a:t> направление </a:t>
            </a:r>
            <a:endParaRPr lang="ru-RU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04864"/>
            <a:ext cx="8496944" cy="4248472"/>
          </a:xfrm>
        </p:spPr>
        <p:txBody>
          <a:bodyPr/>
          <a:lstStyle/>
          <a:p>
            <a:pPr>
              <a:buNone/>
            </a:pPr>
            <a:endParaRPr lang="ru-RU" sz="2000" dirty="0" smtClean="0">
              <a:latin typeface="Calibri" pitchFamily="34" charset="0"/>
            </a:endParaRPr>
          </a:p>
          <a:p>
            <a:pPr>
              <a:buNone/>
            </a:pPr>
            <a:endParaRPr lang="ru-RU" sz="2000" dirty="0" smtClean="0">
              <a:latin typeface="Calibri" pitchFamily="34" charset="0"/>
            </a:endParaRPr>
          </a:p>
        </p:txBody>
      </p:sp>
      <p:pic>
        <p:nvPicPr>
          <p:cNvPr id="4" name="Рисунок 3" descr="ЗАСТАВКА.jpg"/>
          <p:cNvPicPr>
            <a:picLocks noChangeAspect="1"/>
          </p:cNvPicPr>
          <p:nvPr/>
        </p:nvPicPr>
        <p:blipFill>
          <a:blip r:embed="rId3" cstate="print"/>
          <a:srcRect r="72051" b="7641"/>
          <a:stretch>
            <a:fillRect/>
          </a:stretch>
        </p:blipFill>
        <p:spPr>
          <a:xfrm>
            <a:off x="-1" y="1"/>
            <a:ext cx="1526387" cy="134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05.jpg"/>
          <p:cNvPicPr/>
          <p:nvPr/>
        </p:nvPicPr>
        <p:blipFill>
          <a:blip r:embed="rId4" cstate="print"/>
          <a:srcRect l="17157" t="13520" r="14048" b="17832"/>
          <a:stretch>
            <a:fillRect/>
          </a:stretch>
        </p:blipFill>
        <p:spPr>
          <a:xfrm>
            <a:off x="323528" y="1844824"/>
            <a:ext cx="1512168" cy="216024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437112"/>
            <a:ext cx="165618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627784" y="2104782"/>
            <a:ext cx="734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411760" y="1988840"/>
            <a:ext cx="5256584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Семь шагов к медиации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методическое руководство для педагогов образовательных учреждений по созданию школьных служб примирения /авт. - сост. Т.В.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Машарова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  Т.В. Ворончихина,  М.В. Царенок Е.П.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Мурушкина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Н.А.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Мельчекова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Т.В. Малова, Т.А. Чуркина. – Киров, 2014.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2411760" y="4581128"/>
            <a:ext cx="5256584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Разрешение конфликтов в социальной и образовательной среде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рабочая тетрадь для слушателей курсов. - /авт. - сост. Т.В.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Машарова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  Т.В. Ворончихина,  М.В. Царенок Е.П.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Мурушкина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Н.А.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Мельчекова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Т.В. Малова, Т.А. Чуркина. – Киров, 2014.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211144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Общественная организация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0" hangingPunct="0">
              <a:buNone/>
              <a:defRPr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Ассоциация медиаторов </a:t>
            </a:r>
          </a:p>
          <a:p>
            <a:pPr algn="ctr" eaLnBrk="0" hangingPunct="0">
              <a:buNone/>
              <a:defRPr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Кировской области</a:t>
            </a:r>
            <a:endParaRPr lang="en-US" sz="2400" b="1" i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endParaRPr lang="ru-RU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ЗАСТАВКА.jpg"/>
          <p:cNvPicPr>
            <a:picLocks noChangeAspect="1"/>
          </p:cNvPicPr>
          <p:nvPr/>
        </p:nvPicPr>
        <p:blipFill>
          <a:blip r:embed="rId2" cstate="print"/>
          <a:srcRect r="72051" b="7641"/>
          <a:stretch>
            <a:fillRect/>
          </a:stretch>
        </p:blipFill>
        <p:spPr>
          <a:xfrm>
            <a:off x="-1" y="1"/>
            <a:ext cx="1526387" cy="134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7D5FF">
                  <a:shade val="30000"/>
                  <a:satMod val="115000"/>
                </a:srgbClr>
              </a:gs>
              <a:gs pos="50000">
                <a:srgbClr val="97D5FF">
                  <a:shade val="67500"/>
                  <a:satMod val="115000"/>
                </a:srgbClr>
              </a:gs>
              <a:gs pos="100000">
                <a:srgbClr val="97D5F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067944" y="2924364"/>
            <a:ext cx="4176464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Машарова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 Татьяна Викторовна, доктор педагогических наук профессор, председатель ассоциации медиаторов Кировской области.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708920"/>
            <a:ext cx="2803958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748464" cy="439248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i="1" dirty="0" smtClean="0">
                <a:solidFill>
                  <a:srgbClr val="002060"/>
                </a:solidFill>
              </a:rPr>
              <a:t>	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Деятельность служб примирения (медиации) направлена на формирование безопасного пространства (среды) не только для детей, но и для взрослых, путем содействия воспитанию у них культуры конструктивного поведения в различных конфликтных ситуациях.</a:t>
            </a:r>
          </a:p>
        </p:txBody>
      </p:sp>
      <p:pic>
        <p:nvPicPr>
          <p:cNvPr id="5" name="Рисунок 4" descr="ЗАСТАВКА.jpg"/>
          <p:cNvPicPr>
            <a:picLocks noChangeAspect="1"/>
          </p:cNvPicPr>
          <p:nvPr/>
        </p:nvPicPr>
        <p:blipFill>
          <a:blip r:embed="rId2" cstate="print"/>
          <a:srcRect r="72051" b="7641"/>
          <a:stretch>
            <a:fillRect/>
          </a:stretch>
        </p:blipFill>
        <p:spPr>
          <a:xfrm>
            <a:off x="-1" y="1"/>
            <a:ext cx="1526387" cy="134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7D5FF">
                  <a:shade val="30000"/>
                  <a:satMod val="115000"/>
                </a:srgbClr>
              </a:gs>
              <a:gs pos="50000">
                <a:srgbClr val="97D5FF">
                  <a:shade val="67500"/>
                  <a:satMod val="115000"/>
                </a:srgbClr>
              </a:gs>
              <a:gs pos="100000">
                <a:srgbClr val="97D5F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0"/>
            <a:ext cx="7427168" cy="133164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Нормативно-правовые документы</a:t>
            </a:r>
            <a:endParaRPr lang="ru-RU" sz="3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496944" cy="5329808"/>
          </a:xfrm>
        </p:spPr>
        <p:txBody>
          <a:bodyPr/>
          <a:lstStyle/>
          <a:p>
            <a:pPr>
              <a:buNone/>
            </a:pPr>
            <a:r>
              <a:rPr lang="ru-RU" sz="30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«…развитие сети служб примирения в целях реализации восстановительного правосудия; организация школьных служб примирения, нацеленных на разрешение конфликтов в образовательных учреждениях, профилактику правонарушений детей и подростков, улучшение отношений в образовательном учреждении».</a:t>
            </a:r>
          </a:p>
          <a:p>
            <a:pPr algn="r">
              <a:buNone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   </a:t>
            </a:r>
          </a:p>
          <a:p>
            <a:pPr algn="r">
              <a:buNone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 Из Указа президента Российской Федерации  В.В. Путина «О Национальной стратегии действий в интересах детей на 2012 – 2017 годы» 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4" name="Рисунок 3" descr="ЗАСТАВКА.jpg"/>
          <p:cNvPicPr>
            <a:picLocks noChangeAspect="1"/>
          </p:cNvPicPr>
          <p:nvPr/>
        </p:nvPicPr>
        <p:blipFill>
          <a:blip r:embed="rId3" cstate="print"/>
          <a:srcRect r="72051" b="7641"/>
          <a:stretch>
            <a:fillRect/>
          </a:stretch>
        </p:blipFill>
        <p:spPr>
          <a:xfrm>
            <a:off x="-1" y="1"/>
            <a:ext cx="1526387" cy="134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32771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25" y="0"/>
            <a:ext cx="5857875" cy="6599238"/>
          </a:xfrm>
        </p:spPr>
      </p:pic>
      <p:sp>
        <p:nvSpPr>
          <p:cNvPr id="6" name="5-конечная звезда 5"/>
          <p:cNvSpPr/>
          <p:nvPr/>
        </p:nvSpPr>
        <p:spPr bwMode="auto">
          <a:xfrm flipV="1">
            <a:off x="3929063" y="3357563"/>
            <a:ext cx="357187" cy="357187"/>
          </a:xfrm>
          <a:prstGeom prst="star5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 bwMode="auto">
          <a:xfrm flipV="1">
            <a:off x="4357688" y="3000375"/>
            <a:ext cx="357187" cy="357188"/>
          </a:xfrm>
          <a:prstGeom prst="star5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 bwMode="auto">
          <a:xfrm flipV="1">
            <a:off x="5072063" y="3071813"/>
            <a:ext cx="357187" cy="357187"/>
          </a:xfrm>
          <a:prstGeom prst="star5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 bwMode="auto">
          <a:xfrm flipV="1">
            <a:off x="6000750" y="3071813"/>
            <a:ext cx="357188" cy="357187"/>
          </a:xfrm>
          <a:prstGeom prst="star5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 bwMode="auto">
          <a:xfrm flipV="1">
            <a:off x="6643688" y="2571750"/>
            <a:ext cx="357187" cy="357188"/>
          </a:xfrm>
          <a:prstGeom prst="star5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 bwMode="auto">
          <a:xfrm flipV="1">
            <a:off x="3429000" y="3214688"/>
            <a:ext cx="357188" cy="357187"/>
          </a:xfrm>
          <a:prstGeom prst="star5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5-конечная звезда 11"/>
          <p:cNvSpPr/>
          <p:nvPr/>
        </p:nvSpPr>
        <p:spPr bwMode="auto">
          <a:xfrm flipV="1">
            <a:off x="2571750" y="4714875"/>
            <a:ext cx="357188" cy="357188"/>
          </a:xfrm>
          <a:prstGeom prst="star5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 bwMode="auto">
          <a:xfrm flipV="1">
            <a:off x="3000375" y="3571875"/>
            <a:ext cx="357188" cy="357188"/>
          </a:xfrm>
          <a:prstGeom prst="star5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5-конечная звезда 13"/>
          <p:cNvSpPr/>
          <p:nvPr/>
        </p:nvSpPr>
        <p:spPr bwMode="auto">
          <a:xfrm flipV="1">
            <a:off x="3923928" y="3140968"/>
            <a:ext cx="357187" cy="357188"/>
          </a:xfrm>
          <a:prstGeom prst="star5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5-конечная звезда 14"/>
          <p:cNvSpPr/>
          <p:nvPr/>
        </p:nvSpPr>
        <p:spPr bwMode="auto">
          <a:xfrm flipV="1">
            <a:off x="2286000" y="357188"/>
            <a:ext cx="357188" cy="357187"/>
          </a:xfrm>
          <a:prstGeom prst="star5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5-конечная звезда 15"/>
          <p:cNvSpPr/>
          <p:nvPr/>
        </p:nvSpPr>
        <p:spPr bwMode="auto">
          <a:xfrm flipV="1">
            <a:off x="3714750" y="4000500"/>
            <a:ext cx="357188" cy="357188"/>
          </a:xfrm>
          <a:prstGeom prst="star5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5-конечная звезда 16"/>
          <p:cNvSpPr/>
          <p:nvPr/>
        </p:nvSpPr>
        <p:spPr bwMode="auto">
          <a:xfrm flipV="1">
            <a:off x="5000625" y="2428875"/>
            <a:ext cx="357188" cy="357188"/>
          </a:xfrm>
          <a:prstGeom prst="star5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5-конечная звезда 17"/>
          <p:cNvSpPr/>
          <p:nvPr/>
        </p:nvSpPr>
        <p:spPr bwMode="auto">
          <a:xfrm flipV="1">
            <a:off x="3429000" y="4214813"/>
            <a:ext cx="357188" cy="357187"/>
          </a:xfrm>
          <a:prstGeom prst="star5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5-конечная звезда 18"/>
          <p:cNvSpPr/>
          <p:nvPr/>
        </p:nvSpPr>
        <p:spPr bwMode="auto">
          <a:xfrm flipV="1">
            <a:off x="3857625" y="4500563"/>
            <a:ext cx="357188" cy="357187"/>
          </a:xfrm>
          <a:prstGeom prst="star5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0" name="Рисунок 19" descr="ЗАСТАВКА.jpg"/>
          <p:cNvPicPr>
            <a:picLocks noChangeAspect="1"/>
          </p:cNvPicPr>
          <p:nvPr/>
        </p:nvPicPr>
        <p:blipFill>
          <a:blip r:embed="rId3" cstate="print"/>
          <a:srcRect r="72051" b="7641"/>
          <a:stretch>
            <a:fillRect/>
          </a:stretch>
        </p:blipFill>
        <p:spPr>
          <a:xfrm>
            <a:off x="-1" y="0"/>
            <a:ext cx="1526387" cy="141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7D5FF">
                  <a:shade val="30000"/>
                  <a:satMod val="115000"/>
                </a:srgbClr>
              </a:gs>
              <a:gs pos="50000">
                <a:srgbClr val="97D5FF">
                  <a:shade val="67500"/>
                  <a:satMod val="115000"/>
                </a:srgbClr>
              </a:gs>
              <a:gs pos="100000">
                <a:srgbClr val="97D5F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4525963"/>
          </a:xfrm>
        </p:spPr>
        <p:txBody>
          <a:bodyPr/>
          <a:lstStyle/>
          <a:p>
            <a:pPr algn="ctr">
              <a:buNone/>
            </a:pP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КОГАУ ДПО «Институт развития образования Кировской области»</a:t>
            </a:r>
          </a:p>
          <a:p>
            <a:pPr fontAlgn="t"/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Адрес: </a:t>
            </a:r>
            <a:r>
              <a:rPr lang="ru-RU" sz="2400" i="1" u="sng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610046, г. Киров, ул. Р. </a:t>
            </a:r>
            <a:r>
              <a:rPr lang="ru-RU" sz="2400" i="1" u="sng" dirty="0" err="1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Ердякова</a:t>
            </a:r>
            <a:r>
              <a:rPr lang="ru-RU" sz="2400" i="1" u="sng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, 23/2</a:t>
            </a:r>
            <a:endParaRPr lang="ru-RU" sz="24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fontAlgn="t"/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Тел./факс: приемная 53-12-34, 53-04-65(т/</a:t>
            </a:r>
            <a:r>
              <a:rPr lang="ru-RU" sz="2400" i="1" dirty="0" err="1" smtClean="0">
                <a:solidFill>
                  <a:schemeClr val="accent6">
                    <a:lumMod val="75000"/>
                  </a:schemeClr>
                </a:solidFill>
              </a:rPr>
              <a:t>ф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</a:p>
          <a:p>
            <a:pPr fontAlgn="t"/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E-mail: </a:t>
            </a:r>
            <a:r>
              <a:rPr lang="en-US" sz="2400" i="1" u="sng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kirovipk@kirovipk.ru</a:t>
            </a:r>
            <a:endParaRPr lang="ru-RU" sz="2400" i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fontAlgn="t"/>
            <a:r>
              <a:rPr lang="en-US" sz="2400" i="1" dirty="0" smtClean="0">
                <a:hlinkClick r:id="rId4"/>
              </a:rPr>
              <a:t>http://smirnovaea.wix.com/mediation</a:t>
            </a:r>
            <a:endParaRPr lang="ru-RU" sz="24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Зав. лабораторией: М.В. Царенок,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 тел. 89617487606</a:t>
            </a:r>
          </a:p>
          <a:p>
            <a:pPr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ЗАСТАВКА.jpg"/>
          <p:cNvPicPr>
            <a:picLocks noChangeAspect="1"/>
          </p:cNvPicPr>
          <p:nvPr/>
        </p:nvPicPr>
        <p:blipFill>
          <a:blip r:embed="rId5" cstate="print"/>
          <a:srcRect r="72051" b="7641"/>
          <a:stretch>
            <a:fillRect/>
          </a:stretch>
        </p:blipFill>
        <p:spPr>
          <a:xfrm>
            <a:off x="-1" y="1"/>
            <a:ext cx="1526387" cy="134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7D5FF">
                  <a:shade val="30000"/>
                  <a:satMod val="115000"/>
                </a:srgbClr>
              </a:gs>
              <a:gs pos="50000">
                <a:srgbClr val="97D5FF">
                  <a:shade val="67500"/>
                  <a:satMod val="115000"/>
                </a:srgbClr>
              </a:gs>
              <a:gs pos="100000">
                <a:srgbClr val="97D5F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571625" y="2571750"/>
            <a:ext cx="7072313" cy="142875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002060"/>
                </a:solidFill>
              </a:rPr>
              <a:t>Спасибо за внимание</a:t>
            </a:r>
            <a:endParaRPr lang="en-US" sz="4800" b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ЗАСТАВКА.jpg"/>
          <p:cNvPicPr>
            <a:picLocks noChangeAspect="1"/>
          </p:cNvPicPr>
          <p:nvPr/>
        </p:nvPicPr>
        <p:blipFill>
          <a:blip r:embed="rId3" cstate="print"/>
          <a:srcRect r="72051" b="7641"/>
          <a:stretch>
            <a:fillRect/>
          </a:stretch>
        </p:blipFill>
        <p:spPr>
          <a:xfrm>
            <a:off x="0" y="1"/>
            <a:ext cx="1526387" cy="1340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7D5FF">
                  <a:shade val="30000"/>
                  <a:satMod val="115000"/>
                </a:srgbClr>
              </a:gs>
              <a:gs pos="50000">
                <a:srgbClr val="97D5FF">
                  <a:shade val="67500"/>
                  <a:satMod val="115000"/>
                </a:srgbClr>
              </a:gs>
              <a:gs pos="100000">
                <a:srgbClr val="97D5F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0"/>
            <a:ext cx="7365504" cy="133164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Нормативно-правовые документы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00200"/>
            <a:ext cx="8784976" cy="5069160"/>
          </a:xfrm>
        </p:spPr>
        <p:txBody>
          <a:bodyPr/>
          <a:lstStyle/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Конституция Российской Федерации;</a:t>
            </a: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Гражданский кодекс Российской Федерации;</a:t>
            </a: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Семейный кодекс Российской Федерации;</a:t>
            </a: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Федеральный закон от 24 июля 1998 г. № 124-ФЗ "Об основных гарантиях прав ребенка в Российской Федерации";</a:t>
            </a: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Федеральный закон от 29 декабря 2012 г. № 273-ФЗ "Об образовании в Российской Федерации";</a:t>
            </a: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Конвенция о правах ребенка;</a:t>
            </a: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Федеральный закон от 27 июля 2010 г. № 193-ФЗ "Об альтернативной процедуре урегулирования споров с участием посредника (процедуре медиации)».</a:t>
            </a:r>
          </a:p>
          <a:p>
            <a:endParaRPr lang="ru-RU" sz="2000" dirty="0"/>
          </a:p>
        </p:txBody>
      </p:sp>
      <p:pic>
        <p:nvPicPr>
          <p:cNvPr id="4" name="Рисунок 3" descr="ЗАСТАВКА.jpg"/>
          <p:cNvPicPr>
            <a:picLocks noChangeAspect="1"/>
          </p:cNvPicPr>
          <p:nvPr/>
        </p:nvPicPr>
        <p:blipFill>
          <a:blip r:embed="rId3" cstate="print"/>
          <a:srcRect r="72051" b="7641"/>
          <a:stretch>
            <a:fillRect/>
          </a:stretch>
        </p:blipFill>
        <p:spPr>
          <a:xfrm>
            <a:off x="0" y="0"/>
            <a:ext cx="1526387" cy="134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Терминология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</a:rPr>
              <a:t>Медиация </a:t>
            </a:r>
            <a:r>
              <a:rPr lang="ru-RU" sz="2000" i="1" dirty="0" smtClean="0">
                <a:solidFill>
                  <a:srgbClr val="002060"/>
                </a:solidFill>
                <a:latin typeface="Calibri" pitchFamily="34" charset="0"/>
              </a:rPr>
              <a:t>- процесс, в рамках которого участники с помощью беспристрастной третьей стороны (медиатора) разрешают конфликт.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</a:rPr>
              <a:t>Восстановительная медиация </a:t>
            </a:r>
            <a:r>
              <a:rPr lang="ru-RU" sz="2000" i="1" dirty="0" smtClean="0">
                <a:solidFill>
                  <a:srgbClr val="002060"/>
                </a:solidFill>
                <a:latin typeface="Calibri" pitchFamily="34" charset="0"/>
              </a:rPr>
              <a:t>– технология, в которой медиатор создает условия для восстановления способности людей понимать друг друга и договариваться о приемлемых для них вариантах разрешения проблем (при необходимости — о заглаживании причиненного вреда), возникших в результате конфликтных или криминальных ситуаций.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</a:rPr>
              <a:t>Школьная медиация </a:t>
            </a:r>
            <a:r>
              <a:rPr lang="ru-RU" sz="2000" i="1" dirty="0" smtClean="0">
                <a:solidFill>
                  <a:srgbClr val="002060"/>
                </a:solidFill>
                <a:latin typeface="Calibri" pitchFamily="34" charset="0"/>
              </a:rPr>
              <a:t>- это новый подход к разрешению конфликтных ситуаций на всех уровнях системы российского образования.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</a:rPr>
              <a:t>Служба примирения (медиации)</a:t>
            </a:r>
            <a:r>
              <a:rPr lang="ru-RU" sz="2000" i="1" dirty="0" smtClean="0">
                <a:solidFill>
                  <a:srgbClr val="002060"/>
                </a:solidFill>
                <a:latin typeface="Calibri" pitchFamily="34" charset="0"/>
              </a:rPr>
              <a:t>–</a:t>
            </a:r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Calibri" pitchFamily="34" charset="0"/>
              </a:rPr>
              <a:t>это организационная форма, в которой команда взрослых и подростков реализует в образовательном учреждении принципы и технологии восстановительного подхода.</a:t>
            </a:r>
          </a:p>
          <a:p>
            <a:endParaRPr lang="ru-RU" sz="2400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ЗАСТАВКА.jpg"/>
          <p:cNvPicPr>
            <a:picLocks noChangeAspect="1"/>
          </p:cNvPicPr>
          <p:nvPr/>
        </p:nvPicPr>
        <p:blipFill>
          <a:blip r:embed="rId3" cstate="print"/>
          <a:srcRect r="72051" b="7641"/>
          <a:stretch>
            <a:fillRect/>
          </a:stretch>
        </p:blipFill>
        <p:spPr>
          <a:xfrm>
            <a:off x="-1" y="0"/>
            <a:ext cx="1526387" cy="1340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0"/>
            <a:ext cx="7427168" cy="133164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Нормативно-правовые документы</a:t>
            </a:r>
            <a:endParaRPr lang="ru-RU" sz="3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8496944" cy="424847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КОНЦЕПЦИЯ и РЕКОМЕНДАЦИИ по организации служб примирения в органах и учреждениях системы профилактики безнадзорности и правонарушений несовершеннолетних в Кировской области от 13.01.2014 «17 – 26 – 03.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Порядок межведомственного взаимодействия комиссий по делам несовершеннолетних и защите их прав, служб примирения, ассоциации медиаторов Кировской области, лаборатории медиации института развития образования Кировской области с целью внедрения восстановительного подхода в деятельность органов и учреждений системы профилактики безнадзорности и правонарушений несовершеннолетних в Кировской области.</a:t>
            </a:r>
          </a:p>
          <a:p>
            <a:pPr>
              <a:buNone/>
            </a:pPr>
            <a:endParaRPr lang="ru-RU" sz="20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4" name="Рисунок 3" descr="ЗАСТАВКА.jpg"/>
          <p:cNvPicPr>
            <a:picLocks noChangeAspect="1"/>
          </p:cNvPicPr>
          <p:nvPr/>
        </p:nvPicPr>
        <p:blipFill>
          <a:blip r:embed="rId3" cstate="print"/>
          <a:srcRect r="72051" b="7641"/>
          <a:stretch>
            <a:fillRect/>
          </a:stretch>
        </p:blipFill>
        <p:spPr>
          <a:xfrm>
            <a:off x="-1" y="1"/>
            <a:ext cx="1526387" cy="134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0175" y="142875"/>
            <a:ext cx="7743825" cy="1053877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Концептуальные направления деятельности лаборатории медиации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1143000" y="3643313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10" name="Схема 9"/>
          <p:cNvGraphicFramePr/>
          <p:nvPr/>
        </p:nvGraphicFramePr>
        <p:xfrm>
          <a:off x="1115616" y="1772816"/>
          <a:ext cx="7500990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8" name="TextBox 18"/>
          <p:cNvSpPr txBox="1">
            <a:spLocks noChangeArrowheads="1"/>
          </p:cNvSpPr>
          <p:nvPr/>
        </p:nvSpPr>
        <p:spPr bwMode="auto">
          <a:xfrm>
            <a:off x="1403648" y="1196752"/>
            <a:ext cx="3286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Направления:</a:t>
            </a:r>
          </a:p>
        </p:txBody>
      </p:sp>
      <p:graphicFrame>
        <p:nvGraphicFramePr>
          <p:cNvPr id="20" name="Схема 19"/>
          <p:cNvGraphicFramePr/>
          <p:nvPr/>
        </p:nvGraphicFramePr>
        <p:xfrm>
          <a:off x="1187624" y="4221088"/>
          <a:ext cx="756084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Рисунок 8" descr="ЗАСТАВКА.jpg"/>
          <p:cNvPicPr>
            <a:picLocks noChangeAspect="1"/>
          </p:cNvPicPr>
          <p:nvPr/>
        </p:nvPicPr>
        <p:blipFill>
          <a:blip r:embed="rId12" cstate="print"/>
          <a:srcRect r="72051" b="7641"/>
          <a:stretch>
            <a:fillRect/>
          </a:stretch>
        </p:blipFill>
        <p:spPr>
          <a:xfrm>
            <a:off x="-1" y="1"/>
            <a:ext cx="1526387" cy="134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7D5FF">
                  <a:shade val="30000"/>
                  <a:satMod val="115000"/>
                </a:srgbClr>
              </a:gs>
              <a:gs pos="50000">
                <a:srgbClr val="97D5FF">
                  <a:shade val="67500"/>
                  <a:satMod val="115000"/>
                </a:srgbClr>
              </a:gs>
              <a:gs pos="100000">
                <a:srgbClr val="97D5F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0"/>
            <a:ext cx="7427168" cy="1331640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  <a:latin typeface="Calibri" pitchFamily="34" charset="0"/>
              </a:rPr>
              <a:t>Аналитико-прогностическое направление</a:t>
            </a:r>
            <a:endParaRPr lang="ru-RU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8496944" cy="4248472"/>
          </a:xfrm>
        </p:spPr>
        <p:txBody>
          <a:bodyPr/>
          <a:lstStyle/>
          <a:p>
            <a:endParaRPr lang="ru-RU" sz="2000" dirty="0" smtClean="0">
              <a:latin typeface="Calibri" pitchFamily="34" charset="0"/>
            </a:endParaRPr>
          </a:p>
          <a:p>
            <a:endParaRPr lang="ru-RU" sz="2000" dirty="0" smtClean="0">
              <a:latin typeface="Calibri" pitchFamily="34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Первое направление </a:t>
            </a:r>
            <a:r>
              <a:rPr lang="ru-RU" sz="2000" dirty="0" smtClean="0">
                <a:solidFill>
                  <a:srgbClr val="002060"/>
                </a:solidFill>
              </a:rPr>
              <a:t>включало изучение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конфликтогенность</a:t>
            </a:r>
            <a:r>
              <a:rPr lang="ru-RU" sz="2000" dirty="0" smtClean="0">
                <a:solidFill>
                  <a:srgbClr val="002060"/>
                </a:solidFill>
              </a:rPr>
              <a:t> образовательной среды.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Второе направление </a:t>
            </a:r>
            <a:r>
              <a:rPr lang="ru-RU" sz="2000" dirty="0" smtClean="0">
                <a:solidFill>
                  <a:srgbClr val="002060"/>
                </a:solidFill>
              </a:rPr>
              <a:t>предполагало определение количества действующих школьных служб примирения (медиации) на территории области.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Третье направление </a:t>
            </a:r>
            <a:r>
              <a:rPr lang="ru-RU" sz="2000" dirty="0" smtClean="0">
                <a:solidFill>
                  <a:srgbClr val="002060"/>
                </a:solidFill>
              </a:rPr>
              <a:t>предусматривало изучение отношение педагогов инновационной практике, наличия специалистов (психологи, социальные педагоги), структур занимающихся разрешением конфликтных ситуаций.</a:t>
            </a:r>
          </a:p>
          <a:p>
            <a:pPr>
              <a:buNone/>
            </a:pPr>
            <a:endParaRPr lang="ru-RU" sz="2000" dirty="0">
              <a:latin typeface="Calibri" pitchFamily="34" charset="0"/>
            </a:endParaRPr>
          </a:p>
        </p:txBody>
      </p:sp>
      <p:pic>
        <p:nvPicPr>
          <p:cNvPr id="4" name="Рисунок 3" descr="ЗАСТАВКА.jpg"/>
          <p:cNvPicPr>
            <a:picLocks noChangeAspect="1"/>
          </p:cNvPicPr>
          <p:nvPr/>
        </p:nvPicPr>
        <p:blipFill>
          <a:blip r:embed="rId3" cstate="print"/>
          <a:srcRect r="72051" b="7641"/>
          <a:stretch>
            <a:fillRect/>
          </a:stretch>
        </p:blipFill>
        <p:spPr>
          <a:xfrm>
            <a:off x="-1" y="1"/>
            <a:ext cx="1526387" cy="134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7056784" cy="100811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Результаты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мониторинга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5040560"/>
          </a:xfrm>
        </p:spPr>
        <p:txBody>
          <a:bodyPr/>
          <a:lstStyle/>
          <a:p>
            <a:pPr lvl="0"/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Рост эмоционального дискомфорта и снижение желания активных действий.</a:t>
            </a:r>
          </a:p>
          <a:p>
            <a:pPr lvl="0"/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Значительное снижение социальной компетентности и самостоятельности в принятии решений.</a:t>
            </a:r>
          </a:p>
          <a:p>
            <a:pPr lvl="0"/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Рост «компьютерной» зависимости.</a:t>
            </a:r>
          </a:p>
          <a:p>
            <a:pPr lvl="0"/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Ограничение общения со сверстниками, появление чувства одиночества, растерянности, неверия в себя.</a:t>
            </a:r>
          </a:p>
          <a:p>
            <a:pPr lvl="0"/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Увеличение числа детей с эмоциональными проблемами.</a:t>
            </a:r>
          </a:p>
          <a:p>
            <a:pPr lvl="0"/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Изменения в ценностных ориентациях подростков (I место — интеллектуальные: образованность; II — волевые: настойчивость, ориентированность на достижения; III — соматические: хорошее здоровье, презентабельная внешность). В иерархии ценностей теперь </a:t>
            </a:r>
            <a:r>
              <a:rPr lang="ru-RU" sz="2000" b="1" i="1" dirty="0" smtClean="0">
                <a:solidFill>
                  <a:srgbClr val="C00000"/>
                </a:solidFill>
                <a:latin typeface="Calibri" pitchFamily="34" charset="0"/>
              </a:rPr>
              <a:t>последние места занимают нравственные, эмоциональные, культурные и общественные ценности</a:t>
            </a:r>
            <a:r>
              <a:rPr lang="ru-RU" sz="2000" i="1" dirty="0" smtClean="0">
                <a:solidFill>
                  <a:srgbClr val="C00000"/>
                </a:solidFill>
                <a:latin typeface="Calibri" pitchFamily="34" charset="0"/>
              </a:rPr>
              <a:t>.</a:t>
            </a:r>
          </a:p>
          <a:p>
            <a:endParaRPr lang="ru-RU" sz="2000" i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Рисунок 3" descr="ЗАСТАВКА.jpg"/>
          <p:cNvPicPr>
            <a:picLocks noChangeAspect="1"/>
          </p:cNvPicPr>
          <p:nvPr/>
        </p:nvPicPr>
        <p:blipFill>
          <a:blip r:embed="rId3" cstate="print"/>
          <a:srcRect r="72051" b="7641"/>
          <a:stretch>
            <a:fillRect/>
          </a:stretch>
        </p:blipFill>
        <p:spPr>
          <a:xfrm>
            <a:off x="0" y="1"/>
            <a:ext cx="1526387" cy="134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0175" y="152400"/>
            <a:ext cx="7743825" cy="8477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Результаты мониторинга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50" y="2643188"/>
          <a:ext cx="8572560" cy="2398404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Год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Действующие службы примирения</a:t>
                      </a:r>
                    </a:p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Количество медиаторов</a:t>
                      </a:r>
                    </a:p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Количество завершенных программ</a:t>
                      </a:r>
                    </a:p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28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57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45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45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145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87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75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297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253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ЗАСТАВКА.jpg"/>
          <p:cNvPicPr>
            <a:picLocks noChangeAspect="1"/>
          </p:cNvPicPr>
          <p:nvPr/>
        </p:nvPicPr>
        <p:blipFill>
          <a:blip r:embed="rId2" cstate="print"/>
          <a:srcRect r="72051" b="7641"/>
          <a:stretch>
            <a:fillRect/>
          </a:stretch>
        </p:blipFill>
        <p:spPr>
          <a:xfrm>
            <a:off x="-1" y="1"/>
            <a:ext cx="1526387" cy="134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7D5FF">
                  <a:shade val="30000"/>
                  <a:satMod val="115000"/>
                </a:srgbClr>
              </a:gs>
              <a:gs pos="50000">
                <a:srgbClr val="97D5FF">
                  <a:shade val="67500"/>
                  <a:satMod val="115000"/>
                </a:srgbClr>
              </a:gs>
              <a:gs pos="100000">
                <a:srgbClr val="97D5F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3499</TotalTime>
  <Words>1177</Words>
  <Application>Microsoft Office PowerPoint</Application>
  <PresentationFormat>Экран (4:3)</PresentationFormat>
  <Paragraphs>135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Diseño predeterminado</vt:lpstr>
      <vt:lpstr> Методическое обеспечение развития служб примирения (медиации) в системе образования Кировской области  </vt:lpstr>
      <vt:lpstr>Нормативно-правовые документы</vt:lpstr>
      <vt:lpstr>Нормативно-правовые документы</vt:lpstr>
      <vt:lpstr>Терминология</vt:lpstr>
      <vt:lpstr>Нормативно-правовые документы</vt:lpstr>
      <vt:lpstr>Концептуальные направления деятельности лаборатории медиации</vt:lpstr>
      <vt:lpstr>Аналитико-прогностическое направление</vt:lpstr>
      <vt:lpstr>Результаты мониторинга</vt:lpstr>
      <vt:lpstr>Результаты мониторинга</vt:lpstr>
      <vt:lpstr>Результаты мониторинга</vt:lpstr>
      <vt:lpstr>Учебно-методическое направление </vt:lpstr>
      <vt:lpstr>Учебно-методическое направление </vt:lpstr>
      <vt:lpstr>Организационно-педагогического направления  направление </vt:lpstr>
      <vt:lpstr>Научно – методическое  направление </vt:lpstr>
      <vt:lpstr>Научно – методическое  направление </vt:lpstr>
      <vt:lpstr>Научно – методическое  направление </vt:lpstr>
      <vt:lpstr>Научно – методическое  направление </vt:lpstr>
      <vt:lpstr>Общественная организация</vt:lpstr>
      <vt:lpstr>Слайд 19</vt:lpstr>
      <vt:lpstr>Слайд 20</vt:lpstr>
      <vt:lpstr>Слайд 21</vt:lpstr>
      <vt:lpstr>Слайд 22</vt:lpstr>
    </vt:vector>
  </TitlesOfParts>
  <Company>Siracusa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uzr</cp:lastModifiedBy>
  <cp:revision>116</cp:revision>
  <dcterms:created xsi:type="dcterms:W3CDTF">2009-03-26T20:51:52Z</dcterms:created>
  <dcterms:modified xsi:type="dcterms:W3CDTF">2016-06-16T06:27:23Z</dcterms:modified>
</cp:coreProperties>
</file>