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1811880" y="155376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1811880" y="155376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1811880" y="155376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3"/>
          <a:stretch/>
        </p:blipFill>
        <p:spPr>
          <a:xfrm>
            <a:off x="1811880" y="155376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d38e28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20.6.16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83CE7723-0910-4D5D-A715-E7B1F8D78F5D}" type="slidenum">
              <a:rPr b="0" lang="ru-RU" sz="1200" spc="-1" strike="noStrike">
                <a:solidFill>
                  <a:srgbClr val="d38e28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Второй уровень структуры</a:t>
            </a:r>
            <a:endParaRPr b="0" lang="ru-RU" sz="24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Третий уровень структуры</a:t>
            </a:r>
            <a:endParaRPr b="0" lang="ru-RU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Четвёртый уровень структуры</a:t>
            </a:r>
            <a:endParaRPr b="0" lang="ru-RU" sz="18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Пятый уровень структуры</a:t>
            </a:r>
            <a:endParaRPr b="0" lang="ru-RU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Шестой уровень структуры</a:t>
            </a:r>
            <a:endParaRPr b="0" lang="ru-RU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Седьмой уровень структуры</a:t>
            </a:r>
            <a:endParaRPr b="0" lang="ru-RU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Второй уровень структуры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Третий уровень структуры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Четвёртый уровень структуры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Пятый уровень структуры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Шестой уровень структуры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Седьмой уровень структурыОбразец текста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1" marL="743040" indent="-28548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b="0" lang="ru-RU" sz="2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Второй уровень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2" marL="1143000" indent="-22824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b="0" lang="ru-RU" sz="24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Третий уровень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3" marL="1600200" indent="-22824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b="0" lang="ru-RU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Четвертый уровень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4" marL="2057400" indent="-228240">
              <a:lnSpc>
                <a:spcPct val="100000"/>
              </a:lnSpc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ru-RU" sz="1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Пятый уровень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d38e28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20.6.16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lIns="90000" rIns="90000" tIns="45000" bIns="4500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6C65BB2C-3161-44F0-A529-E3C185A3A8AF}" type="slidenum">
              <a:rPr b="0" lang="ru-RU" sz="1200" spc="-1" strike="noStrike">
                <a:solidFill>
                  <a:srgbClr val="d38e28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80880" y="4853520"/>
            <a:ext cx="8457840" cy="1221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6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Вепрева Л.А., начальник отдела общего образования </a:t>
            </a:r>
            <a:r>
              <a:rPr b="0" lang="ru-RU" sz="16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
</a:t>
            </a:r>
            <a:r>
              <a:rPr b="0" lang="ru-RU" sz="16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  министерства образования Кировской области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380880" y="692640"/>
            <a:ext cx="8457840" cy="5976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44342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Обновление содержания общего образования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44342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ОБНОВЛЕНИЕ СОДЕРЖАНИЯ ОБЩЕГО ОБРАЗОВАНИЯ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343080" indent="-342720">
              <a:lnSpc>
                <a:spcPct val="100000"/>
              </a:lnSpc>
            </a:pPr>
            <a:r>
              <a:rPr b="0" lang="ru-RU" sz="2000" spc="-1" strike="noStrike" cap="all">
                <a:solidFill>
                  <a:srgbClr val="44342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r>
              <a:rPr b="0" lang="ru-RU" sz="2000" spc="-1" strike="noStrike" cap="all">
                <a:solidFill>
                  <a:srgbClr val="44342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ФЗ №273 «ОБ Образовании  в  Российской Федерации»,               статья 11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2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</a:t>
            </a:r>
            <a:r>
              <a:rPr b="0" lang="ru-RU" sz="2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Федеральные государственные образовательные стандарты включают в себя требования к: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 </a:t>
            </a:r>
            <a:r>
              <a:rPr b="0" lang="ru-RU" sz="2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1) структуре основных образовательных программ;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  </a:t>
            </a:r>
            <a:r>
              <a:rPr b="0" lang="ru-RU" sz="2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2) условиям реализации основных образовательных программ;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2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  </a:t>
            </a:r>
            <a:r>
              <a:rPr b="0" lang="ru-RU" sz="2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3) результатам освоения основных образовательных программ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2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Приказы Министерства образования и науки РФ                                        от 06.10.2009 N 373, от 17.12.2010 N 1897, от 17.05.2012 N 413;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от 19.12.2014 N 1598, от 19.12.2014 N 1599 (с 01.09.2016)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Требования ФГОС к структуре образовательных программ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90" name="CustomShape 2"/>
          <p:cNvSpPr/>
          <p:nvPr/>
        </p:nvSpPr>
        <p:spPr>
          <a:xfrm rot="5400000">
            <a:off x="70200" y="1898640"/>
            <a:ext cx="1563840" cy="109440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91" name="CustomShape 3"/>
          <p:cNvSpPr/>
          <p:nvPr/>
        </p:nvSpPr>
        <p:spPr>
          <a:xfrm rot="5400000">
            <a:off x="4393440" y="-1623600"/>
            <a:ext cx="1510920" cy="759168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2600" rIns="12600" tIns="12600" bIns="142200" anchor="ctr" vert="vert"/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228600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Приказы Министерства образования и науки РФ                                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от 06.10.2009 N 373, от 17.12.2010 N 1897, от 17.05.2012 N 413;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1360" indent="-171000">
              <a:lnSpc>
                <a:spcPct val="9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от 19.12.2014 N 1598, от 19.12.2014 N 1599 (с 01.09.2016)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 rot="5400000">
            <a:off x="70200" y="3283560"/>
            <a:ext cx="1563840" cy="109440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93" name="CustomShape 5"/>
          <p:cNvSpPr/>
          <p:nvPr/>
        </p:nvSpPr>
        <p:spPr>
          <a:xfrm rot="5400000">
            <a:off x="4687560" y="-238680"/>
            <a:ext cx="1016280" cy="759168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1520" rIns="11520" tIns="11520" bIns="128160" anchor="ctr" vert="vert"/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1360" indent="-17100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Примерная программа начального, основного общего образования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6"/>
          <p:cNvSpPr/>
          <p:nvPr/>
        </p:nvSpPr>
        <p:spPr>
          <a:xfrm rot="5400000">
            <a:off x="70200" y="4746600"/>
            <a:ext cx="1563840" cy="109440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95" name="CustomShape 7"/>
          <p:cNvSpPr/>
          <p:nvPr/>
        </p:nvSpPr>
        <p:spPr>
          <a:xfrm rot="5400000">
            <a:off x="4489560" y="1236960"/>
            <a:ext cx="1173600" cy="728244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0800" rIns="10800" tIns="10800" bIns="120960" anchor="ctr" vert="vert"/>
          <a:p>
            <a:pPr lvl="1" marL="171360" indent="-17100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Письмо Минобрнауки РФ от 07.08.2015 №08-1228 «О направлении рекомендаций»,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1360" indent="-17100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</a:t>
            </a:r>
            <a:r>
              <a:rPr b="0" lang="ru-RU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письмо МО КО  от 11.05. 2016 №2151-42-01-08 «О внеурочной деятельности»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
</a:t>
            </a:r>
            <a:r>
              <a:rPr b="0" lang="ru-RU" sz="36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97" name="CustomShape 2"/>
          <p:cNvSpPr/>
          <p:nvPr/>
        </p:nvSpPr>
        <p:spPr>
          <a:xfrm rot="10800000">
            <a:off x="7970040" y="2480040"/>
            <a:ext cx="6586200" cy="923400"/>
          </a:xfrm>
          <a:prstGeom prst="homePlate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35000" rIns="407160" tIns="72360" bIns="72360" anchor="ctr"/>
          <a:p>
            <a:pPr algn="ctr">
              <a:lnSpc>
                <a:spcPct val="90000"/>
              </a:lnSpc>
            </a:pPr>
            <a:r>
              <a:rPr b="0" lang="ru-RU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Внесение изменений в ФГОС ООО в части обязательной части предметного содержания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1326600" y="1556280"/>
            <a:ext cx="923400" cy="923400"/>
          </a:xfrm>
          <a:prstGeom prst="ellipse">
            <a:avLst/>
          </a:prstGeom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99" name="CustomShape 4"/>
          <p:cNvSpPr/>
          <p:nvPr/>
        </p:nvSpPr>
        <p:spPr>
          <a:xfrm rot="10800000">
            <a:off x="7909200" y="3679200"/>
            <a:ext cx="6343200" cy="923400"/>
          </a:xfrm>
          <a:prstGeom prst="homePlate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35000" rIns="407160" tIns="72360" bIns="72360" anchor="ctr"/>
          <a:p>
            <a:pPr algn="ctr">
              <a:lnSpc>
                <a:spcPct val="90000"/>
              </a:lnSpc>
            </a:pPr>
            <a:r>
              <a:rPr b="0" lang="ru-RU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Разработка новых подходов  к проведению ГИА 9 в части оценки предметных и метапредметных результатов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1387080" y="2755800"/>
            <a:ext cx="923400" cy="923400"/>
          </a:xfrm>
          <a:prstGeom prst="ellipse">
            <a:avLst/>
          </a:prstGeom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01" name="CustomShape 6"/>
          <p:cNvSpPr/>
          <p:nvPr/>
        </p:nvSpPr>
        <p:spPr>
          <a:xfrm rot="10800000">
            <a:off x="7923600" y="4878720"/>
            <a:ext cx="6401520" cy="923400"/>
          </a:xfrm>
          <a:prstGeom prst="homePlate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35000" rIns="407160" tIns="72360" bIns="72360" anchor="ctr"/>
          <a:p>
            <a:pPr algn="ctr">
              <a:lnSpc>
                <a:spcPct val="90000"/>
              </a:lnSpc>
            </a:pPr>
            <a:r>
              <a:rPr b="0" lang="ru-RU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Развитие общероссийской системы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</a:t>
            </a:r>
            <a:r>
              <a:rPr b="0" lang="ru-RU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оценки качества образования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7"/>
          <p:cNvSpPr/>
          <p:nvPr/>
        </p:nvSpPr>
        <p:spPr>
          <a:xfrm>
            <a:off x="1372680" y="3954960"/>
            <a:ext cx="923400" cy="923400"/>
          </a:xfrm>
          <a:prstGeom prst="ellipse">
            <a:avLst/>
          </a:prstGeom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03" name="CustomShape 8"/>
          <p:cNvSpPr/>
          <p:nvPr/>
        </p:nvSpPr>
        <p:spPr>
          <a:xfrm rot="10800000">
            <a:off x="7918200" y="6080040"/>
            <a:ext cx="6010200" cy="923400"/>
          </a:xfrm>
          <a:prstGeom prst="homePlate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35000" rIns="407160" tIns="72360" bIns="72360" anchor="ctr"/>
          <a:p>
            <a:pPr algn="ctr">
              <a:lnSpc>
                <a:spcPct val="90000"/>
              </a:lnSpc>
            </a:pPr>
            <a:r>
              <a:rPr b="0" lang="ru-RU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Развитие региональной системы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оценки качества образования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9"/>
          <p:cNvSpPr/>
          <p:nvPr/>
        </p:nvSpPr>
        <p:spPr>
          <a:xfrm>
            <a:off x="1470600" y="5154480"/>
            <a:ext cx="923400" cy="923400"/>
          </a:xfrm>
          <a:prstGeom prst="ellipse">
            <a:avLst/>
          </a:prstGeom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05" name="CustomShape 10"/>
          <p:cNvSpPr/>
          <p:nvPr/>
        </p:nvSpPr>
        <p:spPr>
          <a:xfrm flipV="1" rot="10800000">
            <a:off x="8967240" y="1004400"/>
            <a:ext cx="87127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ТРЕБОВАНИЯ ФГОС К РЕЗУЛЬТАТАМ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ОСВОЕНИЯ  ОСНОВНЫХ  ОБРАЗОВАТЕЛЬНЫХ  ПРОГРАММ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28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Перспективы обновления </a:t>
            </a:r>
            <a:r>
              <a:rPr b="0" lang="ru-RU" sz="28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
</a:t>
            </a:r>
            <a:r>
              <a:rPr b="0" lang="ru-RU" sz="28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содержания образования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2890080" y="1440720"/>
            <a:ext cx="3303720" cy="96588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840" rIns="60840" tIns="60840" bIns="60840" anchor="ctr"/>
          <a:p>
            <a:pPr algn="ctr">
              <a:lnSpc>
                <a:spcPct val="90000"/>
              </a:lnSpc>
            </a:pPr>
            <a:r>
              <a:rPr b="0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Концепция математического, исторического образования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2015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2410200" y="2201400"/>
            <a:ext cx="3860280" cy="3860280"/>
          </a:xfrm>
          <a:custGeom>
            <a:avLst/>
            <a:gdLst/>
            <a:ahLst/>
            <a:rect l="l" t="t" r="r" b="b"/>
            <a:pathLst>
              <a:path w="2906781" h="1930232">
                <a:moveTo>
                  <a:pt x="2906781" y="265254"/>
                </a:move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  <a:tailEnd len="med" type="arrow" w="med"/>
          </a:ln>
        </p:spPr>
        <p:style>
          <a:lnRef idx="1"/>
          <a:fillRef idx="0"/>
          <a:effectRef idx="0"/>
          <a:fontRef idx="minor"/>
        </p:style>
      </p:sp>
      <p:sp>
        <p:nvSpPr>
          <p:cNvPr id="109" name="CustomShape 4"/>
          <p:cNvSpPr/>
          <p:nvPr/>
        </p:nvSpPr>
        <p:spPr>
          <a:xfrm>
            <a:off x="4617360" y="2774160"/>
            <a:ext cx="3520440" cy="96588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840" rIns="60840" tIns="60840" bIns="60840" anchor="ctr"/>
          <a:p>
            <a:pPr algn="ctr">
              <a:lnSpc>
                <a:spcPct val="90000"/>
              </a:lnSpc>
            </a:pPr>
            <a:r>
              <a:rPr b="0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Концепция филологического образования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2016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5"/>
          <p:cNvSpPr/>
          <p:nvPr/>
        </p:nvSpPr>
        <p:spPr>
          <a:xfrm>
            <a:off x="2611800" y="1923840"/>
            <a:ext cx="3860280" cy="3860280"/>
          </a:xfrm>
          <a:custGeom>
            <a:avLst/>
            <a:gdLst/>
            <a:ahLst/>
            <a:rect l="l" t="t" r="r" b="b"/>
            <a:pathLst>
              <a:path w="3859237" h="1999119">
                <a:moveTo>
                  <a:pt x="3859237" y="1999120"/>
                </a:move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  <a:tailEnd len="med" type="arrow" w="med"/>
          </a:ln>
        </p:spPr>
        <p:style>
          <a:lnRef idx="1"/>
          <a:fillRef idx="0"/>
          <a:effectRef idx="0"/>
          <a:fontRef idx="minor"/>
        </p:style>
      </p:sp>
      <p:sp>
        <p:nvSpPr>
          <p:cNvPr id="111" name="CustomShape 6"/>
          <p:cNvSpPr/>
          <p:nvPr/>
        </p:nvSpPr>
        <p:spPr>
          <a:xfrm>
            <a:off x="4692960" y="4637520"/>
            <a:ext cx="1967040" cy="155592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840" rIns="60840" tIns="60840" bIns="60840" anchor="ctr"/>
          <a:p>
            <a:pPr algn="ctr">
              <a:lnSpc>
                <a:spcPct val="90000"/>
              </a:lnSpc>
            </a:pPr>
            <a:r>
              <a:rPr b="0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Концепция естественно-научного образования     (физика, химия, биология)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2017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7"/>
          <p:cNvSpPr/>
          <p:nvPr/>
        </p:nvSpPr>
        <p:spPr>
          <a:xfrm>
            <a:off x="2611800" y="1923840"/>
            <a:ext cx="3860280" cy="3860280"/>
          </a:xfrm>
          <a:custGeom>
            <a:avLst/>
            <a:gdLst/>
            <a:ahLst/>
            <a:rect l="l" t="t" r="r" b="b"/>
            <a:pathLst>
              <a:path w="2023280" h="3858221">
                <a:moveTo>
                  <a:pt x="2023280" y="3858222"/>
                </a:move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  <a:tailEnd len="med" type="arrow" w="med"/>
          </a:ln>
        </p:spPr>
        <p:style>
          <a:lnRef idx="1"/>
          <a:fillRef idx="0"/>
          <a:effectRef idx="0"/>
          <a:fontRef idx="minor"/>
        </p:style>
      </p:sp>
      <p:sp>
        <p:nvSpPr>
          <p:cNvPr id="113" name="CustomShape 8"/>
          <p:cNvSpPr/>
          <p:nvPr/>
        </p:nvSpPr>
        <p:spPr>
          <a:xfrm>
            <a:off x="2411640" y="4653000"/>
            <a:ext cx="1990800" cy="152460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53280" rIns="53280" tIns="53280" bIns="53280" anchor="ctr"/>
          <a:p>
            <a:pPr algn="ctr">
              <a:lnSpc>
                <a:spcPct val="9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Концепция преподавания иностранных языков, основ духовно-нравственной культуры народов России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2018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9"/>
          <p:cNvSpPr/>
          <p:nvPr/>
        </p:nvSpPr>
        <p:spPr>
          <a:xfrm>
            <a:off x="2611800" y="1923840"/>
            <a:ext cx="3860280" cy="3860280"/>
          </a:xfrm>
          <a:custGeom>
            <a:avLst/>
            <a:gdLst/>
            <a:ahLst/>
            <a:rect l="l" t="t" r="r" b="b"/>
            <a:pathLst>
              <a:path w="1930233" h="2557010">
                <a:moveTo>
                  <a:pt x="104596" y="2557011"/>
                </a:move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  <a:tailEnd len="med" type="arrow" w="med"/>
          </a:ln>
        </p:spPr>
        <p:style>
          <a:lnRef idx="1"/>
          <a:fillRef idx="0"/>
          <a:effectRef idx="0"/>
          <a:fontRef idx="minor"/>
        </p:style>
      </p:sp>
      <p:sp>
        <p:nvSpPr>
          <p:cNvPr id="115" name="CustomShape 10"/>
          <p:cNvSpPr/>
          <p:nvPr/>
        </p:nvSpPr>
        <p:spPr>
          <a:xfrm>
            <a:off x="1158120" y="2774160"/>
            <a:ext cx="3095640" cy="96588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840" rIns="60840" tIns="60840" bIns="60840" anchor="ctr"/>
          <a:p>
            <a:pPr algn="ctr">
              <a:lnSpc>
                <a:spcPct val="90000"/>
              </a:lnSpc>
            </a:pPr>
            <a:r>
              <a:rPr b="0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Концепция преподавания обществознания, физической культуры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2019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11"/>
          <p:cNvSpPr/>
          <p:nvPr/>
        </p:nvSpPr>
        <p:spPr>
          <a:xfrm>
            <a:off x="2813400" y="2201400"/>
            <a:ext cx="3860280" cy="3860280"/>
          </a:xfrm>
          <a:custGeom>
            <a:avLst/>
            <a:gdLst/>
            <a:ahLst/>
            <a:rect l="l" t="t" r="r" b="b"/>
            <a:pathLst>
              <a:path w="1930233" h="1930232">
                <a:moveTo>
                  <a:pt x="648514" y="486974"/>
                </a:move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  <a:tailEnd len="med" type="arrow" w="med"/>
          </a:ln>
        </p:spPr>
        <p:style>
          <a:lnRef idx="1"/>
          <a:fillRef idx="0"/>
          <a:effectRef idx="0"/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507960" y="177840"/>
            <a:ext cx="8456040" cy="1371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</a:rPr>
              <a:t>Система оценки качества образования</a:t>
            </a:r>
            <a:r>
              <a:rPr b="1" lang="ru-RU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118" name="Объект 4" descr=""/>
          <p:cNvPicPr/>
          <p:nvPr/>
        </p:nvPicPr>
        <p:blipFill>
          <a:blip r:embed="rId1"/>
          <a:stretch/>
        </p:blipFill>
        <p:spPr>
          <a:xfrm>
            <a:off x="1187640" y="1412640"/>
            <a:ext cx="6181200" cy="4581000"/>
          </a:xfrm>
          <a:prstGeom prst="rect">
            <a:avLst/>
          </a:prstGeom>
          <a:ln>
            <a:noFill/>
          </a:ln>
        </p:spPr>
      </p:pic>
      <p:sp>
        <p:nvSpPr>
          <p:cNvPr id="119" name="CustomShape 2"/>
          <p:cNvSpPr/>
          <p:nvPr/>
        </p:nvSpPr>
        <p:spPr>
          <a:xfrm>
            <a:off x="266760" y="4654440"/>
            <a:ext cx="1429200" cy="14155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Следующий этап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20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Периодичность проведения процедур </a:t>
            </a:r>
            <a:r>
              <a:rPr b="0" lang="ru-RU" sz="20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
</a:t>
            </a:r>
            <a:r>
              <a:rPr b="0" lang="ru-RU" sz="20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оценки качества образования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graphicFrame>
        <p:nvGraphicFramePr>
          <p:cNvPr id="121" name="Table 2"/>
          <p:cNvGraphicFramePr/>
          <p:nvPr/>
        </p:nvGraphicFramePr>
        <p:xfrm>
          <a:off x="304920" y="1554120"/>
          <a:ext cx="8686440" cy="3530520"/>
        </p:xfrm>
        <a:graphic>
          <a:graphicData uri="http://schemas.openxmlformats.org/drawingml/2006/table">
            <a:tbl>
              <a:tblPr/>
              <a:tblGrid>
                <a:gridCol w="1447560"/>
                <a:gridCol w="1447560"/>
                <a:gridCol w="1447560"/>
                <a:gridCol w="1447560"/>
                <a:gridCol w="1447560"/>
                <a:gridCol w="1448640"/>
              </a:tblGrid>
              <a:tr h="1444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Book"/>
                        </a:rPr>
                        <a:t>Дошкольное образование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Book"/>
                        </a:rPr>
                        <a:t>Начальное образование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Book"/>
                        </a:rPr>
                        <a:t>Основное образование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Book"/>
                        </a:rPr>
                        <a:t>Среднее образование 10 класс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Book"/>
                        </a:rPr>
                        <a:t>ОГЭ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Book"/>
                        </a:rPr>
                        <a:t>ЕГЭ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0a22e"/>
                    </a:solidFill>
                  </a:tcPr>
                </a:tc>
              </a:tr>
              <a:tr h="2086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Book"/>
                        </a:rPr>
                        <a:t>1 раз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Book"/>
                        </a:rPr>
                        <a:t>в 2 года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Book"/>
                        </a:rPr>
                        <a:t>1 раз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Book"/>
                        </a:rPr>
                        <a:t>в 4 года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Book"/>
                        </a:rPr>
                        <a:t>ежегодно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Book"/>
                        </a:rPr>
                        <a:t>по всем предметам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Book"/>
                        </a:rPr>
                        <a:t>1 раз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Book"/>
                        </a:rPr>
                        <a:t>в 4 года               по разным предметам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ежегодно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ежегодно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24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Проведение  процедур оценки качества образования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graphicFrame>
        <p:nvGraphicFramePr>
          <p:cNvPr id="123" name="Table 2"/>
          <p:cNvGraphicFramePr/>
          <p:nvPr/>
        </p:nvGraphicFramePr>
        <p:xfrm>
          <a:off x="304920" y="1554120"/>
          <a:ext cx="8686440" cy="4754880"/>
        </p:xfrm>
        <a:graphic>
          <a:graphicData uri="http://schemas.openxmlformats.org/drawingml/2006/table">
            <a:tbl>
              <a:tblPr/>
              <a:tblGrid>
                <a:gridCol w="1447560"/>
                <a:gridCol w="1447560"/>
                <a:gridCol w="1447560"/>
                <a:gridCol w="1447560"/>
                <a:gridCol w="1447560"/>
                <a:gridCol w="1448640"/>
              </a:tblGrid>
              <a:tr h="370800"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2015-2016 гг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2016-2017 гг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2017-2018 гг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2018-2019 гг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2019-2020 гг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0a22e"/>
                    </a:solidFill>
                  </a:tcPr>
                </a:tc>
              </a:tr>
              <a:tr h="1105200">
                <a:tc rowSpan="4"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ВПР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Апробация в начальной школе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Введение ВПР в начальной школе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Проведение ВПР в начальной школе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Проведение ВПР в начальной школе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Проведение ВПР в начальной школе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</a:tr>
              <a:tr h="819720">
                <a:tc vMerge="1">
                  <a:tcPr>
                    <a:solidFill>
                      <a:srgbClr val="729fcf"/>
                    </a:solidFill>
                  </a:tcPr>
                </a:tc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0e7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Апробация ВПР в 5 классах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0e7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Введение ВПР в 5 классах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0e7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Проведение ВПР в 5 классах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0e7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Проведение ВПР в 5 классах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0e7"/>
                    </a:solidFill>
                  </a:tcPr>
                </a:tc>
              </a:tr>
              <a:tr h="819720">
                <a:tc vMerge="1">
                  <a:tcPr>
                    <a:solidFill>
                      <a:srgbClr val="729fcf"/>
                    </a:solidFill>
                  </a:tcPr>
                </a:tc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Апробация ВПР в 6-8 классах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Введение ВПР в 6-8 классах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Проведение ВПР в 6-8 классах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</a:tr>
              <a:tr h="819720"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0e7"/>
                    </a:solidFill>
                  </a:tcPr>
                </a:tc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0e7"/>
                    </a:solidFill>
                  </a:tcPr>
                </a:tc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0e7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Апробация ВПР в 10 классах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0e7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Введение ВПР в 10 классах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0e7"/>
                    </a:solidFill>
                  </a:tcPr>
                </a:tc>
              </a:tr>
              <a:tr h="819720"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НИКО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Иностранные языки 5 класс, 8 класс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dfcd"/>
                    </a:solidFill>
                  </a:tcPr>
                </a:tc>
              </a:tr>
            </a:tbl>
          </a:graphicData>
        </a:graphic>
      </p:graphicFrame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             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                 </a:t>
            </a:r>
            <a:r>
              <a:rPr b="0" lang="ru-RU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Спасибо за внимание!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198</TotalTime>
  <Application>LibreOffice/5.1.3.2$Windows_x86 LibreOffice_project/644e4637d1d8544fd9f56425bd6cec110e49301b</Application>
  <Words>404</Words>
  <Paragraphs>96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2015-11-11T14:37:26Z</dcterms:created>
  <dc:creator>Вепрева Л.А. Вепрева</dc:creator>
  <dc:description/>
  <dc:language>ru-RU</dc:language>
  <cp:lastModifiedBy/>
  <dcterms:modified xsi:type="dcterms:W3CDTF">2016-06-20T13:56:17Z</dcterms:modified>
  <cp:revision>30</cp:revision>
  <dc:subject/>
  <dc:title>Вепрева Л.А., начальник отдела общего образования    министерства образования Кировской области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