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7.png" ContentType="image/png"/>
  <Override PartName="/ppt/media/image5.jpeg" ContentType="image/jpeg"/>
  <Override PartName="/ppt/media/image8.png" ContentType="image/png"/>
  <Override PartName="/ppt/media/image10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BC31856-4237-408B-B9A1-D08A7A2FA20E}" type="datetime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28.10.16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7A77111-FF59-49B2-B81D-0E40E3682E32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92d05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947C9EF-2196-4358-8438-ED1F07C0ACCB}" type="datetime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28.10.16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38BD99C-858C-47DA-9119-492C4C553866}" type="slidenum">
              <a:rPr b="0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4" descr=""/>
          <p:cNvPicPr/>
          <p:nvPr/>
        </p:nvPicPr>
        <p:blipFill>
          <a:blip r:embed="rId1"/>
          <a:stretch/>
        </p:blipFill>
        <p:spPr>
          <a:xfrm>
            <a:off x="4357800" y="3023640"/>
            <a:ext cx="2499840" cy="3691440"/>
          </a:xfrm>
          <a:prstGeom prst="rect">
            <a:avLst/>
          </a:prstGeom>
          <a:ln>
            <a:noFill/>
          </a:ln>
        </p:spPr>
      </p:pic>
      <p:pic>
        <p:nvPicPr>
          <p:cNvPr id="79" name="Picture 2" descr=""/>
          <p:cNvPicPr/>
          <p:nvPr/>
        </p:nvPicPr>
        <p:blipFill>
          <a:blip r:embed="rId2"/>
          <a:stretch/>
        </p:blipFill>
        <p:spPr>
          <a:xfrm>
            <a:off x="6774120" y="3857760"/>
            <a:ext cx="2297880" cy="2928600"/>
          </a:xfrm>
          <a:prstGeom prst="rect">
            <a:avLst/>
          </a:prstGeom>
          <a:ln>
            <a:noFill/>
          </a:ln>
        </p:spPr>
      </p:pic>
      <p:sp>
        <p:nvSpPr>
          <p:cNvPr id="80" name="CustomShape 1"/>
          <p:cNvSpPr/>
          <p:nvPr/>
        </p:nvSpPr>
        <p:spPr>
          <a:xfrm rot="21180000">
            <a:off x="915840" y="-167040"/>
            <a:ext cx="6612120" cy="173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ПРОБЛЕМНОЕ ПОЛЕ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МОЛОДОГО УЧИТЕЛЯ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4" name="Picture 14" descr=""/>
          <p:cNvPicPr/>
          <p:nvPr/>
        </p:nvPicPr>
        <p:blipFill>
          <a:blip r:embed="rId3"/>
          <a:stretch/>
        </p:blipFill>
        <p:spPr>
          <a:xfrm rot="20423400">
            <a:off x="-84240" y="2693520"/>
            <a:ext cx="4762080" cy="1171080"/>
          </a:xfrm>
          <a:prstGeom prst="rect">
            <a:avLst/>
          </a:prstGeom>
          <a:ln>
            <a:noFill/>
          </a:ln>
        </p:spPr>
      </p:pic>
      <p:pic>
        <p:nvPicPr>
          <p:cNvPr id="85" name="Picture 14" descr=""/>
          <p:cNvPicPr/>
          <p:nvPr/>
        </p:nvPicPr>
        <p:blipFill>
          <a:blip r:embed="rId4"/>
          <a:stretch/>
        </p:blipFill>
        <p:spPr>
          <a:xfrm rot="20423400">
            <a:off x="4322880" y="1478880"/>
            <a:ext cx="4762080" cy="1171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457200" y="1268640"/>
            <a:ext cx="8229240" cy="4857120"/>
          </a:xfrm>
          <a:prstGeom prst="rect">
            <a:avLst/>
          </a:prstGeom>
          <a:gradFill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10243e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Ознакомиться со своими функциональными обязанностями как классного руководителя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10243e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Заранее уточнить – ведением какой документации должен заниматься классный руководитель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10243e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Заранее продумать внеклассную деятельность класса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10243e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Разделять обязанности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10243e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При работе с родителями помните: «Вы выполняете свои обязанности!»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1007280" y="116640"/>
            <a:ext cx="693180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Классное руководство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6572160" y="1357200"/>
            <a:ext cx="2499840" cy="7855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Работа с родителями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571680" y="714240"/>
            <a:ext cx="2285640" cy="64260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Творчество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71640" y="1785960"/>
            <a:ext cx="1999800" cy="5713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Методика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4"/>
          <p:cNvSpPr/>
          <p:nvPr/>
        </p:nvSpPr>
        <p:spPr>
          <a:xfrm>
            <a:off x="5429160" y="4214880"/>
            <a:ext cx="3642840" cy="17143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Взаимодействие с администрацией школы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5"/>
          <p:cNvSpPr/>
          <p:nvPr/>
        </p:nvSpPr>
        <p:spPr>
          <a:xfrm>
            <a:off x="3857760" y="5643720"/>
            <a:ext cx="1642680" cy="7138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…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CustomShape 6"/>
          <p:cNvSpPr/>
          <p:nvPr/>
        </p:nvSpPr>
        <p:spPr>
          <a:xfrm>
            <a:off x="357120" y="5000760"/>
            <a:ext cx="2928600" cy="12855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Личное время и пространство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7"/>
          <p:cNvSpPr/>
          <p:nvPr/>
        </p:nvSpPr>
        <p:spPr>
          <a:xfrm>
            <a:off x="4786200" y="3000240"/>
            <a:ext cx="2714400" cy="856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Классное руководство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8"/>
          <p:cNvSpPr/>
          <p:nvPr/>
        </p:nvSpPr>
        <p:spPr>
          <a:xfrm flipH="1">
            <a:off x="3857760" y="3286080"/>
            <a:ext cx="1071360" cy="7470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8" name="CustomShape 9"/>
          <p:cNvSpPr/>
          <p:nvPr/>
        </p:nvSpPr>
        <p:spPr>
          <a:xfrm rot="17926200">
            <a:off x="1789560" y="4374720"/>
            <a:ext cx="1071360" cy="6426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9" name="CustomShape 10"/>
          <p:cNvSpPr/>
          <p:nvPr/>
        </p:nvSpPr>
        <p:spPr>
          <a:xfrm flipH="1" flipV="1" rot="1674000">
            <a:off x="3571920" y="4785120"/>
            <a:ext cx="1106280" cy="71388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0" name="CustomShape 11"/>
          <p:cNvSpPr/>
          <p:nvPr/>
        </p:nvSpPr>
        <p:spPr>
          <a:xfrm flipH="1" flipV="1">
            <a:off x="4357080" y="4285440"/>
            <a:ext cx="1106280" cy="71388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1" name="CustomShape 12"/>
          <p:cNvSpPr/>
          <p:nvPr/>
        </p:nvSpPr>
        <p:spPr>
          <a:xfrm>
            <a:off x="1643040" y="2357280"/>
            <a:ext cx="1642680" cy="7138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Уроки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13"/>
          <p:cNvSpPr/>
          <p:nvPr/>
        </p:nvSpPr>
        <p:spPr>
          <a:xfrm flipH="1" rot="16959600">
            <a:off x="2134800" y="2971440"/>
            <a:ext cx="776520" cy="10440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3" name="CustomShape 14"/>
          <p:cNvSpPr/>
          <p:nvPr/>
        </p:nvSpPr>
        <p:spPr>
          <a:xfrm>
            <a:off x="2571840" y="3643200"/>
            <a:ext cx="2499840" cy="121392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МОЛОДОЙ УЧИТЕЛЬ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15"/>
          <p:cNvSpPr/>
          <p:nvPr/>
        </p:nvSpPr>
        <p:spPr>
          <a:xfrm flipH="1" flipV="1" rot="5400000">
            <a:off x="3363840" y="2109960"/>
            <a:ext cx="38988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5" name="CustomShape 16"/>
          <p:cNvSpPr/>
          <p:nvPr/>
        </p:nvSpPr>
        <p:spPr>
          <a:xfrm flipH="1" flipV="1" rot="5400000">
            <a:off x="2484000" y="1658880"/>
            <a:ext cx="961560" cy="49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6" name="CustomShape 17"/>
          <p:cNvSpPr/>
          <p:nvPr/>
        </p:nvSpPr>
        <p:spPr>
          <a:xfrm flipV="1" rot="16200000">
            <a:off x="1662120" y="1661760"/>
            <a:ext cx="1032840" cy="356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7" name="CustomShape 18"/>
          <p:cNvSpPr/>
          <p:nvPr/>
        </p:nvSpPr>
        <p:spPr>
          <a:xfrm rot="10800000">
            <a:off x="1714680" y="2604960"/>
            <a:ext cx="571320" cy="24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58" name="CustomShape 19"/>
          <p:cNvSpPr/>
          <p:nvPr/>
        </p:nvSpPr>
        <p:spPr>
          <a:xfrm>
            <a:off x="2928960" y="928800"/>
            <a:ext cx="2285640" cy="5713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Рефлексия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20"/>
          <p:cNvSpPr/>
          <p:nvPr/>
        </p:nvSpPr>
        <p:spPr>
          <a:xfrm>
            <a:off x="3071880" y="1643040"/>
            <a:ext cx="2499840" cy="5713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Дисциплина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1"/>
          <p:cNvSpPr/>
          <p:nvPr/>
        </p:nvSpPr>
        <p:spPr>
          <a:xfrm flipV="1">
            <a:off x="7286760" y="3000240"/>
            <a:ext cx="285480" cy="213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61" name="CustomShape 22"/>
          <p:cNvSpPr/>
          <p:nvPr/>
        </p:nvSpPr>
        <p:spPr>
          <a:xfrm flipH="1" flipV="1" rot="5400000">
            <a:off x="6001200" y="2214720"/>
            <a:ext cx="1071360" cy="49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62" name="CustomShape 23"/>
          <p:cNvSpPr/>
          <p:nvPr/>
        </p:nvSpPr>
        <p:spPr>
          <a:xfrm flipH="1" flipV="1" rot="5400000">
            <a:off x="5018760" y="2090160"/>
            <a:ext cx="18187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63" name="CustomShape 24"/>
          <p:cNvSpPr/>
          <p:nvPr/>
        </p:nvSpPr>
        <p:spPr>
          <a:xfrm>
            <a:off x="5072040" y="428760"/>
            <a:ext cx="3999960" cy="7855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Создание классного коллектива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5"/>
          <p:cNvSpPr/>
          <p:nvPr/>
        </p:nvSpPr>
        <p:spPr>
          <a:xfrm>
            <a:off x="6715080" y="2357280"/>
            <a:ext cx="2356920" cy="64260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Документа-ция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3000240" y="1143000"/>
            <a:ext cx="5829120" cy="5357520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/>
          <a:p>
            <a:pPr marL="343080" indent="-342720" algn="just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«Не тот учитель, кто получает воспитание и образование учителя, а тот, у кого есть </a:t>
            </a: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внутренняя уверенность 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том, что он есть, должен быть и не может быть иным. Эта уверенность встречается редко и может быть доказана только жертвами, которые человек приносит своему призванию».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r">
              <a:lnSpc>
                <a:spcPct val="100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Л.Н.Толстой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166" name="Picture 2" descr=""/>
          <p:cNvPicPr/>
          <p:nvPr/>
        </p:nvPicPr>
        <p:blipFill>
          <a:blip r:embed="rId1"/>
          <a:stretch/>
        </p:blipFill>
        <p:spPr>
          <a:xfrm>
            <a:off x="214200" y="285840"/>
            <a:ext cx="2655000" cy="3785760"/>
          </a:xfrm>
          <a:prstGeom prst="rect">
            <a:avLst/>
          </a:prstGeom>
          <a:ln w="88920">
            <a:solidFill>
              <a:srgbClr val="ffffff"/>
            </a:solidFill>
            <a:miter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357880" y="3071880"/>
            <a:ext cx="3642840" cy="17143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Взаимодействие с администрацией школы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786120" y="4500720"/>
            <a:ext cx="1642680" cy="7138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…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85840" y="3857760"/>
            <a:ext cx="2928600" cy="12855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Личное время и пространство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4714920" y="1857240"/>
            <a:ext cx="2714400" cy="856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Классное руководство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 flipH="1">
            <a:off x="3786120" y="2143080"/>
            <a:ext cx="1071360" cy="7470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1" name="CustomShape 6"/>
          <p:cNvSpPr/>
          <p:nvPr/>
        </p:nvSpPr>
        <p:spPr>
          <a:xfrm rot="17926200">
            <a:off x="1717920" y="3231720"/>
            <a:ext cx="1071360" cy="6426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2" name="CustomShape 7"/>
          <p:cNvSpPr/>
          <p:nvPr/>
        </p:nvSpPr>
        <p:spPr>
          <a:xfrm flipH="1" flipV="1" rot="1674000">
            <a:off x="3500280" y="3642120"/>
            <a:ext cx="1106280" cy="71388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3" name="CustomShape 8"/>
          <p:cNvSpPr/>
          <p:nvPr/>
        </p:nvSpPr>
        <p:spPr>
          <a:xfrm flipH="1" flipV="1">
            <a:off x="4285440" y="3142440"/>
            <a:ext cx="1106280" cy="71388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4" name="CustomShape 9"/>
          <p:cNvSpPr/>
          <p:nvPr/>
        </p:nvSpPr>
        <p:spPr>
          <a:xfrm>
            <a:off x="1571760" y="1214280"/>
            <a:ext cx="1642680" cy="7138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Уроки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10"/>
          <p:cNvSpPr/>
          <p:nvPr/>
        </p:nvSpPr>
        <p:spPr>
          <a:xfrm flipH="1" rot="16959600">
            <a:off x="2063160" y="1828440"/>
            <a:ext cx="776520" cy="10440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CustomShape 11"/>
          <p:cNvSpPr/>
          <p:nvPr/>
        </p:nvSpPr>
        <p:spPr>
          <a:xfrm>
            <a:off x="2500200" y="2500200"/>
            <a:ext cx="2499840" cy="121392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МОЛОДОЙ УЧИТЕЛЬ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restart="whenNotActive" nodeType="interactiveSeq" fill="hold">
                <p:childTnLst>
                  <p:par>
                    <p:cTn id="5" fill="hold">
                      <p:stCondLst/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94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94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11" dur="1000"/>
                                        <p:tgtEl>
                                          <p:spTgt spid="94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12" restart="whenNotActive" nodeType="interactiveSeq" fill="hold">
                <p:childTnLst>
                  <p:par>
                    <p:cTn id="13" fill="hold">
                      <p:stCondLst/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8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8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19" dur="1000"/>
                                        <p:tgtEl>
                                          <p:spTgt spid="8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0" restart="whenNotActive" nodeType="interactiveSeq" fill="hold">
                <p:childTnLst>
                  <p:par>
                    <p:cTn id="21" fill="hold">
                      <p:stCondLst/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86">
                                            <p:txEl>
                                              <p:p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86">
                                            <p:txEl>
                                              <p:pRg st="0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27" dur="1000"/>
                                        <p:tgtEl>
                                          <p:spTgt spid="86">
                                            <p:txEl>
                                              <p:pRg st="0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28" restart="whenNotActive" nodeType="interactiveSeq" fill="hold">
                <p:childTnLst>
                  <p:par>
                    <p:cTn id="29" fill="hold">
                      <p:stCondLst/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8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8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35" dur="1000"/>
                                        <p:tgtEl>
                                          <p:spTgt spid="88">
                                            <p:txEl>
                                              <p:p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36" restart="whenNotActive" nodeType="interactiveSeq" fill="hold">
                <p:childTnLst>
                  <p:par>
                    <p:cTn id="37" fill="hold">
                      <p:stCondLst/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2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8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8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right)" transition="out">
                                      <p:cBhvr additive="repl">
                                        <p:cTn id="43" dur="1000"/>
                                        <p:tgtEl>
                                          <p:spTgt spid="87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91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572160" y="1357200"/>
            <a:ext cx="2499840" cy="7855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Работа с родителями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571680" y="714240"/>
            <a:ext cx="2285640" cy="64260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Творчество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71640" y="1785960"/>
            <a:ext cx="1999800" cy="5713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Методика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4"/>
          <p:cNvSpPr/>
          <p:nvPr/>
        </p:nvSpPr>
        <p:spPr>
          <a:xfrm>
            <a:off x="5429160" y="4214880"/>
            <a:ext cx="3642840" cy="171432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Взаимодействие с администрацией школы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5"/>
          <p:cNvSpPr/>
          <p:nvPr/>
        </p:nvSpPr>
        <p:spPr>
          <a:xfrm>
            <a:off x="3857760" y="5643720"/>
            <a:ext cx="1642680" cy="7138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…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6"/>
          <p:cNvSpPr/>
          <p:nvPr/>
        </p:nvSpPr>
        <p:spPr>
          <a:xfrm>
            <a:off x="357120" y="5000760"/>
            <a:ext cx="2928600" cy="128556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Личное время и пространство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7"/>
          <p:cNvSpPr/>
          <p:nvPr/>
        </p:nvSpPr>
        <p:spPr>
          <a:xfrm>
            <a:off x="4786200" y="3000240"/>
            <a:ext cx="2714400" cy="856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Классное руководство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8"/>
          <p:cNvSpPr/>
          <p:nvPr/>
        </p:nvSpPr>
        <p:spPr>
          <a:xfrm flipH="1">
            <a:off x="3857760" y="3286080"/>
            <a:ext cx="1071360" cy="7470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8" name="CustomShape 9"/>
          <p:cNvSpPr/>
          <p:nvPr/>
        </p:nvSpPr>
        <p:spPr>
          <a:xfrm rot="17926200">
            <a:off x="1789560" y="4374720"/>
            <a:ext cx="1071360" cy="6426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9" name="CustomShape 10"/>
          <p:cNvSpPr/>
          <p:nvPr/>
        </p:nvSpPr>
        <p:spPr>
          <a:xfrm flipH="1" flipV="1" rot="1674000">
            <a:off x="3571920" y="4785120"/>
            <a:ext cx="1106280" cy="71388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0" name="CustomShape 11"/>
          <p:cNvSpPr/>
          <p:nvPr/>
        </p:nvSpPr>
        <p:spPr>
          <a:xfrm flipH="1" flipV="1">
            <a:off x="4357080" y="4285440"/>
            <a:ext cx="1106280" cy="71388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1" name="CustomShape 12"/>
          <p:cNvSpPr/>
          <p:nvPr/>
        </p:nvSpPr>
        <p:spPr>
          <a:xfrm>
            <a:off x="1643040" y="2357280"/>
            <a:ext cx="1642680" cy="7138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Уроки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13"/>
          <p:cNvSpPr/>
          <p:nvPr/>
        </p:nvSpPr>
        <p:spPr>
          <a:xfrm flipH="1" rot="16959600">
            <a:off x="2134800" y="2971440"/>
            <a:ext cx="776520" cy="1044000"/>
          </a:xfrm>
          <a:custGeom>
            <a:avLst/>
            <a:gdLst/>
            <a:ahLst/>
            <a:rect l="l" t="t" r="r" b="b"/>
            <a:pathLst>
              <a:path w="1898754" h="839449">
                <a:moveTo>
                  <a:pt x="1898754" y="839449"/>
                </a:moveTo>
                <a:cubicBezTo>
                  <a:pt x="1547734" y="562130"/>
                  <a:pt x="1196715" y="284812"/>
                  <a:pt x="894413" y="149901"/>
                </a:cubicBezTo>
                <a:cubicBezTo>
                  <a:pt x="592111" y="14990"/>
                  <a:pt x="169888" y="54964"/>
                  <a:pt x="84944" y="29980"/>
                </a:cubicBezTo>
                <a:cubicBezTo>
                  <a:pt x="0" y="4997"/>
                  <a:pt x="379750" y="0"/>
                  <a:pt x="384747" y="0"/>
                </a:cubicBezTo>
                <a:cubicBezTo>
                  <a:pt x="389744" y="0"/>
                  <a:pt x="134911" y="14990"/>
                  <a:pt x="114924" y="29980"/>
                </a:cubicBezTo>
                <a:cubicBezTo>
                  <a:pt x="94937" y="44970"/>
                  <a:pt x="232347" y="74951"/>
                  <a:pt x="264826" y="89941"/>
                </a:cubicBezTo>
                <a:cubicBezTo>
                  <a:pt x="297305" y="104931"/>
                  <a:pt x="303550" y="112426"/>
                  <a:pt x="309796" y="119921"/>
                </a:cubicBezTo>
              </a:path>
            </a:pathLst>
          </a:custGeom>
          <a:noFill/>
          <a:ln>
            <a:solidFill>
              <a:srgbClr val="002060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3" name="CustomShape 14"/>
          <p:cNvSpPr/>
          <p:nvPr/>
        </p:nvSpPr>
        <p:spPr>
          <a:xfrm>
            <a:off x="2571840" y="3643200"/>
            <a:ext cx="2499840" cy="1213920"/>
          </a:xfrm>
          <a:prstGeom prst="ellipse">
            <a:avLst/>
          </a:prstGeom>
          <a:ln>
            <a:solidFill>
              <a:srgbClr val="f59240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МОЛОДОЙ УЧИТЕЛЬ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15"/>
          <p:cNvSpPr/>
          <p:nvPr/>
        </p:nvSpPr>
        <p:spPr>
          <a:xfrm flipH="1" flipV="1" rot="5400000">
            <a:off x="3363840" y="2109960"/>
            <a:ext cx="389880" cy="5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5" name="CustomShape 16"/>
          <p:cNvSpPr/>
          <p:nvPr/>
        </p:nvSpPr>
        <p:spPr>
          <a:xfrm flipH="1" flipV="1" rot="5400000">
            <a:off x="2484000" y="1658880"/>
            <a:ext cx="961560" cy="49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6" name="CustomShape 17"/>
          <p:cNvSpPr/>
          <p:nvPr/>
        </p:nvSpPr>
        <p:spPr>
          <a:xfrm flipV="1" rot="16200000">
            <a:off x="1662120" y="1661760"/>
            <a:ext cx="1032840" cy="356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7" name="CustomShape 18"/>
          <p:cNvSpPr/>
          <p:nvPr/>
        </p:nvSpPr>
        <p:spPr>
          <a:xfrm rot="10800000">
            <a:off x="1714680" y="2604960"/>
            <a:ext cx="571320" cy="246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18" name="CustomShape 19"/>
          <p:cNvSpPr/>
          <p:nvPr/>
        </p:nvSpPr>
        <p:spPr>
          <a:xfrm>
            <a:off x="2928960" y="928800"/>
            <a:ext cx="2285640" cy="5713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Рефлексия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20"/>
          <p:cNvSpPr/>
          <p:nvPr/>
        </p:nvSpPr>
        <p:spPr>
          <a:xfrm>
            <a:off x="3071880" y="1643040"/>
            <a:ext cx="2499840" cy="5713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Дисциплина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1"/>
          <p:cNvSpPr/>
          <p:nvPr/>
        </p:nvSpPr>
        <p:spPr>
          <a:xfrm flipV="1">
            <a:off x="7286760" y="3000240"/>
            <a:ext cx="285480" cy="213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21" name="CustomShape 22"/>
          <p:cNvSpPr/>
          <p:nvPr/>
        </p:nvSpPr>
        <p:spPr>
          <a:xfrm flipH="1" flipV="1" rot="5400000">
            <a:off x="6001200" y="2214720"/>
            <a:ext cx="1071360" cy="499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22" name="CustomShape 23"/>
          <p:cNvSpPr/>
          <p:nvPr/>
        </p:nvSpPr>
        <p:spPr>
          <a:xfrm flipH="1" flipV="1" rot="5400000">
            <a:off x="5018760" y="2090160"/>
            <a:ext cx="18187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arrow" w="med"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/>
        </p:style>
      </p:sp>
      <p:sp>
        <p:nvSpPr>
          <p:cNvPr id="123" name="CustomShape 24"/>
          <p:cNvSpPr/>
          <p:nvPr/>
        </p:nvSpPr>
        <p:spPr>
          <a:xfrm>
            <a:off x="5072040" y="428760"/>
            <a:ext cx="3999960" cy="78552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Создание классного коллектива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5"/>
          <p:cNvSpPr/>
          <p:nvPr/>
        </p:nvSpPr>
        <p:spPr>
          <a:xfrm>
            <a:off x="6715080" y="2357280"/>
            <a:ext cx="2356920" cy="642600"/>
          </a:xfrm>
          <a:prstGeom prst="ellipse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Документа-ция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3" dur="500"/>
                                        <p:tgtEl>
                                          <p:spTgt spid="119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500"/>
                                        <p:tgtEl>
                                          <p:spTgt spid="118">
                                            <p:txEl>
                                              <p:pRg st="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1" dur="500"/>
                                        <p:tgtEl>
                                          <p:spTgt spid="10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5" dur="500"/>
                                        <p:tgtEl>
                                          <p:spTgt spid="102">
                                            <p:txEl>
                                              <p:p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500"/>
                                        <p:tgtEl>
                                          <p:spTgt spid="123">
                                            <p:txEl>
                                              <p:p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4" dur="500"/>
                                        <p:tgtEl>
                                          <p:spTgt spid="100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nodeType="after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8" dur="500"/>
                                        <p:tgtEl>
                                          <p:spTgt spid="124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1917000"/>
            <a:ext cx="8229240" cy="4608000"/>
          </a:xfrm>
          <a:prstGeom prst="rect">
            <a:avLst/>
          </a:prstGeom>
          <a:gradFill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round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254061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Изучить устав школы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254061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Ознакомиться со своими функциональными обязанностями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254061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Ознакомиться с графиком контроля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254061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Стараться все сдавать в срок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254061"/>
              </a:buClr>
              <a:buFont typeface="Arial"/>
              <a:buChar char="•"/>
            </a:pPr>
            <a:r>
              <a:rPr b="0" lang="ru-RU" sz="3600" spc="-1" strike="noStrike">
                <a:solidFill>
                  <a:srgbClr val="254061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Обращаться за помощью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571760" y="21240"/>
            <a:ext cx="5999760" cy="17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Взаимодействие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 администрацией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9" dur="indefinite" restart="never" nodeType="tmRoot">
          <p:childTnLst>
            <p:seq>
              <p:cTn id="8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401720" y="21240"/>
            <a:ext cx="33948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3388680" y="14400"/>
            <a:ext cx="201744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Уроки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323640" y="1052640"/>
            <a:ext cx="8496720" cy="558396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МЕТОДИКА, ТВОРЧЕСТВО, РЕФЛЕКСИЯ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Современный урок </a:t>
            </a:r>
            <a:r>
              <a:rPr b="1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– это хорошо спланированная учителем самостоятельная работа ученика, направленная на формирование УУД.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ОСНОВНЫЕ КОМПОНЕНТЫ СОВРЕМЕННОГО УРОКА: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1. Организационный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2. Целевой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3. Мотивационный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4. Коммуникативный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5. Содержательный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6. Технологический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7. Контрольно-оценочный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8.Аналитический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1" dur="indefinite" restart="never" nodeType="tmRoot">
          <p:childTnLst>
            <p:seq>
              <p:cTn id="8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4401720" y="21240"/>
            <a:ext cx="33948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3388680" y="14400"/>
            <a:ext cx="201744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Уроки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323640" y="1196640"/>
            <a:ext cx="8496720" cy="500508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МЕТОДИКА, ТВОРЧЕСТВО, РЕФЛЕКСИЯ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 u="sng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Планирование урока: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Определить и четко сформулировать для себя и отдельно для учащихся целевую установку урока.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Планирование учебного материала урока и подготовка к нему учителя.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      </a:t>
            </a:r>
            <a:r>
              <a:rPr b="0" i="1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Учитывать особенности класса!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Сгруппировать отобранный учебный материал.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Продумать «изюминку» урока.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Спланировать контроль за деятельностью учащихся на уроке.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Подготовить оборудование для урока.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10243e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10243e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Продумать задания на дом.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3" dur="indefinite" restart="never" nodeType="tmRoot">
          <p:childTnLst>
            <p:seq>
              <p:cTn id="8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2418840" y="14400"/>
            <a:ext cx="395784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Дисциплина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95640" y="1196640"/>
            <a:ext cx="8424720" cy="458676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Принципы дисциплины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Определите границы дозволенного.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Когда дети открыто бросают вызов неповиновения, отвечайте на него решительно и уверенно, но при этом сохраняя самообладание и спокойствие.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Следует различать границы между сознательным неповиновением и ребяческой безответственностью. 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Избегайте требований, которые невозможно выполнить. 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Пообещали – выполняйте.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Пусть вашими действиями руководит любовь!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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2418840" y="14400"/>
            <a:ext cx="395784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49" strike="noStrike">
                <a:solidFill>
                  <a:srgbClr val="fefef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Дисциплина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395640" y="1196640"/>
            <a:ext cx="8424720" cy="3016440"/>
          </a:xfrm>
          <a:prstGeom prst="rect">
            <a:avLst/>
          </a:prstGeom>
          <a:ln>
            <a:solidFill>
              <a:srgbClr val="98b855"/>
            </a:solidFill>
            <a:round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Один педагог, выступая по национальной программе телевидения, сказал: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Schoolbook"/>
              </a:rPr>
              <a:t>«Мне нравится быть профессиональным работником в сфере образования, но я терпеть не могу повседневную преподавательскую работу с ее обязанностями и задачами. Дети, с которыми я занимаюсь, такие непослушные, что ради поддержания порядка в классе мне приходится быть грубым и рассерженным»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1613880" y="5229360"/>
            <a:ext cx="5987520" cy="91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/>
          <a:p>
            <a:pPr algn="ctr">
              <a:lnSpc>
                <a:spcPct val="100000"/>
              </a:lnSpc>
            </a:pPr>
            <a:r>
              <a:rPr b="1" lang="ru-RU" sz="5400" spc="-1" strike="noStrike">
                <a:solidFill>
                  <a:srgbClr val="e6b9b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Как побороть гнев?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85" dur="indefinite" restart="never" nodeType="tmRoot">
          <p:childTnLst>
            <p:seq>
              <p:cTn id="86" dur="indefinite" nodeType="mainSeq">
                <p:childTnLst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Application>LibreOffice/5.2.2.2$Windows_x86 LibreOffice_project/8f96e87c890bf8fa77463cd4b640a2312823f3ad</Application>
  <Words>305</Words>
  <Paragraphs>90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2016-10-26T17:22:35Z</dcterms:created>
  <dc:creator>Marishka</dc:creator>
  <dc:description/>
  <dc:language>ru-RU</dc:language>
  <cp:lastModifiedBy/>
  <dcterms:modified xsi:type="dcterms:W3CDTF">2016-10-28T12:19:09Z</dcterms:modified>
  <cp:revision>26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