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71" r:id="rId2"/>
    <p:sldId id="331" r:id="rId3"/>
    <p:sldId id="338" r:id="rId4"/>
    <p:sldId id="333" r:id="rId5"/>
    <p:sldId id="335" r:id="rId6"/>
    <p:sldId id="332" r:id="rId7"/>
    <p:sldId id="337" r:id="rId8"/>
    <p:sldId id="334" r:id="rId9"/>
    <p:sldId id="342" r:id="rId10"/>
    <p:sldId id="345" r:id="rId11"/>
    <p:sldId id="346" r:id="rId12"/>
    <p:sldId id="336" r:id="rId13"/>
    <p:sldId id="330" r:id="rId14"/>
    <p:sldId id="320" r:id="rId1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4F245-C122-644B-8BB9-A528EB1BBA81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100E2F-F436-BB40-AA86-939D42C2A4E4}">
      <dgm:prSet phldrT="[Текст]"/>
      <dgm:spPr/>
      <dgm:t>
        <a:bodyPr/>
        <a:lstStyle/>
        <a:p>
          <a:r>
            <a:rPr lang="ru-RU" dirty="0" smtClean="0"/>
            <a:t>Разработка рабочей программы</a:t>
          </a:r>
          <a:endParaRPr lang="ru-RU" dirty="0"/>
        </a:p>
      </dgm:t>
    </dgm:pt>
    <dgm:pt modelId="{71261C96-524C-074F-8B1F-85929C8D1C1F}" type="parTrans" cxnId="{E2DA4002-225E-8F45-909D-7121BDD84DC3}">
      <dgm:prSet/>
      <dgm:spPr/>
      <dgm:t>
        <a:bodyPr/>
        <a:lstStyle/>
        <a:p>
          <a:endParaRPr lang="ru-RU"/>
        </a:p>
      </dgm:t>
    </dgm:pt>
    <dgm:pt modelId="{3D59C013-4C68-AB45-BD07-3BC3D0EDB445}" type="sibTrans" cxnId="{E2DA4002-225E-8F45-909D-7121BDD84DC3}">
      <dgm:prSet/>
      <dgm:spPr/>
      <dgm:t>
        <a:bodyPr/>
        <a:lstStyle/>
        <a:p>
          <a:endParaRPr lang="ru-RU"/>
        </a:p>
      </dgm:t>
    </dgm:pt>
    <dgm:pt modelId="{9A54433A-B123-0B4A-A764-09B7A2194F25}">
      <dgm:prSet phldrT="[Текст]" custT="1"/>
      <dgm:spPr/>
      <dgm:t>
        <a:bodyPr/>
        <a:lstStyle/>
        <a:p>
          <a:endParaRPr lang="ru-RU" sz="2000" b="1" dirty="0"/>
        </a:p>
      </dgm:t>
    </dgm:pt>
    <dgm:pt modelId="{EBDF9A88-8252-ED49-A05C-441DD52C777A}" type="parTrans" cxnId="{80F604EB-D02B-4E4A-98DE-68C95BD8F0DE}">
      <dgm:prSet/>
      <dgm:spPr/>
      <dgm:t>
        <a:bodyPr/>
        <a:lstStyle/>
        <a:p>
          <a:endParaRPr lang="ru-RU"/>
        </a:p>
      </dgm:t>
    </dgm:pt>
    <dgm:pt modelId="{C8B570CB-ED80-5E48-80AE-8BD6FC63EA59}" type="sibTrans" cxnId="{80F604EB-D02B-4E4A-98DE-68C95BD8F0DE}">
      <dgm:prSet/>
      <dgm:spPr/>
      <dgm:t>
        <a:bodyPr/>
        <a:lstStyle/>
        <a:p>
          <a:endParaRPr lang="ru-RU"/>
        </a:p>
      </dgm:t>
    </dgm:pt>
    <dgm:pt modelId="{4E57FDD5-EE1C-BC4E-AB9D-631CA49CFF6F}">
      <dgm:prSet phldrT="[Текст]"/>
      <dgm:spPr/>
      <dgm:t>
        <a:bodyPr/>
        <a:lstStyle/>
        <a:p>
          <a:r>
            <a:rPr lang="ru-RU" dirty="0" smtClean="0"/>
            <a:t>Внесение изменений в ООП</a:t>
          </a:r>
          <a:endParaRPr lang="ru-RU" dirty="0"/>
        </a:p>
      </dgm:t>
    </dgm:pt>
    <dgm:pt modelId="{89DD7F59-B64C-5840-9C34-B5B909B57F06}" type="parTrans" cxnId="{29BCB094-AC70-3E40-AEF4-BD10271BD38D}">
      <dgm:prSet/>
      <dgm:spPr/>
      <dgm:t>
        <a:bodyPr/>
        <a:lstStyle/>
        <a:p>
          <a:endParaRPr lang="ru-RU"/>
        </a:p>
      </dgm:t>
    </dgm:pt>
    <dgm:pt modelId="{87B04033-A431-CA4F-8C15-4F3A46AE3034}" type="sibTrans" cxnId="{29BCB094-AC70-3E40-AEF4-BD10271BD38D}">
      <dgm:prSet/>
      <dgm:spPr/>
      <dgm:t>
        <a:bodyPr/>
        <a:lstStyle/>
        <a:p>
          <a:endParaRPr lang="ru-RU"/>
        </a:p>
      </dgm:t>
    </dgm:pt>
    <dgm:pt modelId="{F3A848C1-7305-2949-988D-DB46D67734F5}">
      <dgm:prSet phldrT="[Текст]" custT="1"/>
      <dgm:spPr/>
      <dgm:t>
        <a:bodyPr/>
        <a:lstStyle/>
        <a:p>
          <a:endParaRPr lang="ru-RU" sz="2000" b="1" dirty="0"/>
        </a:p>
      </dgm:t>
    </dgm:pt>
    <dgm:pt modelId="{5F01B115-330B-8445-908E-154B4FB0F232}" type="parTrans" cxnId="{D7102E35-62C5-FA4D-BBDC-8CE5269AA05A}">
      <dgm:prSet/>
      <dgm:spPr/>
      <dgm:t>
        <a:bodyPr/>
        <a:lstStyle/>
        <a:p>
          <a:endParaRPr lang="ru-RU"/>
        </a:p>
      </dgm:t>
    </dgm:pt>
    <dgm:pt modelId="{BB1F9388-BB33-C648-8AC0-0F32901A40EE}" type="sibTrans" cxnId="{D7102E35-62C5-FA4D-BBDC-8CE5269AA05A}">
      <dgm:prSet/>
      <dgm:spPr/>
      <dgm:t>
        <a:bodyPr/>
        <a:lstStyle/>
        <a:p>
          <a:endParaRPr lang="ru-RU"/>
        </a:p>
      </dgm:t>
    </dgm:pt>
    <dgm:pt modelId="{0B74417A-35DA-CD4E-9DFB-7C478BB875B7}">
      <dgm:prSet phldrT="[Текст]"/>
      <dgm:spPr/>
      <dgm:t>
        <a:bodyPr/>
        <a:lstStyle/>
        <a:p>
          <a:r>
            <a:rPr lang="ru-RU" dirty="0" smtClean="0"/>
            <a:t>Подготовка условий реализации </a:t>
          </a:r>
          <a:endParaRPr lang="ru-RU" dirty="0"/>
        </a:p>
      </dgm:t>
    </dgm:pt>
    <dgm:pt modelId="{448022D4-9A09-F64D-AAFE-9E287E3ED614}" type="parTrans" cxnId="{49FEC091-C09C-6848-B920-6A89F6F3F0B7}">
      <dgm:prSet/>
      <dgm:spPr/>
      <dgm:t>
        <a:bodyPr/>
        <a:lstStyle/>
        <a:p>
          <a:endParaRPr lang="ru-RU"/>
        </a:p>
      </dgm:t>
    </dgm:pt>
    <dgm:pt modelId="{21F5CDB2-B38D-204D-95C1-A648B0F46CAA}" type="sibTrans" cxnId="{49FEC091-C09C-6848-B920-6A89F6F3F0B7}">
      <dgm:prSet/>
      <dgm:spPr/>
      <dgm:t>
        <a:bodyPr/>
        <a:lstStyle/>
        <a:p>
          <a:endParaRPr lang="ru-RU"/>
        </a:p>
      </dgm:t>
    </dgm:pt>
    <dgm:pt modelId="{76CDEDBC-556D-194D-B83E-62380B1E0772}">
      <dgm:prSet phldrT="[Текст]"/>
      <dgm:spPr/>
      <dgm:t>
        <a:bodyPr/>
        <a:lstStyle/>
        <a:p>
          <a:r>
            <a:rPr lang="ru-RU" b="1" dirty="0" smtClean="0"/>
            <a:t>Информационно-методические условия</a:t>
          </a:r>
          <a:endParaRPr lang="ru-RU" b="1" dirty="0"/>
        </a:p>
      </dgm:t>
    </dgm:pt>
    <dgm:pt modelId="{0F7D7076-BEF6-0C43-85BA-B2E10125143E}" type="parTrans" cxnId="{950BE641-9F62-7241-873D-23B74A5E813A}">
      <dgm:prSet/>
      <dgm:spPr/>
      <dgm:t>
        <a:bodyPr/>
        <a:lstStyle/>
        <a:p>
          <a:endParaRPr lang="ru-RU"/>
        </a:p>
      </dgm:t>
    </dgm:pt>
    <dgm:pt modelId="{B84EBC78-F841-A64C-9D5D-77B71C586210}" type="sibTrans" cxnId="{950BE641-9F62-7241-873D-23B74A5E813A}">
      <dgm:prSet/>
      <dgm:spPr/>
      <dgm:t>
        <a:bodyPr/>
        <a:lstStyle/>
        <a:p>
          <a:endParaRPr lang="ru-RU"/>
        </a:p>
      </dgm:t>
    </dgm:pt>
    <dgm:pt modelId="{52144CDB-03C2-8C47-BDEF-334E58FEC8A5}">
      <dgm:prSet phldrT="[Текст]"/>
      <dgm:spPr/>
      <dgm:t>
        <a:bodyPr/>
        <a:lstStyle/>
        <a:p>
          <a:r>
            <a:rPr lang="ru-RU" b="1" dirty="0" smtClean="0"/>
            <a:t>Кадровые условия</a:t>
          </a:r>
          <a:endParaRPr lang="ru-RU" b="1" dirty="0"/>
        </a:p>
      </dgm:t>
    </dgm:pt>
    <dgm:pt modelId="{85DD3D58-EB54-594C-9BC4-961643060645}" type="parTrans" cxnId="{51B38C18-44B8-9740-998B-1323B0FA2082}">
      <dgm:prSet/>
      <dgm:spPr/>
      <dgm:t>
        <a:bodyPr/>
        <a:lstStyle/>
        <a:p>
          <a:endParaRPr lang="ru-RU"/>
        </a:p>
      </dgm:t>
    </dgm:pt>
    <dgm:pt modelId="{5CD86097-53EA-F74F-BD1A-BA7D76E96007}" type="sibTrans" cxnId="{51B38C18-44B8-9740-998B-1323B0FA2082}">
      <dgm:prSet/>
      <dgm:spPr/>
      <dgm:t>
        <a:bodyPr/>
        <a:lstStyle/>
        <a:p>
          <a:endParaRPr lang="ru-RU"/>
        </a:p>
      </dgm:t>
    </dgm:pt>
    <dgm:pt modelId="{3875EE34-2CC6-9A48-BDBC-F6D9EBB76370}" type="pres">
      <dgm:prSet presAssocID="{1474F245-C122-644B-8BB9-A528EB1BBA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74B0D3-1B85-3048-8E2B-24FAD749F0D6}" type="pres">
      <dgm:prSet presAssocID="{26100E2F-F436-BB40-AA86-939D42C2A4E4}" presName="composite" presStyleCnt="0"/>
      <dgm:spPr/>
    </dgm:pt>
    <dgm:pt modelId="{D92AD049-24E5-2A42-81D5-6FB06F579EBB}" type="pres">
      <dgm:prSet presAssocID="{26100E2F-F436-BB40-AA86-939D42C2A4E4}" presName="bentUpArrow1" presStyleLbl="alignImgPlace1" presStyleIdx="0" presStyleCnt="2"/>
      <dgm:spPr/>
    </dgm:pt>
    <dgm:pt modelId="{B0D7C907-99A1-B64E-A82E-1F00150C2599}" type="pres">
      <dgm:prSet presAssocID="{26100E2F-F436-BB40-AA86-939D42C2A4E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45666-B0D2-7741-B8F0-6F7F495EB14D}" type="pres">
      <dgm:prSet presAssocID="{26100E2F-F436-BB40-AA86-939D42C2A4E4}" presName="ChildText" presStyleLbl="revTx" presStyleIdx="0" presStyleCnt="3" custScaleX="238640" custLinFactX="20" custLinFactNeighborX="100000" custLinFactNeighborY="-1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C59BC-E868-144C-A2F7-DBB4FACF03CA}" type="pres">
      <dgm:prSet presAssocID="{3D59C013-4C68-AB45-BD07-3BC3D0EDB445}" presName="sibTrans" presStyleCnt="0"/>
      <dgm:spPr/>
    </dgm:pt>
    <dgm:pt modelId="{06B4231A-4AA3-D443-9A27-FD3FE796D68F}" type="pres">
      <dgm:prSet presAssocID="{4E57FDD5-EE1C-BC4E-AB9D-631CA49CFF6F}" presName="composite" presStyleCnt="0"/>
      <dgm:spPr/>
    </dgm:pt>
    <dgm:pt modelId="{D30AD87C-7D70-294F-8732-FF413F80C2A0}" type="pres">
      <dgm:prSet presAssocID="{4E57FDD5-EE1C-BC4E-AB9D-631CA49CFF6F}" presName="bentUpArrow1" presStyleLbl="alignImgPlace1" presStyleIdx="1" presStyleCnt="2" custLinFactNeighborX="-23317" custLinFactNeighborY="-1154"/>
      <dgm:spPr/>
    </dgm:pt>
    <dgm:pt modelId="{18DB53D9-5FAB-3A40-9966-AF34FEC05AF0}" type="pres">
      <dgm:prSet presAssocID="{4E57FDD5-EE1C-BC4E-AB9D-631CA49CFF6F}" presName="ParentText" presStyleLbl="node1" presStyleIdx="1" presStyleCnt="3" custLinFactNeighborX="-20949" custLinFactNeighborY="-18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EBABA-2A0E-7549-89EF-3B47A436C8D1}" type="pres">
      <dgm:prSet presAssocID="{4E57FDD5-EE1C-BC4E-AB9D-631CA49CFF6F}" presName="ChildText" presStyleLbl="revTx" presStyleIdx="1" presStyleCnt="3" custScaleX="186522" custLinFactNeighborX="20225" custLinFactNeighborY="-2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DBA5-DF45-284D-A0BA-C89F1B2D0F27}" type="pres">
      <dgm:prSet presAssocID="{87B04033-A431-CA4F-8C15-4F3A46AE3034}" presName="sibTrans" presStyleCnt="0"/>
      <dgm:spPr/>
    </dgm:pt>
    <dgm:pt modelId="{5EA7929D-06E6-FF47-B1A0-19F62EE74095}" type="pres">
      <dgm:prSet presAssocID="{0B74417A-35DA-CD4E-9DFB-7C478BB875B7}" presName="composite" presStyleCnt="0"/>
      <dgm:spPr/>
    </dgm:pt>
    <dgm:pt modelId="{3E4F9E05-917D-254F-9015-F5E1DC57842F}" type="pres">
      <dgm:prSet presAssocID="{0B74417A-35DA-CD4E-9DFB-7C478BB875B7}" presName="ParentText" presStyleLbl="node1" presStyleIdx="2" presStyleCnt="3" custLinFactNeighborX="-40671" custLinFactNeighborY="1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CFAEF-BBE8-164D-9B69-AE7AB2EA43B0}" type="pres">
      <dgm:prSet presAssocID="{0B74417A-35DA-CD4E-9DFB-7C478BB875B7}" presName="FinalChildText" presStyleLbl="revTx" presStyleIdx="2" presStyleCnt="3" custScaleX="206642" custLinFactNeighborX="3597" custLinFactNeighborY="1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BCB094-AC70-3E40-AEF4-BD10271BD38D}" srcId="{1474F245-C122-644B-8BB9-A528EB1BBA81}" destId="{4E57FDD5-EE1C-BC4E-AB9D-631CA49CFF6F}" srcOrd="1" destOrd="0" parTransId="{89DD7F59-B64C-5840-9C34-B5B909B57F06}" sibTransId="{87B04033-A431-CA4F-8C15-4F3A46AE3034}"/>
    <dgm:cxn modelId="{950BE641-9F62-7241-873D-23B74A5E813A}" srcId="{0B74417A-35DA-CD4E-9DFB-7C478BB875B7}" destId="{76CDEDBC-556D-194D-B83E-62380B1E0772}" srcOrd="0" destOrd="0" parTransId="{0F7D7076-BEF6-0C43-85BA-B2E10125143E}" sibTransId="{B84EBC78-F841-A64C-9D5D-77B71C586210}"/>
    <dgm:cxn modelId="{35956EBA-C043-45A0-B1E5-F224D0770BB2}" type="presOf" srcId="{F3A848C1-7305-2949-988D-DB46D67734F5}" destId="{0DDEBABA-2A0E-7549-89EF-3B47A436C8D1}" srcOrd="0" destOrd="0" presId="urn:microsoft.com/office/officeart/2005/8/layout/StepDownProcess"/>
    <dgm:cxn modelId="{58903B54-181F-413B-B0C5-D8CD2D8D24E6}" type="presOf" srcId="{52144CDB-03C2-8C47-BDEF-334E58FEC8A5}" destId="{5A5CFAEF-BBE8-164D-9B69-AE7AB2EA43B0}" srcOrd="0" destOrd="1" presId="urn:microsoft.com/office/officeart/2005/8/layout/StepDownProcess"/>
    <dgm:cxn modelId="{FF4C2B72-CAD6-4BD4-A3E7-393FC2DB4026}" type="presOf" srcId="{26100E2F-F436-BB40-AA86-939D42C2A4E4}" destId="{B0D7C907-99A1-B64E-A82E-1F00150C2599}" srcOrd="0" destOrd="0" presId="urn:microsoft.com/office/officeart/2005/8/layout/StepDownProcess"/>
    <dgm:cxn modelId="{E2DA4002-225E-8F45-909D-7121BDD84DC3}" srcId="{1474F245-C122-644B-8BB9-A528EB1BBA81}" destId="{26100E2F-F436-BB40-AA86-939D42C2A4E4}" srcOrd="0" destOrd="0" parTransId="{71261C96-524C-074F-8B1F-85929C8D1C1F}" sibTransId="{3D59C013-4C68-AB45-BD07-3BC3D0EDB445}"/>
    <dgm:cxn modelId="{80F604EB-D02B-4E4A-98DE-68C95BD8F0DE}" srcId="{26100E2F-F436-BB40-AA86-939D42C2A4E4}" destId="{9A54433A-B123-0B4A-A764-09B7A2194F25}" srcOrd="0" destOrd="0" parTransId="{EBDF9A88-8252-ED49-A05C-441DD52C777A}" sibTransId="{C8B570CB-ED80-5E48-80AE-8BD6FC63EA59}"/>
    <dgm:cxn modelId="{532D5672-12EC-46B2-B576-73EB0000DAF4}" type="presOf" srcId="{4E57FDD5-EE1C-BC4E-AB9D-631CA49CFF6F}" destId="{18DB53D9-5FAB-3A40-9966-AF34FEC05AF0}" srcOrd="0" destOrd="0" presId="urn:microsoft.com/office/officeart/2005/8/layout/StepDownProcess"/>
    <dgm:cxn modelId="{49FEC091-C09C-6848-B920-6A89F6F3F0B7}" srcId="{1474F245-C122-644B-8BB9-A528EB1BBA81}" destId="{0B74417A-35DA-CD4E-9DFB-7C478BB875B7}" srcOrd="2" destOrd="0" parTransId="{448022D4-9A09-F64D-AAFE-9E287E3ED614}" sibTransId="{21F5CDB2-B38D-204D-95C1-A648B0F46CAA}"/>
    <dgm:cxn modelId="{D7102E35-62C5-FA4D-BBDC-8CE5269AA05A}" srcId="{4E57FDD5-EE1C-BC4E-AB9D-631CA49CFF6F}" destId="{F3A848C1-7305-2949-988D-DB46D67734F5}" srcOrd="0" destOrd="0" parTransId="{5F01B115-330B-8445-908E-154B4FB0F232}" sibTransId="{BB1F9388-BB33-C648-8AC0-0F32901A40EE}"/>
    <dgm:cxn modelId="{304B1B4F-FDFB-432E-9B8C-26DEC4651C57}" type="presOf" srcId="{9A54433A-B123-0B4A-A764-09B7A2194F25}" destId="{FE245666-B0D2-7741-B8F0-6F7F495EB14D}" srcOrd="0" destOrd="0" presId="urn:microsoft.com/office/officeart/2005/8/layout/StepDownProcess"/>
    <dgm:cxn modelId="{51B38C18-44B8-9740-998B-1323B0FA2082}" srcId="{0B74417A-35DA-CD4E-9DFB-7C478BB875B7}" destId="{52144CDB-03C2-8C47-BDEF-334E58FEC8A5}" srcOrd="1" destOrd="0" parTransId="{85DD3D58-EB54-594C-9BC4-961643060645}" sibTransId="{5CD86097-53EA-F74F-BD1A-BA7D76E96007}"/>
    <dgm:cxn modelId="{34BB37F2-7266-4FEC-B213-AE02BB740136}" type="presOf" srcId="{76CDEDBC-556D-194D-B83E-62380B1E0772}" destId="{5A5CFAEF-BBE8-164D-9B69-AE7AB2EA43B0}" srcOrd="0" destOrd="0" presId="urn:microsoft.com/office/officeart/2005/8/layout/StepDownProcess"/>
    <dgm:cxn modelId="{EB51957D-5C87-4FD3-B271-AE52D5CD4DB9}" type="presOf" srcId="{0B74417A-35DA-CD4E-9DFB-7C478BB875B7}" destId="{3E4F9E05-917D-254F-9015-F5E1DC57842F}" srcOrd="0" destOrd="0" presId="urn:microsoft.com/office/officeart/2005/8/layout/StepDownProcess"/>
    <dgm:cxn modelId="{7D2A3C5B-2616-4D53-979F-C1BA402B73FA}" type="presOf" srcId="{1474F245-C122-644B-8BB9-A528EB1BBA81}" destId="{3875EE34-2CC6-9A48-BDBC-F6D9EBB76370}" srcOrd="0" destOrd="0" presId="urn:microsoft.com/office/officeart/2005/8/layout/StepDownProcess"/>
    <dgm:cxn modelId="{16860B28-715F-496C-8C9A-9C53CB4FB020}" type="presParOf" srcId="{3875EE34-2CC6-9A48-BDBC-F6D9EBB76370}" destId="{FA74B0D3-1B85-3048-8E2B-24FAD749F0D6}" srcOrd="0" destOrd="0" presId="urn:microsoft.com/office/officeart/2005/8/layout/StepDownProcess"/>
    <dgm:cxn modelId="{4874D39F-835B-4273-BED6-C4B7C5FE1A12}" type="presParOf" srcId="{FA74B0D3-1B85-3048-8E2B-24FAD749F0D6}" destId="{D92AD049-24E5-2A42-81D5-6FB06F579EBB}" srcOrd="0" destOrd="0" presId="urn:microsoft.com/office/officeart/2005/8/layout/StepDownProcess"/>
    <dgm:cxn modelId="{27C8E2A2-ADCB-4346-A667-30DFF5FD6E94}" type="presParOf" srcId="{FA74B0D3-1B85-3048-8E2B-24FAD749F0D6}" destId="{B0D7C907-99A1-B64E-A82E-1F00150C2599}" srcOrd="1" destOrd="0" presId="urn:microsoft.com/office/officeart/2005/8/layout/StepDownProcess"/>
    <dgm:cxn modelId="{E1F75CD8-ADD4-41CF-AE17-BBFBC39B9830}" type="presParOf" srcId="{FA74B0D3-1B85-3048-8E2B-24FAD749F0D6}" destId="{FE245666-B0D2-7741-B8F0-6F7F495EB14D}" srcOrd="2" destOrd="0" presId="urn:microsoft.com/office/officeart/2005/8/layout/StepDownProcess"/>
    <dgm:cxn modelId="{BE2DD50E-75E1-4E8C-8369-A7D5C2BFF0A6}" type="presParOf" srcId="{3875EE34-2CC6-9A48-BDBC-F6D9EBB76370}" destId="{49FC59BC-E868-144C-A2F7-DBB4FACF03CA}" srcOrd="1" destOrd="0" presId="urn:microsoft.com/office/officeart/2005/8/layout/StepDownProcess"/>
    <dgm:cxn modelId="{6CC571A3-A15C-4735-A479-1695FBF72649}" type="presParOf" srcId="{3875EE34-2CC6-9A48-BDBC-F6D9EBB76370}" destId="{06B4231A-4AA3-D443-9A27-FD3FE796D68F}" srcOrd="2" destOrd="0" presId="urn:microsoft.com/office/officeart/2005/8/layout/StepDownProcess"/>
    <dgm:cxn modelId="{0B5B19C3-6471-48B3-B161-1B993EE0463F}" type="presParOf" srcId="{06B4231A-4AA3-D443-9A27-FD3FE796D68F}" destId="{D30AD87C-7D70-294F-8732-FF413F80C2A0}" srcOrd="0" destOrd="0" presId="urn:microsoft.com/office/officeart/2005/8/layout/StepDownProcess"/>
    <dgm:cxn modelId="{B03D5569-A1C0-4B0F-B604-D2735DFE9A81}" type="presParOf" srcId="{06B4231A-4AA3-D443-9A27-FD3FE796D68F}" destId="{18DB53D9-5FAB-3A40-9966-AF34FEC05AF0}" srcOrd="1" destOrd="0" presId="urn:microsoft.com/office/officeart/2005/8/layout/StepDownProcess"/>
    <dgm:cxn modelId="{3C49A186-E9FC-4A5F-8FC3-2FEF09E189CF}" type="presParOf" srcId="{06B4231A-4AA3-D443-9A27-FD3FE796D68F}" destId="{0DDEBABA-2A0E-7549-89EF-3B47A436C8D1}" srcOrd="2" destOrd="0" presId="urn:microsoft.com/office/officeart/2005/8/layout/StepDownProcess"/>
    <dgm:cxn modelId="{EF90A859-D6DC-4D73-AB18-2E3BB5BAA8D0}" type="presParOf" srcId="{3875EE34-2CC6-9A48-BDBC-F6D9EBB76370}" destId="{ED97DBA5-DF45-284D-A0BA-C89F1B2D0F27}" srcOrd="3" destOrd="0" presId="urn:microsoft.com/office/officeart/2005/8/layout/StepDownProcess"/>
    <dgm:cxn modelId="{C5BEE41C-A0B4-4CB5-A8FA-6AFA096A8A3A}" type="presParOf" srcId="{3875EE34-2CC6-9A48-BDBC-F6D9EBB76370}" destId="{5EA7929D-06E6-FF47-B1A0-19F62EE74095}" srcOrd="4" destOrd="0" presId="urn:microsoft.com/office/officeart/2005/8/layout/StepDownProcess"/>
    <dgm:cxn modelId="{1AF261A5-B773-414F-B37E-4450C6593420}" type="presParOf" srcId="{5EA7929D-06E6-FF47-B1A0-19F62EE74095}" destId="{3E4F9E05-917D-254F-9015-F5E1DC57842F}" srcOrd="0" destOrd="0" presId="urn:microsoft.com/office/officeart/2005/8/layout/StepDownProcess"/>
    <dgm:cxn modelId="{FF8FD188-BD6A-4A39-AD1A-7AFB90510496}" type="presParOf" srcId="{5EA7929D-06E6-FF47-B1A0-19F62EE74095}" destId="{5A5CFAEF-BBE8-164D-9B69-AE7AB2EA43B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AD049-24E5-2A42-81D5-6FB06F579EBB}">
      <dsp:nvSpPr>
        <dsp:cNvPr id="0" name=""/>
        <dsp:cNvSpPr/>
      </dsp:nvSpPr>
      <dsp:spPr>
        <a:xfrm rot="5400000">
          <a:off x="318642" y="1508839"/>
          <a:ext cx="1185786" cy="13499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D7C907-99A1-B64E-A82E-1F00150C2599}">
      <dsp:nvSpPr>
        <dsp:cNvPr id="0" name=""/>
        <dsp:cNvSpPr/>
      </dsp:nvSpPr>
      <dsp:spPr>
        <a:xfrm>
          <a:off x="4481" y="194372"/>
          <a:ext cx="1996165" cy="13972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Разработка рабочей программы</a:t>
          </a:r>
          <a:endParaRPr lang="ru-RU" sz="2500" kern="1200" dirty="0"/>
        </a:p>
      </dsp:txBody>
      <dsp:txXfrm>
        <a:off x="72701" y="262592"/>
        <a:ext cx="1859725" cy="1260811"/>
      </dsp:txXfrm>
    </dsp:sp>
    <dsp:sp modelId="{FE245666-B0D2-7741-B8F0-6F7F495EB14D}">
      <dsp:nvSpPr>
        <dsp:cNvPr id="0" name=""/>
        <dsp:cNvSpPr/>
      </dsp:nvSpPr>
      <dsp:spPr>
        <a:xfrm>
          <a:off x="2446356" y="311843"/>
          <a:ext cx="3464625" cy="112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</dsp:txBody>
      <dsp:txXfrm>
        <a:off x="2446356" y="311843"/>
        <a:ext cx="3464625" cy="1129320"/>
      </dsp:txXfrm>
    </dsp:sp>
    <dsp:sp modelId="{D30AD87C-7D70-294F-8732-FF413F80C2A0}">
      <dsp:nvSpPr>
        <dsp:cNvPr id="0" name=""/>
        <dsp:cNvSpPr/>
      </dsp:nvSpPr>
      <dsp:spPr>
        <a:xfrm rot="5400000">
          <a:off x="2141975" y="3064730"/>
          <a:ext cx="1185786" cy="13499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DB53D9-5FAB-3A40-9966-AF34FEC05AF0}">
      <dsp:nvSpPr>
        <dsp:cNvPr id="0" name=""/>
        <dsp:cNvSpPr/>
      </dsp:nvSpPr>
      <dsp:spPr>
        <a:xfrm>
          <a:off x="1724411" y="1737873"/>
          <a:ext cx="1996165" cy="13972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Внесение изменений в ООП</a:t>
          </a:r>
          <a:endParaRPr lang="ru-RU" sz="2500" kern="1200" dirty="0"/>
        </a:p>
      </dsp:txBody>
      <dsp:txXfrm>
        <a:off x="1792631" y="1806093"/>
        <a:ext cx="1859725" cy="1260811"/>
      </dsp:txXfrm>
    </dsp:sp>
    <dsp:sp modelId="{0DDEBABA-2A0E-7549-89EF-3B47A436C8D1}">
      <dsp:nvSpPr>
        <dsp:cNvPr id="0" name=""/>
        <dsp:cNvSpPr/>
      </dsp:nvSpPr>
      <dsp:spPr>
        <a:xfrm>
          <a:off x="3804312" y="1872056"/>
          <a:ext cx="2707965" cy="112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</dsp:txBody>
      <dsp:txXfrm>
        <a:off x="3804312" y="1872056"/>
        <a:ext cx="2707965" cy="1129320"/>
      </dsp:txXfrm>
    </dsp:sp>
    <dsp:sp modelId="{3E4F9E05-917D-254F-9015-F5E1DC57842F}">
      <dsp:nvSpPr>
        <dsp:cNvPr id="0" name=""/>
        <dsp:cNvSpPr/>
      </dsp:nvSpPr>
      <dsp:spPr>
        <a:xfrm>
          <a:off x="3468834" y="3348107"/>
          <a:ext cx="1996165" cy="13972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Подготовка условий реализации </a:t>
          </a:r>
          <a:endParaRPr lang="ru-RU" sz="2500" kern="1200" dirty="0"/>
        </a:p>
      </dsp:txBody>
      <dsp:txXfrm>
        <a:off x="3537054" y="3416327"/>
        <a:ext cx="1859725" cy="1260811"/>
      </dsp:txXfrm>
    </dsp:sp>
    <dsp:sp modelId="{5A5CFAEF-BBE8-164D-9B69-AE7AB2EA43B0}">
      <dsp:nvSpPr>
        <dsp:cNvPr id="0" name=""/>
        <dsp:cNvSpPr/>
      </dsp:nvSpPr>
      <dsp:spPr>
        <a:xfrm>
          <a:off x="5507216" y="3484985"/>
          <a:ext cx="3000071" cy="112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Информационно-методические условия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Кадровые условия</a:t>
          </a:r>
          <a:endParaRPr lang="ru-RU" sz="2000" b="1" kern="1200" dirty="0"/>
        </a:p>
      </dsp:txBody>
      <dsp:txXfrm>
        <a:off x="5507216" y="3484985"/>
        <a:ext cx="3000071" cy="112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4E5A-33DB-4B58-9BF6-5DB035E3D0F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A4B8A-F604-4453-A891-55C429221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9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C82F-67D9-4D56-8DA1-A09159871E5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919E-90FF-41A8-AEF6-509EDE85C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8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6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3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214615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129337"/>
            <a:ext cx="2743200" cy="365125"/>
          </a:xfrm>
        </p:spPr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3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7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2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0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3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4E67-5BCE-46CC-B223-467D5FD4B63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118335" y="118334"/>
            <a:ext cx="9509760" cy="5776857"/>
          </a:xfrm>
          <a:prstGeom prst="halfFrame">
            <a:avLst>
              <a:gd name="adj1" fmla="val 1446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 userDrawn="1"/>
        </p:nvSpPr>
        <p:spPr>
          <a:xfrm rot="10800000">
            <a:off x="2596178" y="1315756"/>
            <a:ext cx="9477487" cy="5405719"/>
          </a:xfrm>
          <a:prstGeom prst="halfFrame">
            <a:avLst>
              <a:gd name="adj1" fmla="val 1459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 userDrawn="1"/>
        </p:nvSpPr>
        <p:spPr>
          <a:xfrm>
            <a:off x="336699" y="295755"/>
            <a:ext cx="3921402" cy="2147193"/>
          </a:xfrm>
          <a:prstGeom prst="halfFrame">
            <a:avLst>
              <a:gd name="adj1" fmla="val 1446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 userDrawn="1"/>
        </p:nvSpPr>
        <p:spPr>
          <a:xfrm rot="10800000">
            <a:off x="7940776" y="4392358"/>
            <a:ext cx="3921402" cy="2147193"/>
          </a:xfrm>
          <a:prstGeom prst="halfFrame">
            <a:avLst>
              <a:gd name="adj1" fmla="val 1446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8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-ipk@kirovipk.ru" TargetMode="External"/><Relationship Id="rId2" Type="http://schemas.openxmlformats.org/officeDocument/2006/relationships/hyperlink" Target="mailto:prorecumr@kirovip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world.ru/spaceencyclopedia/" TargetMode="External"/><Relationship Id="rId3" Type="http://schemas.openxmlformats.org/officeDocument/2006/relationships/hyperlink" Target="http://www.sai.msu.ru/" TargetMode="External"/><Relationship Id="rId7" Type="http://schemas.openxmlformats.org/officeDocument/2006/relationships/hyperlink" Target="http://www.krugosvet.ru/" TargetMode="External"/><Relationship Id="rId2" Type="http://schemas.openxmlformats.org/officeDocument/2006/relationships/hyperlink" Target="http://www.astrone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astronomy.ru/" TargetMode="External"/><Relationship Id="rId5" Type="http://schemas.openxmlformats.org/officeDocument/2006/relationships/hyperlink" Target="http://www.sai.msu.su/EAAS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izmiran.ru/" TargetMode="Externa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02" y="792241"/>
            <a:ext cx="10888195" cy="566685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Основные вопросы </a:t>
            </a:r>
            <a:r>
              <a:rPr lang="ru-RU" sz="5400" b="1" dirty="0" smtClean="0">
                <a:solidFill>
                  <a:srgbClr val="0070C0"/>
                </a:solidFill>
              </a:rPr>
              <a:t>введения астрономии в учебный </a:t>
            </a:r>
            <a:r>
              <a:rPr lang="ru-RU" sz="5400" b="1" dirty="0" smtClean="0">
                <a:solidFill>
                  <a:srgbClr val="0070C0"/>
                </a:solidFill>
              </a:rPr>
              <a:t>план школы</a:t>
            </a:r>
            <a:r>
              <a:rPr lang="ru-RU" sz="5400" b="1" dirty="0">
                <a:solidFill>
                  <a:srgbClr val="0070C0"/>
                </a:solidFill>
              </a:rPr>
              <a:t/>
            </a:r>
            <a:br>
              <a:rPr lang="ru-RU" sz="5400" b="1" dirty="0">
                <a:solidFill>
                  <a:srgbClr val="0070C0"/>
                </a:solidFill>
              </a:rPr>
            </a:br>
            <a:r>
              <a:rPr lang="ru-RU" sz="5400" b="1" dirty="0">
                <a:solidFill>
                  <a:srgbClr val="0070C0"/>
                </a:solidFill>
              </a:rPr>
              <a:t/>
            </a:r>
            <a:br>
              <a:rPr lang="ru-RU" sz="54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Скурихина Ю.А.,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проректор по учебно-методической работе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8674" name="AutoShape 2" descr="http://kirovipk.ru/sites/default/files/design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kirovipk.ru/sites/default/files/design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76" y="383763"/>
            <a:ext cx="1560192" cy="19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изменений для образовательной организации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85072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7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" y="100615"/>
            <a:ext cx="10515600" cy="1325563"/>
          </a:xfrm>
        </p:spPr>
        <p:txBody>
          <a:bodyPr/>
          <a:lstStyle/>
          <a:p>
            <a:r>
              <a:rPr lang="ru-RU" dirty="0" smtClean="0"/>
              <a:t>Методическая поддержка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734206"/>
              </p:ext>
            </p:extLst>
          </p:nvPr>
        </p:nvGraphicFramePr>
        <p:xfrm>
          <a:off x="596264" y="1003268"/>
          <a:ext cx="10791825" cy="5642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941"/>
                <a:gridCol w="995988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 smtClean="0">
                          <a:effectLst/>
                        </a:rPr>
                        <a:t>1.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 smtClean="0">
                          <a:effectLst/>
                        </a:rPr>
                        <a:t>Проведение мониторинга «Готовность ОО Кировской области к преподаванию астрономии»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Областной вебинар </a:t>
                      </a:r>
                      <a:r>
                        <a:rPr lang="ru-RU" sz="1600" dirty="0">
                          <a:effectLst/>
                        </a:rPr>
                        <a:t>«Особенности введения предмета «Астрономия» как обязательного для изучения на уровне среднего общего образования»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Определение пилотных ОО – участников апробации моделей преподавания </a:t>
                      </a:r>
                      <a:r>
                        <a:rPr lang="ru-RU" sz="1600" kern="50" dirty="0" smtClean="0">
                          <a:effectLst/>
                        </a:rPr>
                        <a:t>астрономии, работа на пилотных площадках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 smtClean="0">
                          <a:effectLst/>
                        </a:rPr>
                        <a:t>Проведение курсов повышения квалификации «Преподавание астрономии в условиях реализации ФГОС»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7.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Организация работы творческой лаборатории по созданию пакета методических материалов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Представление промежуточных результатов работы творческой лаборатории и апробации в рамках областной научно-практической конференции учителей математики, информатики, физики, технологии «Инновационные процессы в физико-математическом и информационно-технологическом образовании»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Представление промежуточных и итоговых результатов апробации на конференциях, семинарах, курсах повышения квалификации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Организация работы по информированию учителей-предметников о ходе и результатах проведения апробации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Ведение раздела на сайте ИРО Кировской области по вопросам введения предмета «Астрономия»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издание методических материалов по преподаванию астрономии в соответствии с ФГОС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заседаний методических объединений по вопросам преподавания астрономии.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консультаций для образовательных организаций по вопросам преподавания астрономии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совещаний с руководителями органов местного самоуправления, осуществляющих управление в сфере образования, с руководителями общеобразовательных организаций по вопросам преподавания астрономии.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вебинаров и семинаров по вопросам преподавания астрономии в школе»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банка и трансляция лучших практик преподавания астрономии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издание сборника лучших практик преподавания астрономии в соответствии с ФГОС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0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195" t="11950" r="708" b="13042"/>
          <a:stretch/>
        </p:blipFill>
        <p:spPr>
          <a:xfrm>
            <a:off x="536368" y="1289158"/>
            <a:ext cx="11101449" cy="5310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91753" y="5272643"/>
            <a:ext cx="946064" cy="380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4429496"/>
            <a:ext cx="2814452" cy="166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4623" t="46667" r="20494" b="3479"/>
          <a:stretch/>
        </p:blipFill>
        <p:spPr>
          <a:xfrm>
            <a:off x="6250377" y="3860261"/>
            <a:ext cx="4369102" cy="260853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22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65" y="245203"/>
            <a:ext cx="11049000" cy="1223833"/>
          </a:xfrm>
        </p:spPr>
        <p:txBody>
          <a:bodyPr>
            <a:normAutofit/>
          </a:bodyPr>
          <a:lstStyle/>
          <a:p>
            <a:pPr lvl="0"/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Контакты: </a:t>
            </a:r>
            <a:r>
              <a:rPr lang="ru-RU" altLang="ru-RU" sz="40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40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7838"/>
              </p:ext>
            </p:extLst>
          </p:nvPr>
        </p:nvGraphicFramePr>
        <p:xfrm>
          <a:off x="517993" y="864433"/>
          <a:ext cx="1103942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8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02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Сотрудник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Телефон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Электронная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Скурихина Юлия Александровна, проректор по учебно-методической работе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912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hlinkClick r:id="rId2"/>
                        </a:rPr>
                        <a:t>prorecumr</a:t>
                      </a:r>
                      <a:r>
                        <a:rPr lang="en-US" sz="2800" dirty="0" smtClean="0">
                          <a:hlinkClick r:id="rId2"/>
                        </a:rPr>
                        <a:t>@ kirovipk.ru</a:t>
                      </a:r>
                      <a:endParaRPr lang="en-US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Пивоваров Александр Анатольевич, </a:t>
                      </a:r>
                      <a:r>
                        <a:rPr lang="ru-RU" sz="2800" dirty="0" smtClean="0"/>
                        <a:t>ст. </a:t>
                      </a:r>
                      <a:r>
                        <a:rPr lang="ru-RU" sz="2800" dirty="0"/>
                        <a:t>методист </a:t>
                      </a:r>
                      <a:r>
                        <a:rPr lang="ru-RU" altLang="ru-RU" sz="2800" dirty="0"/>
                        <a:t>Центра сопровождения образовательной деятельности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523-023 (доб. 119)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hlinkClick r:id="rId3"/>
                        </a:rPr>
                        <a:t>metod</a:t>
                      </a:r>
                      <a:r>
                        <a:rPr lang="ru-RU" sz="2800" dirty="0">
                          <a:hlinkClick r:id="rId3"/>
                        </a:rPr>
                        <a:t>-</a:t>
                      </a:r>
                      <a:r>
                        <a:rPr lang="en-US" sz="2800" dirty="0">
                          <a:hlinkClick r:id="rId3"/>
                        </a:rPr>
                        <a:t>ipk@kirovipk.ru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78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785" t="15313" r="21605" b="603"/>
          <a:stretch/>
        </p:blipFill>
        <p:spPr>
          <a:xfrm>
            <a:off x="838200" y="1425039"/>
            <a:ext cx="5716979" cy="4916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308" t="16257" r="31692" b="1544"/>
          <a:stretch/>
        </p:blipFill>
        <p:spPr>
          <a:xfrm>
            <a:off x="6967738" y="1163782"/>
            <a:ext cx="4218818" cy="51776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92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0180"/>
            <a:ext cx="10515600" cy="47367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Georgia"/>
                <a:cs typeface="Georgia"/>
              </a:rPr>
              <a:t>1. Приказ о внесении изменений в </a:t>
            </a:r>
            <a:r>
              <a:rPr lang="ru-RU" b="1" dirty="0">
                <a:latin typeface="Georgia"/>
                <a:cs typeface="Georgia"/>
              </a:rPr>
              <a:t>федеральный компонент </a:t>
            </a:r>
            <a:r>
              <a:rPr lang="ru-RU" dirty="0">
                <a:latin typeface="Georgia"/>
                <a:cs typeface="Georgia"/>
              </a:rPr>
              <a:t>государственных образовательных стандартов» от 7 июня 2017 г.</a:t>
            </a:r>
          </a:p>
          <a:p>
            <a:pPr marL="0" indent="0" algn="just">
              <a:buNone/>
            </a:pPr>
            <a:r>
              <a:rPr lang="ru-RU" dirty="0">
                <a:latin typeface="Georgia"/>
                <a:cs typeface="Georgia"/>
              </a:rPr>
              <a:t>2. Информационное письмо министерства образования и науки РФ от 20.06.2017 ТС-194/08 «Об организации учебного предмета «Астрономия»</a:t>
            </a:r>
          </a:p>
          <a:p>
            <a:pPr marL="0" indent="0" algn="just">
              <a:buNone/>
            </a:pPr>
            <a:r>
              <a:rPr lang="ru-RU" dirty="0" smtClean="0">
                <a:latin typeface="Georgia"/>
                <a:cs typeface="Georgia"/>
              </a:rPr>
              <a:t>3. Информационно-методическое письмо МО КО и ИРО КО о преподавании учебного предмета «Астрономия» в 10-11 классах ОО Кировской области в 2017-2018 и 2018-2019 учебных годах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Georgia"/>
                <a:cs typeface="Georgia"/>
              </a:rPr>
              <a:t>4. Приказ МинобрнаукиNo613 от 29.06.2017 «О внесении изменений в ФГОС СОО»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0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 по введению астрономии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Астрономия – </a:t>
            </a:r>
            <a:r>
              <a:rPr lang="ru-RU" b="1" dirty="0" smtClean="0"/>
              <a:t>обязательный учебный предм</a:t>
            </a:r>
            <a:r>
              <a:rPr lang="ru-RU" dirty="0" smtClean="0"/>
              <a:t>ет для старшеклассников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Изучение учебного предмета «Астрономия» как обязательного в общеобразовательных организациях Российской Федерации вводится с 2017/2018 учебного года </a:t>
            </a:r>
            <a:r>
              <a:rPr lang="ru-RU" b="1" dirty="0" smtClean="0"/>
              <a:t>по мере создания в общеобразовательных организациях соответствующих условий.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С 2019 года будут проведены </a:t>
            </a:r>
            <a:r>
              <a:rPr lang="ru-RU" b="1" dirty="0"/>
              <a:t>всероссийские проверочные работы </a:t>
            </a:r>
            <a:r>
              <a:rPr lang="ru-RU" dirty="0"/>
              <a:t>по астрономии, задания по астрономии включены в контрольные измерительные материалы Единого государственного экзамена по физике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 smtClean="0"/>
              <a:t>Астрономическая составляющая в курсе физики </a:t>
            </a:r>
            <a:r>
              <a:rPr lang="ru-RU" b="1" dirty="0" smtClean="0"/>
              <a:t>остаётся в прежнем объёме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2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 по введению астрономии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Астрономия изучается </a:t>
            </a:r>
            <a:r>
              <a:rPr lang="ru-RU" b="1" dirty="0"/>
              <a:t>на базовом уровне </a:t>
            </a:r>
            <a:r>
              <a:rPr lang="ru-RU" dirty="0"/>
              <a:t>в объеме 35 учебных часов. В учебном плане общеобразовательной организации она может быть представлена в разных вариантах:</a:t>
            </a:r>
          </a:p>
          <a:p>
            <a:pPr lvl="0"/>
            <a:r>
              <a:rPr lang="ru-RU" dirty="0"/>
              <a:t>1 час в неделю в 10 классе;</a:t>
            </a:r>
          </a:p>
          <a:p>
            <a:pPr lvl="0"/>
            <a:r>
              <a:rPr lang="ru-RU" dirty="0"/>
              <a:t>1 час в неделю в 11 классе;</a:t>
            </a:r>
          </a:p>
          <a:p>
            <a:pPr lvl="0"/>
            <a:r>
              <a:rPr lang="ru-RU" dirty="0"/>
              <a:t>1 час в неделю во втором полугодии 10 класса и 1 час в неделю в первом полугодии 11 класса;</a:t>
            </a:r>
          </a:p>
          <a:p>
            <a:pPr lvl="0"/>
            <a:r>
              <a:rPr lang="ru-RU" dirty="0"/>
              <a:t>2 часа в неделю в одном из четырех полугодий 10–11 классов.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Определение места предмета в учебном плане школы является компетенцией общеобразовательной организации. 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9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 по введению астрономии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Рабочие программы по учебным предметам (курсам) являются </a:t>
            </a:r>
            <a:r>
              <a:rPr lang="ru-RU" b="1" dirty="0"/>
              <a:t>составной частью </a:t>
            </a:r>
            <a:r>
              <a:rPr lang="ru-RU" dirty="0"/>
              <a:t>соответствующих основных общеобразовательных программ.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как рабочие программы учебных предметов, курсов являются составной частью соответствующих основных общеобразовательных программ, </a:t>
            </a:r>
            <a:r>
              <a:rPr lang="ru-RU" i="1" dirty="0"/>
              <a:t>дополнительного рассмотрения и принятия их на уровне образовательной организации не требуется</a:t>
            </a:r>
            <a:r>
              <a:rPr lang="ru-RU" dirty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с введением астрономии школам необходимо </a:t>
            </a:r>
            <a:r>
              <a:rPr lang="ru-RU" b="1" dirty="0"/>
              <a:t>внести изменения в ООП СОО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4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 по введению астрономии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9968" y="1825625"/>
            <a:ext cx="4244728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hlinkClick r:id="rId2"/>
              </a:rPr>
              <a:t>http://www.astronet.ru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://www.sai.msu.ru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</a:t>
            </a:r>
            <a:r>
              <a:rPr lang="ru-RU" dirty="0"/>
              <a:t>ГАИШ МГУ 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</a:t>
            </a:r>
            <a:r>
              <a:rPr lang="ru-RU" dirty="0">
                <a:hlinkClick r:id="rId4"/>
              </a:rPr>
              <a:t>://www.izmiran.ru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ИЗМИРАН</a:t>
            </a:r>
            <a:endParaRPr lang="ru-RU" dirty="0"/>
          </a:p>
          <a:p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://www.sai.msu.su/EAAS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r>
              <a:rPr lang="ru-RU" dirty="0" err="1" smtClean="0"/>
              <a:t>АстрО</a:t>
            </a:r>
            <a:endParaRPr lang="ru-RU" dirty="0"/>
          </a:p>
          <a:p>
            <a:r>
              <a:rPr lang="ru-RU" dirty="0" smtClean="0">
                <a:hlinkClick r:id="rId6"/>
              </a:rPr>
              <a:t>http</a:t>
            </a:r>
            <a:r>
              <a:rPr lang="ru-RU" dirty="0">
                <a:hlinkClick r:id="rId6"/>
              </a:rPr>
              <a:t>://www.myastronomy.ru</a:t>
            </a:r>
            <a:r>
              <a:rPr lang="ru-RU" dirty="0" smtClean="0">
                <a:hlinkClick r:id="rId6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>
                <a:hlinkClick r:id="rId7"/>
              </a:rPr>
              <a:t>http</a:t>
            </a:r>
            <a:r>
              <a:rPr lang="ru-RU" dirty="0">
                <a:hlinkClick r:id="rId7"/>
              </a:rPr>
              <a:t>://www.krugosvet.ru</a:t>
            </a:r>
            <a:r>
              <a:rPr lang="ru-RU" dirty="0" smtClean="0">
                <a:hlinkClick r:id="rId7"/>
              </a:rPr>
              <a:t>/</a:t>
            </a:r>
            <a:r>
              <a:rPr lang="ru-RU" dirty="0" smtClean="0"/>
              <a:t> энциклопедия </a:t>
            </a:r>
            <a:endParaRPr lang="ru-RU" dirty="0"/>
          </a:p>
          <a:p>
            <a:r>
              <a:rPr lang="ru-RU" dirty="0" smtClean="0">
                <a:hlinkClick r:id="rId8"/>
              </a:rPr>
              <a:t>http</a:t>
            </a:r>
            <a:r>
              <a:rPr lang="ru-RU" dirty="0">
                <a:hlinkClick r:id="rId8"/>
              </a:rPr>
              <a:t>://www.cosmoworld.ru/spaceencyclopedia</a:t>
            </a:r>
            <a:r>
              <a:rPr lang="ru-RU" dirty="0" smtClean="0">
                <a:hlinkClick r:id="rId8"/>
              </a:rPr>
              <a:t>/</a:t>
            </a:r>
            <a:r>
              <a:rPr lang="ru-RU" dirty="0" smtClean="0"/>
              <a:t> энциклопедия </a:t>
            </a:r>
            <a:r>
              <a:rPr lang="ru-RU" dirty="0"/>
              <a:t>космонавтики</a:t>
            </a:r>
          </a:p>
          <a:p>
            <a:endParaRPr lang="ru-RU" dirty="0"/>
          </a:p>
        </p:txBody>
      </p:sp>
      <p:pic>
        <p:nvPicPr>
          <p:cNvPr id="1026" name="Picture 2" descr="https://kniga.market/data/book/34/34757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2808936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www4.com/w3618/520074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06" y="1653621"/>
            <a:ext cx="3379231" cy="45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 по введению астрономии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Материально-техническое обеспечение предмета астрономии должно быть в соответствии с рабочей программой предмета, включенной в основную образовательную программу школы. Традиционно в кабинете физики оформляется астрономический уголок, в котором размещаются: </a:t>
            </a:r>
          </a:p>
          <a:p>
            <a:pPr lvl="0"/>
            <a:r>
              <a:rPr lang="ru-RU" dirty="0"/>
              <a:t>оптические инструменты для наблюдения небесных тел (теодолиты, телескопы, бинокли);</a:t>
            </a:r>
          </a:p>
          <a:p>
            <a:pPr lvl="0"/>
            <a:r>
              <a:rPr lang="ru-RU" dirty="0"/>
              <a:t>модели для демонстрации внешнего вида небесных тел и их движений (глобусы, теллурии, модели планетной системы и т.п.);</a:t>
            </a:r>
          </a:p>
          <a:p>
            <a:pPr lvl="0"/>
            <a:r>
              <a:rPr lang="ru-RU" dirty="0"/>
              <a:t>демонстрационные печатные пособия (карты звездного неба, Луны, таблицы, портреты);</a:t>
            </a:r>
          </a:p>
          <a:p>
            <a:pPr lvl="0"/>
            <a:r>
              <a:rPr lang="ru-RU" dirty="0"/>
              <a:t>печатные пособия для индивидуальных занятий (ученические карты звездного неба, звездные атласы, астрономические календари и т.д.);</a:t>
            </a:r>
          </a:p>
          <a:p>
            <a:pPr lvl="0"/>
            <a:r>
              <a:rPr lang="ru-RU" dirty="0"/>
              <a:t>экранные пособия (диапозитивы, диафильмы, кинофрагменты).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 по введению астрономии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Специфика </a:t>
            </a:r>
            <a:r>
              <a:rPr lang="ru-RU" dirty="0"/>
              <a:t>целей преподавания курса говорит в пользу того, что предпочтительный выбор для преподавания Астрономии в образовательной организации – </a:t>
            </a:r>
            <a:r>
              <a:rPr lang="ru-RU" b="1" dirty="0"/>
              <a:t>учитель физики </a:t>
            </a:r>
            <a:r>
              <a:rPr lang="ru-RU" dirty="0"/>
              <a:t>(«формирование навыков использования естественнонаучных и особенно физико-математических знаний для объективного анализа устройства окружающего мира на примере достижений современной астрофизики, астрономии и космонавтики»);</a:t>
            </a:r>
          </a:p>
          <a:p>
            <a:r>
              <a:rPr lang="ru-RU" dirty="0"/>
              <a:t>В отдельных случаях – учителя дисциплин естественнонаучного цикла (например, </a:t>
            </a:r>
            <a:r>
              <a:rPr lang="ru-RU" b="1" dirty="0"/>
              <a:t>учитель географии</a:t>
            </a:r>
            <a:r>
              <a:rPr lang="ru-RU" dirty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Учителям, которые будут преподавать астрономию, </a:t>
            </a:r>
            <a:r>
              <a:rPr lang="ru-RU" b="1" dirty="0" smtClean="0"/>
              <a:t>рекомендуется пройти курсы повышения квалификации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873</Words>
  <Application>Microsoft Office PowerPoint</Application>
  <PresentationFormat>Произвольный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Основные вопросы введения астрономии в учебный план школы  Скурихина Ю.А.,  проректор по учебно-методической работе</vt:lpstr>
      <vt:lpstr>Нормативная база</vt:lpstr>
      <vt:lpstr>Нормативная база</vt:lpstr>
      <vt:lpstr>Методические рекомендации по введению астрономии</vt:lpstr>
      <vt:lpstr>Методические рекомендации по введению астрономии</vt:lpstr>
      <vt:lpstr>Методические рекомендации по введению астрономии</vt:lpstr>
      <vt:lpstr>Методические рекомендации по введению астрономии</vt:lpstr>
      <vt:lpstr>Методические рекомендации по введению астрономии</vt:lpstr>
      <vt:lpstr>Методические рекомендации по введению астрономии</vt:lpstr>
      <vt:lpstr>Алгоритм изменений для образовательной организации</vt:lpstr>
      <vt:lpstr>Методическая поддержка</vt:lpstr>
      <vt:lpstr>Информационная поддержка</vt:lpstr>
      <vt:lpstr>Спасибо за внимание</vt:lpstr>
      <vt:lpstr>Контакты: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института развития образования по профилактике безнадзорности и правонарушений среди учащихся образовательных организаций Кировской области</dc:title>
  <dc:creator>csa2</dc:creator>
  <cp:lastModifiedBy>1</cp:lastModifiedBy>
  <cp:revision>82</cp:revision>
  <cp:lastPrinted>2017-02-02T06:58:00Z</cp:lastPrinted>
  <dcterms:created xsi:type="dcterms:W3CDTF">2015-02-16T11:44:25Z</dcterms:created>
  <dcterms:modified xsi:type="dcterms:W3CDTF">2017-09-28T06:19:12Z</dcterms:modified>
</cp:coreProperties>
</file>