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8" r:id="rId5"/>
    <p:sldId id="266" r:id="rId6"/>
    <p:sldId id="267" r:id="rId7"/>
    <p:sldId id="268" r:id="rId8"/>
    <p:sldId id="270" r:id="rId9"/>
    <p:sldId id="271" r:id="rId10"/>
    <p:sldId id="263" r:id="rId11"/>
    <p:sldId id="272" r:id="rId12"/>
    <p:sldId id="269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50" autoAdjust="0"/>
  </p:normalViewPr>
  <p:slideViewPr>
    <p:cSldViewPr snapToGrid="0">
      <p:cViewPr varScale="1">
        <p:scale>
          <a:sx n="82" d="100"/>
          <a:sy n="82" d="100"/>
        </p:scale>
        <p:origin x="8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165F-E873-420E-A540-6DB5AC6DFB5C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B51E-11A8-405A-9D15-2D39FF2F9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05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165F-E873-420E-A540-6DB5AC6DFB5C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B51E-11A8-405A-9D15-2D39FF2F9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80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165F-E873-420E-A540-6DB5AC6DFB5C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B51E-11A8-405A-9D15-2D39FF2F9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654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775F54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7787" y="2377567"/>
            <a:ext cx="467783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06971" y="2400427"/>
            <a:ext cx="48353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5018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165F-E873-420E-A540-6DB5AC6DFB5C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B51E-11A8-405A-9D15-2D39FF2F9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37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165F-E873-420E-A540-6DB5AC6DFB5C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B51E-11A8-405A-9D15-2D39FF2F9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8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165F-E873-420E-A540-6DB5AC6DFB5C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B51E-11A8-405A-9D15-2D39FF2F9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165F-E873-420E-A540-6DB5AC6DFB5C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B51E-11A8-405A-9D15-2D39FF2F9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92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165F-E873-420E-A540-6DB5AC6DFB5C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B51E-11A8-405A-9D15-2D39FF2F9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13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165F-E873-420E-A540-6DB5AC6DFB5C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B51E-11A8-405A-9D15-2D39FF2F9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6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165F-E873-420E-A540-6DB5AC6DFB5C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B51E-11A8-405A-9D15-2D39FF2F9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23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165F-E873-420E-A540-6DB5AC6DFB5C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B51E-11A8-405A-9D15-2D39FF2F9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27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9165F-E873-420E-A540-6DB5AC6DFB5C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7B51E-11A8-405A-9D15-2D39FF2F9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76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y.direktor.ru/archive/2016/4/Kak_ispolzovat_standart_dlya_nastoyashchikh_pereme" TargetMode="External"/><Relationship Id="rId7" Type="http://schemas.openxmlformats.org/officeDocument/2006/relationships/image" Target="../media/image3.jpg"/><Relationship Id="rId2" Type="http://schemas.openxmlformats.org/officeDocument/2006/relationships/hyperlink" Target="http://www.ug.ru/archive/6917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youtu.be/PiAyFUWap6U" TargetMode="External"/><Relationship Id="rId4" Type="http://schemas.openxmlformats.org/officeDocument/2006/relationships/hyperlink" Target="http://www.ug.ru/article/970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dinoo@kirovipk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400" b="1" dirty="0">
                <a:solidFill>
                  <a:srgbClr val="FF0000"/>
                </a:solidFill>
              </a:rPr>
              <a:t>Результаты оценки качества дошкольного образования в регионе – вызовы педагогическому </a:t>
            </a:r>
            <a:r>
              <a:rPr lang="ru-RU" sz="4400" b="1" dirty="0" smtClean="0">
                <a:solidFill>
                  <a:srgbClr val="FF0000"/>
                </a:solidFill>
              </a:rPr>
              <a:t>сообществу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552972" cy="1655762"/>
          </a:xfrm>
        </p:spPr>
        <p:txBody>
          <a:bodyPr/>
          <a:lstStyle/>
          <a:p>
            <a:pPr algn="r"/>
            <a:r>
              <a:rPr lang="ru-RU" b="1" dirty="0" smtClean="0"/>
              <a:t>Арасланова Елена Викторовна,</a:t>
            </a:r>
          </a:p>
          <a:p>
            <a:pPr algn="r"/>
            <a:r>
              <a:rPr lang="ru-RU" b="1" dirty="0" smtClean="0"/>
              <a:t> </a:t>
            </a:r>
            <a:r>
              <a:rPr lang="ru-RU" b="1" dirty="0" err="1" smtClean="0"/>
              <a:t>зав.каф.ДиНОО</a:t>
            </a:r>
            <a:r>
              <a:rPr lang="ru-RU" b="1" dirty="0" smtClean="0"/>
              <a:t>, </a:t>
            </a:r>
            <a:r>
              <a:rPr lang="ru-RU" b="1" dirty="0" err="1" smtClean="0"/>
              <a:t>к</a:t>
            </a:r>
            <a:r>
              <a:rPr lang="ru-RU" b="1" dirty="0" err="1" smtClean="0"/>
              <a:t>.психол.н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75472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3064" y="342367"/>
            <a:ext cx="10796153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350" dirty="0"/>
              <a:t>Дефициты, </a:t>
            </a:r>
            <a:r>
              <a:rPr spc="-405" dirty="0"/>
              <a:t>выявленные </a:t>
            </a:r>
            <a:r>
              <a:rPr spc="-425" dirty="0"/>
              <a:t>в </a:t>
            </a:r>
            <a:r>
              <a:rPr spc="-365" dirty="0" err="1"/>
              <a:t>рамках</a:t>
            </a:r>
            <a:r>
              <a:rPr spc="-365" dirty="0"/>
              <a:t>  </a:t>
            </a:r>
            <a:r>
              <a:rPr lang="ru-RU" spc="-509" dirty="0" smtClean="0"/>
              <a:t>исследования</a:t>
            </a:r>
            <a:endParaRPr dirty="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8457" y="1723137"/>
            <a:ext cx="10972799" cy="3594574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32740" marR="7620" indent="-320040">
              <a:lnSpc>
                <a:spcPts val="2380"/>
              </a:lnSpc>
              <a:spcBef>
                <a:spcPts val="39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b="1" spc="-125" dirty="0">
                <a:latin typeface="Trebuchet MS"/>
                <a:cs typeface="Trebuchet MS"/>
              </a:rPr>
              <a:t>Преобладают </a:t>
            </a:r>
            <a:r>
              <a:rPr sz="2200" b="1" spc="-140" dirty="0">
                <a:solidFill>
                  <a:srgbClr val="775F54"/>
                </a:solidFill>
                <a:latin typeface="Trebuchet MS"/>
                <a:cs typeface="Trebuchet MS"/>
              </a:rPr>
              <a:t>фронтальные </a:t>
            </a:r>
            <a:r>
              <a:rPr sz="2200" b="1" spc="-114" dirty="0">
                <a:solidFill>
                  <a:srgbClr val="775F54"/>
                </a:solidFill>
                <a:latin typeface="Trebuchet MS"/>
                <a:cs typeface="Trebuchet MS"/>
              </a:rPr>
              <a:t>формы </a:t>
            </a:r>
            <a:r>
              <a:rPr sz="2200" b="1" spc="-120" dirty="0">
                <a:latin typeface="Trebuchet MS"/>
                <a:cs typeface="Trebuchet MS"/>
              </a:rPr>
              <a:t>работы </a:t>
            </a:r>
            <a:r>
              <a:rPr sz="2200" b="1" spc="-220" dirty="0">
                <a:latin typeface="Trebuchet MS"/>
                <a:cs typeface="Trebuchet MS"/>
              </a:rPr>
              <a:t>с </a:t>
            </a:r>
            <a:r>
              <a:rPr sz="2200" b="1" spc="-110" dirty="0">
                <a:latin typeface="Trebuchet MS"/>
                <a:cs typeface="Trebuchet MS"/>
              </a:rPr>
              <a:t>большой </a:t>
            </a:r>
            <a:r>
              <a:rPr sz="2200" b="1" spc="-135" dirty="0">
                <a:latin typeface="Trebuchet MS"/>
                <a:cs typeface="Trebuchet MS"/>
              </a:rPr>
              <a:t>группой  </a:t>
            </a:r>
            <a:r>
              <a:rPr sz="2200" b="1" spc="-140" dirty="0">
                <a:latin typeface="Trebuchet MS"/>
                <a:cs typeface="Trebuchet MS"/>
              </a:rPr>
              <a:t>вместо </a:t>
            </a:r>
            <a:r>
              <a:rPr sz="2200" b="1" spc="-120" dirty="0">
                <a:latin typeface="Trebuchet MS"/>
                <a:cs typeface="Trebuchet MS"/>
              </a:rPr>
              <a:t>работы </a:t>
            </a:r>
            <a:r>
              <a:rPr sz="2200" b="1" spc="-114" dirty="0">
                <a:latin typeface="Trebuchet MS"/>
                <a:cs typeface="Trebuchet MS"/>
              </a:rPr>
              <a:t>в </a:t>
            </a:r>
            <a:r>
              <a:rPr sz="2200" b="1" spc="-120" dirty="0">
                <a:latin typeface="Trebuchet MS"/>
                <a:cs typeface="Trebuchet MS"/>
              </a:rPr>
              <a:t>малых</a:t>
            </a:r>
            <a:r>
              <a:rPr sz="2200" b="1" spc="-200" dirty="0">
                <a:latin typeface="Trebuchet MS"/>
                <a:cs typeface="Trebuchet MS"/>
              </a:rPr>
              <a:t> </a:t>
            </a:r>
            <a:r>
              <a:rPr sz="2200" b="1" spc="-155" dirty="0">
                <a:latin typeface="Trebuchet MS"/>
                <a:cs typeface="Trebuchet MS"/>
              </a:rPr>
              <a:t>группах</a:t>
            </a:r>
            <a:endParaRPr sz="2200" dirty="0">
              <a:latin typeface="Trebuchet MS"/>
              <a:cs typeface="Trebuchet MS"/>
            </a:endParaRPr>
          </a:p>
          <a:p>
            <a:pPr marL="332740" indent="-320040">
              <a:lnSpc>
                <a:spcPts val="2510"/>
              </a:lnSpc>
              <a:spcBef>
                <a:spcPts val="39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b="1" spc="-85" dirty="0">
                <a:latin typeface="Trebuchet MS"/>
                <a:cs typeface="Trebuchet MS"/>
              </a:rPr>
              <a:t>В </a:t>
            </a:r>
            <a:r>
              <a:rPr sz="2200" b="1" spc="-155" dirty="0">
                <a:latin typeface="Trebuchet MS"/>
                <a:cs typeface="Trebuchet MS"/>
              </a:rPr>
              <a:t>группах </a:t>
            </a:r>
            <a:r>
              <a:rPr sz="2200" b="1" spc="-145" dirty="0">
                <a:latin typeface="Trebuchet MS"/>
                <a:cs typeface="Trebuchet MS"/>
              </a:rPr>
              <a:t>недостаточно </a:t>
            </a:r>
            <a:r>
              <a:rPr sz="2200" b="1" spc="-160" dirty="0">
                <a:latin typeface="Trebuchet MS"/>
                <a:cs typeface="Trebuchet MS"/>
              </a:rPr>
              <a:t>мест </a:t>
            </a:r>
            <a:r>
              <a:rPr sz="2200" b="1" spc="-140" dirty="0">
                <a:latin typeface="Trebuchet MS"/>
                <a:cs typeface="Trebuchet MS"/>
              </a:rPr>
              <a:t>для </a:t>
            </a:r>
            <a:r>
              <a:rPr sz="2200" b="1" spc="-125" dirty="0">
                <a:latin typeface="Trebuchet MS"/>
                <a:cs typeface="Trebuchet MS"/>
              </a:rPr>
              <a:t>создания </a:t>
            </a:r>
            <a:r>
              <a:rPr sz="2200" b="1" spc="-145" dirty="0" err="1">
                <a:solidFill>
                  <a:srgbClr val="775F54"/>
                </a:solidFill>
                <a:latin typeface="Trebuchet MS"/>
                <a:cs typeface="Trebuchet MS"/>
              </a:rPr>
              <a:t>теплой</a:t>
            </a:r>
            <a:r>
              <a:rPr sz="2200" b="1" spc="-190" dirty="0">
                <a:solidFill>
                  <a:srgbClr val="775F54"/>
                </a:solidFill>
                <a:latin typeface="Trebuchet MS"/>
                <a:cs typeface="Trebuchet MS"/>
              </a:rPr>
              <a:t> </a:t>
            </a:r>
            <a:r>
              <a:rPr sz="2200" b="1" spc="-120" dirty="0" err="1" smtClean="0">
                <a:solidFill>
                  <a:srgbClr val="775F54"/>
                </a:solidFill>
                <a:latin typeface="Trebuchet MS"/>
                <a:cs typeface="Trebuchet MS"/>
              </a:rPr>
              <a:t>уютной</a:t>
            </a:r>
            <a:r>
              <a:rPr lang="ru-RU" sz="2200" b="1" spc="-120" dirty="0" smtClean="0">
                <a:solidFill>
                  <a:srgbClr val="775F54"/>
                </a:solidFill>
                <a:latin typeface="Trebuchet MS"/>
                <a:cs typeface="Trebuchet MS"/>
              </a:rPr>
              <a:t> </a:t>
            </a:r>
            <a:r>
              <a:rPr sz="2200" b="1" spc="-145" dirty="0" err="1" smtClean="0">
                <a:solidFill>
                  <a:srgbClr val="775F54"/>
                </a:solidFill>
                <a:latin typeface="Trebuchet MS"/>
                <a:cs typeface="Trebuchet MS"/>
              </a:rPr>
              <a:t>атмосферы</a:t>
            </a:r>
            <a:r>
              <a:rPr sz="2200" b="1" spc="-145" dirty="0" smtClean="0">
                <a:solidFill>
                  <a:srgbClr val="775F54"/>
                </a:solidFill>
                <a:latin typeface="Trebuchet MS"/>
                <a:cs typeface="Trebuchet MS"/>
              </a:rPr>
              <a:t> </a:t>
            </a:r>
            <a:r>
              <a:rPr sz="2200" b="1" spc="-100" dirty="0">
                <a:latin typeface="Trebuchet MS"/>
                <a:cs typeface="Trebuchet MS"/>
              </a:rPr>
              <a:t>и </a:t>
            </a:r>
            <a:r>
              <a:rPr sz="2200" b="1" spc="-135" dirty="0" err="1">
                <a:latin typeface="Trebuchet MS"/>
                <a:cs typeface="Trebuchet MS"/>
              </a:rPr>
              <a:t>для</a:t>
            </a:r>
            <a:r>
              <a:rPr sz="2200" b="1" spc="-135" dirty="0">
                <a:latin typeface="Trebuchet MS"/>
                <a:cs typeface="Trebuchet MS"/>
              </a:rPr>
              <a:t> </a:t>
            </a:r>
            <a:r>
              <a:rPr sz="2200" b="1" spc="-135" dirty="0" err="1" smtClean="0">
                <a:solidFill>
                  <a:srgbClr val="775F54"/>
                </a:solidFill>
                <a:latin typeface="Trebuchet MS"/>
                <a:cs typeface="Trebuchet MS"/>
              </a:rPr>
              <a:t>уединения</a:t>
            </a:r>
            <a:r>
              <a:rPr sz="2200" b="1" spc="-210" dirty="0" smtClean="0">
                <a:solidFill>
                  <a:srgbClr val="775F54"/>
                </a:solidFill>
                <a:latin typeface="Trebuchet MS"/>
                <a:cs typeface="Trebuchet MS"/>
              </a:rPr>
              <a:t> </a:t>
            </a:r>
            <a:r>
              <a:rPr sz="2200" b="1" spc="-130" dirty="0">
                <a:latin typeface="Trebuchet MS"/>
                <a:cs typeface="Trebuchet MS"/>
              </a:rPr>
              <a:t>ребенка</a:t>
            </a:r>
            <a:endParaRPr sz="2200" dirty="0">
              <a:latin typeface="Trebuchet MS"/>
              <a:cs typeface="Trebuchet MS"/>
            </a:endParaRPr>
          </a:p>
          <a:p>
            <a:pPr marL="332740" marR="478790" indent="-320040">
              <a:lnSpc>
                <a:spcPts val="2380"/>
              </a:lnSpc>
              <a:spcBef>
                <a:spcPts val="73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b="1" spc="-145" dirty="0">
                <a:latin typeface="Trebuchet MS"/>
                <a:cs typeface="Trebuchet MS"/>
              </a:rPr>
              <a:t>Недостаточно представлены </a:t>
            </a:r>
            <a:r>
              <a:rPr sz="2200" b="1" spc="-165" dirty="0">
                <a:latin typeface="Trebuchet MS"/>
                <a:cs typeface="Trebuchet MS"/>
              </a:rPr>
              <a:t>детские </a:t>
            </a:r>
            <a:r>
              <a:rPr sz="2200" b="1" spc="-120" dirty="0">
                <a:latin typeface="Trebuchet MS"/>
                <a:cs typeface="Trebuchet MS"/>
              </a:rPr>
              <a:t>работы </a:t>
            </a:r>
            <a:r>
              <a:rPr sz="2200" b="1" spc="-100" dirty="0">
                <a:latin typeface="Trebuchet MS"/>
                <a:cs typeface="Trebuchet MS"/>
              </a:rPr>
              <a:t>и </a:t>
            </a:r>
            <a:r>
              <a:rPr sz="2200" b="1" spc="-165" dirty="0">
                <a:latin typeface="Trebuchet MS"/>
                <a:cs typeface="Trebuchet MS"/>
              </a:rPr>
              <a:t>фотографии  </a:t>
            </a:r>
            <a:r>
              <a:rPr sz="2200" b="1" spc="-175" dirty="0">
                <a:latin typeface="Trebuchet MS"/>
                <a:cs typeface="Trebuchet MS"/>
              </a:rPr>
              <a:t>детей, </a:t>
            </a:r>
            <a:r>
              <a:rPr sz="2200" b="1" spc="-125" dirty="0">
                <a:latin typeface="Trebuchet MS"/>
                <a:cs typeface="Trebuchet MS"/>
              </a:rPr>
              <a:t>преобладают </a:t>
            </a:r>
            <a:r>
              <a:rPr sz="2200" b="1" spc="-120" dirty="0">
                <a:solidFill>
                  <a:srgbClr val="775F54"/>
                </a:solidFill>
                <a:latin typeface="Trebuchet MS"/>
                <a:cs typeface="Trebuchet MS"/>
              </a:rPr>
              <a:t>работы </a:t>
            </a:r>
            <a:r>
              <a:rPr sz="2200" b="1" spc="-95" dirty="0">
                <a:solidFill>
                  <a:srgbClr val="775F54"/>
                </a:solidFill>
                <a:latin typeface="Trebuchet MS"/>
                <a:cs typeface="Trebuchet MS"/>
              </a:rPr>
              <a:t>по </a:t>
            </a:r>
            <a:r>
              <a:rPr sz="2200" b="1" spc="-120" dirty="0">
                <a:solidFill>
                  <a:srgbClr val="775F54"/>
                </a:solidFill>
                <a:latin typeface="Trebuchet MS"/>
                <a:cs typeface="Trebuchet MS"/>
              </a:rPr>
              <a:t>образцу </a:t>
            </a:r>
            <a:r>
              <a:rPr sz="2200" b="1" spc="-105" dirty="0">
                <a:latin typeface="Trebuchet MS"/>
                <a:cs typeface="Trebuchet MS"/>
              </a:rPr>
              <a:t>над </a:t>
            </a:r>
            <a:r>
              <a:rPr sz="2200" b="1" spc="-110" dirty="0">
                <a:latin typeface="Trebuchet MS"/>
                <a:cs typeface="Trebuchet MS"/>
              </a:rPr>
              <a:t>работами </a:t>
            </a:r>
            <a:r>
              <a:rPr sz="2200" b="1" spc="-100" dirty="0">
                <a:latin typeface="Trebuchet MS"/>
                <a:cs typeface="Trebuchet MS"/>
              </a:rPr>
              <a:t>по  </a:t>
            </a:r>
            <a:r>
              <a:rPr sz="2200" b="1" spc="-135" dirty="0">
                <a:latin typeface="Trebuchet MS"/>
                <a:cs typeface="Trebuchet MS"/>
              </a:rPr>
              <a:t>собственному</a:t>
            </a:r>
            <a:r>
              <a:rPr sz="2200" b="1" spc="-130" dirty="0">
                <a:latin typeface="Trebuchet MS"/>
                <a:cs typeface="Trebuchet MS"/>
              </a:rPr>
              <a:t> </a:t>
            </a:r>
            <a:r>
              <a:rPr sz="2200" b="1" spc="-125" dirty="0">
                <a:latin typeface="Trebuchet MS"/>
                <a:cs typeface="Trebuchet MS"/>
              </a:rPr>
              <a:t>замыслу</a:t>
            </a:r>
            <a:endParaRPr sz="2200" dirty="0">
              <a:latin typeface="Trebuchet MS"/>
              <a:cs typeface="Trebuchet MS"/>
            </a:endParaRPr>
          </a:p>
          <a:p>
            <a:pPr marL="332740" indent="-320040">
              <a:lnSpc>
                <a:spcPts val="2510"/>
              </a:lnSpc>
              <a:spcBef>
                <a:spcPts val="40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b="1" spc="-145" dirty="0">
                <a:latin typeface="Trebuchet MS"/>
                <a:cs typeface="Trebuchet MS"/>
              </a:rPr>
              <a:t>Недостаточно пространства </a:t>
            </a:r>
            <a:r>
              <a:rPr sz="2200" b="1" spc="-135" dirty="0">
                <a:latin typeface="Trebuchet MS"/>
                <a:cs typeface="Trebuchet MS"/>
              </a:rPr>
              <a:t>для </a:t>
            </a:r>
            <a:r>
              <a:rPr sz="2200" b="1" spc="-114" dirty="0">
                <a:latin typeface="Trebuchet MS"/>
                <a:cs typeface="Trebuchet MS"/>
              </a:rPr>
              <a:t>организации </a:t>
            </a:r>
            <a:r>
              <a:rPr sz="2200" b="1" spc="-135" dirty="0" err="1">
                <a:solidFill>
                  <a:srgbClr val="775F54"/>
                </a:solidFill>
                <a:latin typeface="Trebuchet MS"/>
                <a:cs typeface="Trebuchet MS"/>
              </a:rPr>
              <a:t>длительной</a:t>
            </a:r>
            <a:r>
              <a:rPr sz="2200" b="1" spc="-165" dirty="0">
                <a:solidFill>
                  <a:srgbClr val="775F54"/>
                </a:solidFill>
                <a:latin typeface="Trebuchet MS"/>
                <a:cs typeface="Trebuchet MS"/>
              </a:rPr>
              <a:t> </a:t>
            </a:r>
            <a:r>
              <a:rPr sz="2200" b="1" spc="-130" dirty="0" err="1" smtClean="0">
                <a:solidFill>
                  <a:srgbClr val="775F54"/>
                </a:solidFill>
                <a:latin typeface="Trebuchet MS"/>
                <a:cs typeface="Trebuchet MS"/>
              </a:rPr>
              <a:t>игры</a:t>
            </a:r>
            <a:r>
              <a:rPr lang="ru-RU" sz="2200" b="1" spc="-130" dirty="0" smtClean="0">
                <a:solidFill>
                  <a:srgbClr val="775F54"/>
                </a:solidFill>
                <a:latin typeface="Trebuchet MS"/>
                <a:cs typeface="Trebuchet MS"/>
              </a:rPr>
              <a:t> </a:t>
            </a:r>
            <a:r>
              <a:rPr sz="2200" b="1" spc="-100" dirty="0" smtClean="0">
                <a:latin typeface="Trebuchet MS"/>
                <a:cs typeface="Trebuchet MS"/>
              </a:rPr>
              <a:t>и</a:t>
            </a:r>
            <a:r>
              <a:rPr sz="2200" b="1" spc="-155" dirty="0" smtClean="0">
                <a:latin typeface="Trebuchet MS"/>
                <a:cs typeface="Trebuchet MS"/>
              </a:rPr>
              <a:t> </a:t>
            </a:r>
            <a:r>
              <a:rPr sz="2200" b="1" spc="-130" dirty="0">
                <a:latin typeface="Trebuchet MS"/>
                <a:cs typeface="Trebuchet MS"/>
              </a:rPr>
              <a:t>занятий	</a:t>
            </a:r>
            <a:r>
              <a:rPr sz="2200" b="1" spc="-160" dirty="0">
                <a:latin typeface="Trebuchet MS"/>
                <a:cs typeface="Trebuchet MS"/>
              </a:rPr>
              <a:t>детей</a:t>
            </a:r>
            <a:endParaRPr sz="2200" dirty="0">
              <a:latin typeface="Trebuchet MS"/>
              <a:cs typeface="Trebuchet MS"/>
            </a:endParaRPr>
          </a:p>
          <a:p>
            <a:pPr marL="332740" indent="-320040">
              <a:spcBef>
                <a:spcPts val="434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b="1" spc="-130" dirty="0">
                <a:solidFill>
                  <a:srgbClr val="775F54"/>
                </a:solidFill>
                <a:latin typeface="Trebuchet MS"/>
                <a:cs typeface="Trebuchet MS"/>
              </a:rPr>
              <a:t>Спальни </a:t>
            </a:r>
            <a:r>
              <a:rPr sz="2200" b="1" spc="-140" dirty="0">
                <a:solidFill>
                  <a:srgbClr val="775F54"/>
                </a:solidFill>
                <a:latin typeface="Trebuchet MS"/>
                <a:cs typeface="Trebuchet MS"/>
              </a:rPr>
              <a:t>недоступны </a:t>
            </a:r>
            <a:r>
              <a:rPr sz="2200" b="1" spc="-140" dirty="0">
                <a:latin typeface="Trebuchet MS"/>
                <a:cs typeface="Trebuchet MS"/>
              </a:rPr>
              <a:t>для </a:t>
            </a:r>
            <a:r>
              <a:rPr sz="2200" b="1" spc="-150" dirty="0">
                <a:latin typeface="Trebuchet MS"/>
                <a:cs typeface="Trebuchet MS"/>
              </a:rPr>
              <a:t>игр </a:t>
            </a:r>
            <a:r>
              <a:rPr sz="2200" b="1" spc="-160" dirty="0">
                <a:latin typeface="Trebuchet MS"/>
                <a:cs typeface="Trebuchet MS"/>
              </a:rPr>
              <a:t>детей </a:t>
            </a:r>
            <a:r>
              <a:rPr sz="2200" b="1" spc="-114" dirty="0">
                <a:latin typeface="Trebuchet MS"/>
                <a:cs typeface="Trebuchet MS"/>
              </a:rPr>
              <a:t>в </a:t>
            </a:r>
            <a:r>
              <a:rPr sz="2200" b="1" spc="-165" dirty="0">
                <a:latin typeface="Trebuchet MS"/>
                <a:cs typeface="Trebuchet MS"/>
              </a:rPr>
              <a:t>течение</a:t>
            </a:r>
            <a:r>
              <a:rPr sz="2200" b="1" spc="-220" dirty="0">
                <a:latin typeface="Trebuchet MS"/>
                <a:cs typeface="Trebuchet MS"/>
              </a:rPr>
              <a:t> </a:t>
            </a:r>
            <a:r>
              <a:rPr sz="2200" b="1" spc="-114" dirty="0">
                <a:latin typeface="Trebuchet MS"/>
                <a:cs typeface="Trebuchet MS"/>
              </a:rPr>
              <a:t>дня</a:t>
            </a:r>
            <a:endParaRPr sz="2200" dirty="0">
              <a:latin typeface="Trebuchet MS"/>
              <a:cs typeface="Trebuchet MS"/>
            </a:endParaRPr>
          </a:p>
          <a:p>
            <a:pPr marL="332740" indent="-320040">
              <a:lnSpc>
                <a:spcPts val="2510"/>
              </a:lnSpc>
              <a:spcBef>
                <a:spcPts val="43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b="1" spc="-130" dirty="0">
                <a:latin typeface="Trebuchet MS"/>
                <a:cs typeface="Trebuchet MS"/>
              </a:rPr>
              <a:t>Взаимодействие </a:t>
            </a:r>
            <a:r>
              <a:rPr sz="2200" b="1" spc="-145" dirty="0">
                <a:latin typeface="Trebuchet MS"/>
                <a:cs typeface="Trebuchet MS"/>
              </a:rPr>
              <a:t>педагогов </a:t>
            </a:r>
            <a:r>
              <a:rPr sz="2200" b="1" spc="-220" dirty="0">
                <a:latin typeface="Trebuchet MS"/>
                <a:cs typeface="Trebuchet MS"/>
              </a:rPr>
              <a:t>с </a:t>
            </a:r>
            <a:r>
              <a:rPr sz="2200" b="1" spc="-125" dirty="0">
                <a:latin typeface="Trebuchet MS"/>
                <a:cs typeface="Trebuchet MS"/>
              </a:rPr>
              <a:t>детьми </a:t>
            </a:r>
            <a:r>
              <a:rPr sz="2200" b="1" spc="-165" dirty="0">
                <a:latin typeface="Trebuchet MS"/>
                <a:cs typeface="Trebuchet MS"/>
              </a:rPr>
              <a:t>часто </a:t>
            </a:r>
            <a:r>
              <a:rPr sz="2200" b="1" spc="-150" dirty="0" err="1">
                <a:latin typeface="Trebuchet MS"/>
                <a:cs typeface="Trebuchet MS"/>
              </a:rPr>
              <a:t>носит</a:t>
            </a:r>
            <a:r>
              <a:rPr sz="2200" b="1" spc="-15" dirty="0">
                <a:latin typeface="Trebuchet MS"/>
                <a:cs typeface="Trebuchet MS"/>
              </a:rPr>
              <a:t> </a:t>
            </a:r>
            <a:r>
              <a:rPr sz="2200" b="1" spc="-120" dirty="0" err="1" smtClean="0">
                <a:solidFill>
                  <a:srgbClr val="775F54"/>
                </a:solidFill>
                <a:latin typeface="Trebuchet MS"/>
                <a:cs typeface="Trebuchet MS"/>
              </a:rPr>
              <a:t>директивный</a:t>
            </a:r>
            <a:r>
              <a:rPr lang="ru-RU" sz="2200" b="1" spc="-120" dirty="0" smtClean="0">
                <a:solidFill>
                  <a:srgbClr val="775F54"/>
                </a:solidFill>
                <a:latin typeface="Trebuchet MS"/>
                <a:cs typeface="Trebuchet MS"/>
              </a:rPr>
              <a:t> </a:t>
            </a:r>
            <a:r>
              <a:rPr sz="2200" b="1" spc="-150" dirty="0" err="1" smtClean="0">
                <a:solidFill>
                  <a:srgbClr val="775F54"/>
                </a:solidFill>
                <a:latin typeface="Trebuchet MS"/>
                <a:cs typeface="Trebuchet MS"/>
              </a:rPr>
              <a:t>характер</a:t>
            </a:r>
            <a:endParaRPr sz="2200" dirty="0">
              <a:latin typeface="Trebuchet MS"/>
              <a:cs typeface="Trebuchet MS"/>
            </a:endParaRPr>
          </a:p>
          <a:p>
            <a:pPr marL="332740" marR="257810" indent="-320040">
              <a:lnSpc>
                <a:spcPts val="2380"/>
              </a:lnSpc>
              <a:spcBef>
                <a:spcPts val="745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96240" algn="l"/>
                <a:tab pos="396875" algn="l"/>
              </a:tabLst>
            </a:pPr>
            <a:r>
              <a:rPr sz="2200" b="1" spc="-135" dirty="0">
                <a:latin typeface="Trebuchet MS"/>
                <a:cs typeface="Trebuchet MS"/>
              </a:rPr>
              <a:t>Репродуктивные </a:t>
            </a:r>
            <a:r>
              <a:rPr sz="2200" b="1" spc="-114" dirty="0">
                <a:latin typeface="Trebuchet MS"/>
                <a:cs typeface="Trebuchet MS"/>
              </a:rPr>
              <a:t>формы </a:t>
            </a:r>
            <a:r>
              <a:rPr sz="2200" b="1" spc="-140" dirty="0">
                <a:latin typeface="Trebuchet MS"/>
                <a:cs typeface="Trebuchet MS"/>
              </a:rPr>
              <a:t>работы, </a:t>
            </a:r>
            <a:r>
              <a:rPr sz="2200" b="1" spc="-110" dirty="0">
                <a:latin typeface="Trebuchet MS"/>
                <a:cs typeface="Trebuchet MS"/>
              </a:rPr>
              <a:t>основаны </a:t>
            </a:r>
            <a:r>
              <a:rPr sz="2200" b="1" spc="-105" dirty="0">
                <a:latin typeface="Trebuchet MS"/>
                <a:cs typeface="Trebuchet MS"/>
              </a:rPr>
              <a:t>на </a:t>
            </a:r>
            <a:r>
              <a:rPr sz="2200" b="1" spc="-125" dirty="0">
                <a:solidFill>
                  <a:srgbClr val="775F54"/>
                </a:solidFill>
                <a:latin typeface="Trebuchet MS"/>
                <a:cs typeface="Trebuchet MS"/>
              </a:rPr>
              <a:t>повторении </a:t>
            </a:r>
            <a:r>
              <a:rPr sz="2200" b="1" spc="-100" dirty="0">
                <a:solidFill>
                  <a:srgbClr val="775F54"/>
                </a:solidFill>
                <a:latin typeface="Trebuchet MS"/>
                <a:cs typeface="Trebuchet MS"/>
              </a:rPr>
              <a:t>и  </a:t>
            </a:r>
            <a:r>
              <a:rPr sz="2200" b="1" spc="-120" dirty="0">
                <a:solidFill>
                  <a:srgbClr val="775F54"/>
                </a:solidFill>
                <a:latin typeface="Trebuchet MS"/>
                <a:cs typeface="Trebuchet MS"/>
              </a:rPr>
              <a:t>заучивании</a:t>
            </a:r>
            <a:endParaRPr sz="22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64403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69718"/>
              </p:ext>
            </p:extLst>
          </p:nvPr>
        </p:nvGraphicFramePr>
        <p:xfrm>
          <a:off x="304800" y="163287"/>
          <a:ext cx="11506200" cy="6822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08914"/>
                <a:gridCol w="5497286"/>
              </a:tblGrid>
              <a:tr h="511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Динамика зон риска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Динамика зон риска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511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1.3. Предметы обстановки для отдыха и комфорта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2.3. Сон / отдых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24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1.5. Места для уединения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4.3. Музыка / движение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511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1.6. Связанное с детьми оформление пространства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4.4. Кубики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24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1.8. Оборудование для развития крупной моторики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4.9. Использование телевизора, видео и / или компьютеров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24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2.3. Сон / отдых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4.10. Содействие принятию многообразия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421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3.3. Использование речи для развития мыслительных навыков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7.2. Условия для удовлетворения личных потребностей персонала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24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4.2. Искусство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24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4.3. Музыка / движение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24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4.4. Кубики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24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4.7. Природа / наука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24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4.8. Математика / счет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24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4.9. Использование телевизора, видео и / или компьютеров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24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4.10. Содействие принятию многообразия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24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6.3. Групповые занятия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24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6.4. Условия для детей с ограниченными  возможностями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389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7.2. Условия для удовлетворения личных потребностей персонала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511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7.3. Условия для удовлетворения профессиональных потребностей персонала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  <a:tr h="511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N показателей =17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N показателей =6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556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394792"/>
            <a:ext cx="6409146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000" spc="-430" dirty="0"/>
              <a:t>Опыт</a:t>
            </a:r>
            <a:r>
              <a:rPr sz="4000" spc="-200" dirty="0"/>
              <a:t> </a:t>
            </a:r>
            <a:r>
              <a:rPr sz="4000" spc="-355" dirty="0"/>
              <a:t>практиков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816429" y="1622501"/>
            <a:ext cx="10472057" cy="302198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20040">
              <a:lnSpc>
                <a:spcPts val="1515"/>
              </a:lnSpc>
              <a:spcBef>
                <a:spcPts val="105"/>
              </a:spcBef>
              <a:buClr>
                <a:srgbClr val="DD8046"/>
              </a:buClr>
              <a:buSzPct val="60714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130" dirty="0">
                <a:latin typeface="Noto Sans"/>
                <a:cs typeface="Noto Sans"/>
              </a:rPr>
              <a:t>Логинова </a:t>
            </a:r>
            <a:r>
              <a:rPr spc="-85" dirty="0">
                <a:latin typeface="Noto Sans"/>
                <a:cs typeface="Noto Sans"/>
              </a:rPr>
              <a:t>Л.В. </a:t>
            </a:r>
            <a:r>
              <a:rPr spc="-150" dirty="0">
                <a:latin typeface="Noto Sans"/>
                <a:cs typeface="Noto Sans"/>
              </a:rPr>
              <a:t>Что </a:t>
            </a:r>
            <a:r>
              <a:rPr spc="-145" dirty="0">
                <a:latin typeface="Noto Sans"/>
                <a:cs typeface="Noto Sans"/>
              </a:rPr>
              <a:t>хорошо </a:t>
            </a:r>
            <a:r>
              <a:rPr spc="-85" dirty="0">
                <a:latin typeface="Noto Sans"/>
                <a:cs typeface="Noto Sans"/>
              </a:rPr>
              <a:t>для </a:t>
            </a:r>
            <a:r>
              <a:rPr spc="-105" dirty="0">
                <a:latin typeface="Noto Sans"/>
                <a:cs typeface="Noto Sans"/>
              </a:rPr>
              <a:t>детей </a:t>
            </a:r>
            <a:r>
              <a:rPr spc="-130" dirty="0">
                <a:latin typeface="Noto Sans"/>
                <a:cs typeface="Noto Sans"/>
              </a:rPr>
              <a:t>Швеции, </a:t>
            </a:r>
            <a:r>
              <a:rPr spc="-145" dirty="0">
                <a:latin typeface="Noto Sans"/>
                <a:cs typeface="Noto Sans"/>
              </a:rPr>
              <a:t>хорошо и</a:t>
            </a:r>
            <a:r>
              <a:rPr spc="-150" dirty="0">
                <a:latin typeface="Noto Sans"/>
                <a:cs typeface="Noto Sans"/>
              </a:rPr>
              <a:t> </a:t>
            </a:r>
            <a:r>
              <a:rPr spc="-85" dirty="0">
                <a:latin typeface="Noto Sans"/>
                <a:cs typeface="Noto Sans"/>
              </a:rPr>
              <a:t>для </a:t>
            </a:r>
            <a:r>
              <a:rPr spc="-105" dirty="0">
                <a:latin typeface="Noto Sans"/>
                <a:cs typeface="Noto Sans"/>
              </a:rPr>
              <a:t>детей </a:t>
            </a:r>
            <a:r>
              <a:rPr spc="-125" dirty="0">
                <a:latin typeface="Noto Sans"/>
                <a:cs typeface="Noto Sans"/>
              </a:rPr>
              <a:t>Монголии </a:t>
            </a:r>
            <a:r>
              <a:rPr spc="-65" dirty="0">
                <a:latin typeface="Noto Sans"/>
                <a:cs typeface="Noto Sans"/>
              </a:rPr>
              <a:t>// </a:t>
            </a:r>
            <a:r>
              <a:rPr spc="-135" dirty="0">
                <a:latin typeface="Noto Sans"/>
                <a:cs typeface="Noto Sans"/>
              </a:rPr>
              <a:t>Учительская </a:t>
            </a:r>
            <a:r>
              <a:rPr spc="-114" dirty="0">
                <a:latin typeface="Noto Sans"/>
                <a:cs typeface="Noto Sans"/>
              </a:rPr>
              <a:t>газета</a:t>
            </a:r>
            <a:endParaRPr dirty="0">
              <a:latin typeface="Noto Sans"/>
              <a:cs typeface="Noto Sans"/>
            </a:endParaRPr>
          </a:p>
          <a:p>
            <a:pPr marL="332740">
              <a:lnSpc>
                <a:spcPts val="1515"/>
              </a:lnSpc>
            </a:pPr>
            <a:r>
              <a:rPr spc="-90" dirty="0">
                <a:latin typeface="Noto Sans"/>
                <a:cs typeface="Noto Sans"/>
              </a:rPr>
              <a:t>«УГ </a:t>
            </a:r>
            <a:r>
              <a:rPr spc="-75" dirty="0">
                <a:latin typeface="Noto Sans"/>
                <a:cs typeface="Noto Sans"/>
              </a:rPr>
              <a:t>Москва», </a:t>
            </a:r>
            <a:r>
              <a:rPr spc="-40" dirty="0">
                <a:latin typeface="Noto Sans"/>
                <a:cs typeface="Noto Sans"/>
              </a:rPr>
              <a:t>№11 </a:t>
            </a:r>
            <a:r>
              <a:rPr spc="-120" dirty="0">
                <a:latin typeface="Noto Sans"/>
                <a:cs typeface="Noto Sans"/>
              </a:rPr>
              <a:t>от </a:t>
            </a:r>
            <a:r>
              <a:rPr spc="-60" dirty="0">
                <a:latin typeface="Noto Sans"/>
                <a:cs typeface="Noto Sans"/>
              </a:rPr>
              <a:t>14 </a:t>
            </a:r>
            <a:r>
              <a:rPr spc="-120" dirty="0">
                <a:latin typeface="Noto Sans"/>
                <a:cs typeface="Noto Sans"/>
              </a:rPr>
              <a:t>марта </a:t>
            </a:r>
            <a:r>
              <a:rPr spc="-65" dirty="0">
                <a:latin typeface="Noto Sans"/>
                <a:cs typeface="Noto Sans"/>
              </a:rPr>
              <a:t>2017</a:t>
            </a:r>
            <a:r>
              <a:rPr spc="105" dirty="0">
                <a:latin typeface="Noto Sans"/>
                <a:cs typeface="Noto Sans"/>
              </a:rPr>
              <a:t> </a:t>
            </a:r>
            <a:r>
              <a:rPr spc="-110" dirty="0">
                <a:latin typeface="Noto Sans"/>
                <a:cs typeface="Noto Sans"/>
              </a:rPr>
              <a:t>года</a:t>
            </a:r>
            <a:endParaRPr dirty="0">
              <a:latin typeface="Noto Sans"/>
              <a:cs typeface="Noto Sans"/>
            </a:endParaRPr>
          </a:p>
          <a:p>
            <a:pPr marL="12700">
              <a:spcBef>
                <a:spcPts val="360"/>
              </a:spcBef>
            </a:pPr>
            <a:r>
              <a:rPr u="heavy" spc="-1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Arial"/>
                <a:cs typeface="Arial"/>
                <a:hlinkClick r:id="rId2"/>
              </a:rPr>
              <a:t>http://www.ug.ru/archive/69174</a:t>
            </a:r>
            <a:endParaRPr dirty="0">
              <a:latin typeface="Arial"/>
              <a:cs typeface="Arial"/>
            </a:endParaRPr>
          </a:p>
          <a:p>
            <a:pPr marL="332740" marR="45720" indent="-320040">
              <a:lnSpc>
                <a:spcPts val="1340"/>
              </a:lnSpc>
              <a:spcBef>
                <a:spcPts val="700"/>
              </a:spcBef>
              <a:buClr>
                <a:srgbClr val="DD8046"/>
              </a:buClr>
              <a:buSzPct val="60714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125" dirty="0">
                <a:latin typeface="Noto Sans"/>
                <a:cs typeface="Noto Sans"/>
              </a:rPr>
              <a:t>Юстус </a:t>
            </a:r>
            <a:r>
              <a:rPr spc="-105" dirty="0">
                <a:latin typeface="Noto Sans"/>
                <a:cs typeface="Noto Sans"/>
              </a:rPr>
              <a:t>Т.И. Как </a:t>
            </a:r>
            <a:r>
              <a:rPr spc="-130" dirty="0">
                <a:latin typeface="Noto Sans"/>
                <a:cs typeface="Noto Sans"/>
              </a:rPr>
              <a:t>использовать </a:t>
            </a:r>
            <a:r>
              <a:rPr spc="-114" dirty="0">
                <a:latin typeface="Noto Sans"/>
                <a:cs typeface="Noto Sans"/>
              </a:rPr>
              <a:t>стандарт </a:t>
            </a:r>
            <a:r>
              <a:rPr spc="-85" dirty="0">
                <a:latin typeface="Noto Sans"/>
                <a:cs typeface="Noto Sans"/>
              </a:rPr>
              <a:t>для </a:t>
            </a:r>
            <a:r>
              <a:rPr spc="-140" dirty="0">
                <a:latin typeface="Noto Sans"/>
                <a:cs typeface="Noto Sans"/>
              </a:rPr>
              <a:t>настоящих </a:t>
            </a:r>
            <a:r>
              <a:rPr spc="-120" dirty="0">
                <a:latin typeface="Noto Sans"/>
                <a:cs typeface="Noto Sans"/>
              </a:rPr>
              <a:t>перемен </a:t>
            </a:r>
            <a:r>
              <a:rPr spc="-135" dirty="0">
                <a:latin typeface="Noto Sans"/>
                <a:cs typeface="Noto Sans"/>
              </a:rPr>
              <a:t>в </a:t>
            </a:r>
            <a:r>
              <a:rPr spc="-125" dirty="0">
                <a:latin typeface="Noto Sans"/>
                <a:cs typeface="Noto Sans"/>
              </a:rPr>
              <a:t>жизни </a:t>
            </a:r>
            <a:r>
              <a:rPr spc="-85" dirty="0">
                <a:latin typeface="Noto Sans"/>
                <a:cs typeface="Noto Sans"/>
              </a:rPr>
              <a:t>сада? </a:t>
            </a:r>
            <a:r>
              <a:rPr spc="-65" dirty="0">
                <a:latin typeface="Noto Sans"/>
                <a:cs typeface="Noto Sans"/>
              </a:rPr>
              <a:t>// </a:t>
            </a:r>
            <a:r>
              <a:rPr spc="-125" dirty="0">
                <a:latin typeface="Noto Sans"/>
                <a:cs typeface="Noto Sans"/>
              </a:rPr>
              <a:t>Практика управления  </a:t>
            </a:r>
            <a:r>
              <a:rPr spc="-145" dirty="0">
                <a:latin typeface="Noto Sans"/>
                <a:cs typeface="Noto Sans"/>
              </a:rPr>
              <a:t>ДОУ. </a:t>
            </a:r>
            <a:r>
              <a:rPr spc="-60" dirty="0">
                <a:latin typeface="Noto Sans"/>
                <a:cs typeface="Noto Sans"/>
              </a:rPr>
              <a:t>2016.</a:t>
            </a:r>
            <a:r>
              <a:rPr spc="-185" dirty="0">
                <a:latin typeface="Noto Sans"/>
                <a:cs typeface="Noto Sans"/>
              </a:rPr>
              <a:t> </a:t>
            </a:r>
            <a:r>
              <a:rPr spc="-25" dirty="0">
                <a:latin typeface="Noto Sans"/>
                <a:cs typeface="Noto Sans"/>
              </a:rPr>
              <a:t>№4</a:t>
            </a:r>
            <a:endParaRPr dirty="0">
              <a:latin typeface="Noto Sans"/>
              <a:cs typeface="Noto Sans"/>
            </a:endParaRPr>
          </a:p>
          <a:p>
            <a:pPr marL="12700">
              <a:spcBef>
                <a:spcPts val="375"/>
              </a:spcBef>
            </a:pPr>
            <a:r>
              <a:rPr u="heavy" spc="-4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Arial"/>
                <a:cs typeface="Arial"/>
                <a:hlinkClick r:id="rId3"/>
              </a:rPr>
              <a:t>http://doy.direktor.ru/archive/2016/4/Kak_ispolzovat_standart_dlya_nastoyashchikh_pereme</a:t>
            </a:r>
            <a:endParaRPr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 marL="332740" indent="-320040">
              <a:lnSpc>
                <a:spcPts val="1510"/>
              </a:lnSpc>
              <a:buClr>
                <a:srgbClr val="DD8046"/>
              </a:buClr>
              <a:buSzPct val="60714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165" dirty="0">
                <a:latin typeface="Noto Sans"/>
                <a:cs typeface="Noto Sans"/>
              </a:rPr>
              <a:t>Шиян </a:t>
            </a:r>
            <a:r>
              <a:rPr spc="-80" dirty="0">
                <a:latin typeface="Noto Sans"/>
                <a:cs typeface="Noto Sans"/>
              </a:rPr>
              <a:t>О.А. </a:t>
            </a:r>
            <a:r>
              <a:rPr spc="-100" dirty="0">
                <a:latin typeface="Noto Sans"/>
                <a:cs typeface="Noto Sans"/>
              </a:rPr>
              <a:t>Мастерская, </a:t>
            </a:r>
            <a:r>
              <a:rPr spc="-95" dirty="0">
                <a:latin typeface="Noto Sans"/>
                <a:cs typeface="Noto Sans"/>
              </a:rPr>
              <a:t>класс </a:t>
            </a:r>
            <a:r>
              <a:rPr spc="-145" dirty="0">
                <a:latin typeface="Noto Sans"/>
                <a:cs typeface="Noto Sans"/>
              </a:rPr>
              <a:t>и </a:t>
            </a:r>
            <a:r>
              <a:rPr spc="-125" dirty="0">
                <a:latin typeface="Noto Sans"/>
                <a:cs typeface="Noto Sans"/>
              </a:rPr>
              <a:t>тренажерный </a:t>
            </a:r>
            <a:r>
              <a:rPr spc="-105" dirty="0">
                <a:latin typeface="Noto Sans"/>
                <a:cs typeface="Noto Sans"/>
              </a:rPr>
              <a:t>зал </a:t>
            </a:r>
            <a:r>
              <a:rPr spc="-80" dirty="0">
                <a:latin typeface="DejaVu Sans"/>
                <a:cs typeface="DejaVu Sans"/>
              </a:rPr>
              <a:t>- </a:t>
            </a:r>
            <a:r>
              <a:rPr spc="-114" dirty="0">
                <a:latin typeface="Noto Sans"/>
                <a:cs typeface="Noto Sans"/>
              </a:rPr>
              <a:t>так </a:t>
            </a:r>
            <a:r>
              <a:rPr spc="-135" dirty="0">
                <a:latin typeface="Noto Sans"/>
                <a:cs typeface="Noto Sans"/>
              </a:rPr>
              <a:t>дошкольники </a:t>
            </a:r>
            <a:r>
              <a:rPr spc="-130" dirty="0">
                <a:latin typeface="Noto Sans"/>
                <a:cs typeface="Noto Sans"/>
              </a:rPr>
              <a:t>воспринимают окружающий</a:t>
            </a:r>
            <a:r>
              <a:rPr spc="-45" dirty="0">
                <a:latin typeface="Noto Sans"/>
                <a:cs typeface="Noto Sans"/>
              </a:rPr>
              <a:t> </a:t>
            </a:r>
            <a:r>
              <a:rPr spc="-125" dirty="0">
                <a:latin typeface="Noto Sans"/>
                <a:cs typeface="Noto Sans"/>
              </a:rPr>
              <a:t>мир</a:t>
            </a:r>
            <a:endParaRPr dirty="0">
              <a:latin typeface="Noto Sans"/>
              <a:cs typeface="Noto Sans"/>
            </a:endParaRPr>
          </a:p>
          <a:p>
            <a:pPr marL="332740">
              <a:lnSpc>
                <a:spcPts val="1510"/>
              </a:lnSpc>
            </a:pPr>
            <a:r>
              <a:rPr u="heavy" spc="-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Arial"/>
                <a:cs typeface="Arial"/>
                <a:hlinkClick r:id="rId4"/>
              </a:rPr>
              <a:t>http://www.ug.ru/article/970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40"/>
              </a:spcBef>
            </a:pPr>
            <a:endParaRPr dirty="0">
              <a:latin typeface="Times New Roman"/>
              <a:cs typeface="Times New Roman"/>
            </a:endParaRPr>
          </a:p>
          <a:p>
            <a:pPr marL="332740" indent="-320040">
              <a:spcBef>
                <a:spcPts val="5"/>
              </a:spcBef>
              <a:buClr>
                <a:srgbClr val="DD8046"/>
              </a:buClr>
              <a:buSzPct val="60714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120" dirty="0">
                <a:latin typeface="Noto Sans"/>
                <a:cs typeface="Noto Sans"/>
              </a:rPr>
              <a:t>Изменение </a:t>
            </a:r>
            <a:r>
              <a:rPr spc="-145" dirty="0">
                <a:latin typeface="Noto Sans"/>
                <a:cs typeface="Noto Sans"/>
              </a:rPr>
              <a:t>типичной </a:t>
            </a:r>
            <a:r>
              <a:rPr spc="-125" dirty="0">
                <a:latin typeface="Noto Sans"/>
                <a:cs typeface="Noto Sans"/>
              </a:rPr>
              <a:t>образовательной </a:t>
            </a:r>
            <a:r>
              <a:rPr spc="-110" dirty="0">
                <a:latin typeface="Noto Sans"/>
                <a:cs typeface="Noto Sans"/>
              </a:rPr>
              <a:t>среды детского </a:t>
            </a:r>
            <a:r>
              <a:rPr spc="-90" dirty="0">
                <a:latin typeface="Noto Sans"/>
                <a:cs typeface="Noto Sans"/>
              </a:rPr>
              <a:t>сада </a:t>
            </a:r>
            <a:r>
              <a:rPr spc="-130" dirty="0">
                <a:latin typeface="Noto Sans"/>
                <a:cs typeface="Noto Sans"/>
              </a:rPr>
              <a:t>на </a:t>
            </a:r>
            <a:r>
              <a:rPr spc="-90" dirty="0">
                <a:latin typeface="Noto Sans"/>
                <a:cs typeface="Noto Sans"/>
              </a:rPr>
              <a:t>среду, </a:t>
            </a:r>
            <a:r>
              <a:rPr spc="-130" dirty="0">
                <a:latin typeface="Noto Sans"/>
                <a:cs typeface="Noto Sans"/>
              </a:rPr>
              <a:t>ориентированную на</a:t>
            </a:r>
            <a:r>
              <a:rPr spc="-45" dirty="0">
                <a:latin typeface="Noto Sans"/>
                <a:cs typeface="Noto Sans"/>
              </a:rPr>
              <a:t> </a:t>
            </a:r>
            <a:r>
              <a:rPr spc="-114" dirty="0">
                <a:latin typeface="Noto Sans"/>
                <a:cs typeface="Noto Sans"/>
              </a:rPr>
              <a:t>ребенка</a:t>
            </a:r>
            <a:endParaRPr dirty="0">
              <a:latin typeface="Noto Sans"/>
              <a:cs typeface="Noto Sans"/>
            </a:endParaRPr>
          </a:p>
          <a:p>
            <a:pPr marL="12700">
              <a:spcBef>
                <a:spcPts val="370"/>
              </a:spcBef>
            </a:pPr>
            <a:r>
              <a:rPr u="heavy" spc="-45" dirty="0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latin typeface="Arial"/>
                <a:cs typeface="Arial"/>
                <a:hlinkClick r:id="rId5"/>
              </a:rPr>
              <a:t>https://youtu.be/PiAyFUWap6U</a:t>
            </a:r>
            <a:endParaRPr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03713" y="4724399"/>
            <a:ext cx="3865081" cy="19446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62057" y="4724399"/>
            <a:ext cx="3775818" cy="19446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220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ВНИМАНИЕ!</a:t>
            </a:r>
          </a:p>
          <a:p>
            <a:pPr marL="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КОНТАКТЫ:</a:t>
            </a:r>
          </a:p>
          <a:p>
            <a:pPr marL="0" indent="0" algn="ctr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dinoo@kirovipk.ru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52-30-23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гудок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114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861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2192" y="671117"/>
            <a:ext cx="10463514" cy="713579"/>
          </a:xfrm>
          <a:prstGeom prst="rect">
            <a:avLst/>
          </a:prstGeom>
        </p:spPr>
        <p:txBody>
          <a:bodyPr vert="horz" wrap="square" lIns="0" tIns="218998" rIns="0" bIns="0" rtlCol="0" anchor="ctr">
            <a:spAutoFit/>
          </a:bodyPr>
          <a:lstStyle/>
          <a:p>
            <a:pPr marL="189230" marR="5080" algn="just">
              <a:lnSpc>
                <a:spcPct val="100000"/>
              </a:lnSpc>
              <a:spcBef>
                <a:spcPts val="0"/>
              </a:spcBef>
            </a:pPr>
            <a:r>
              <a:rPr sz="3200" spc="-260" dirty="0" err="1" smtClean="0"/>
              <a:t>Лонгитюдное</a:t>
            </a:r>
            <a:r>
              <a:rPr sz="3200" spc="-260" dirty="0" smtClean="0"/>
              <a:t> </a:t>
            </a:r>
            <a:r>
              <a:rPr sz="3200" spc="-250" dirty="0"/>
              <a:t>исследование  </a:t>
            </a:r>
            <a:r>
              <a:rPr sz="3200" spc="-280" dirty="0"/>
              <a:t>качества </a:t>
            </a:r>
            <a:r>
              <a:rPr sz="3200" spc="-295" dirty="0"/>
              <a:t>дошкольного </a:t>
            </a:r>
            <a:r>
              <a:rPr sz="3200" spc="-275" dirty="0"/>
              <a:t>образования </a:t>
            </a:r>
            <a:r>
              <a:rPr sz="3200" spc="-310" dirty="0"/>
              <a:t>в</a:t>
            </a:r>
            <a:r>
              <a:rPr sz="3200" spc="-180" dirty="0"/>
              <a:t> </a:t>
            </a:r>
            <a:r>
              <a:rPr sz="3200" spc="-285" dirty="0" smtClean="0"/>
              <a:t>РФ</a:t>
            </a:r>
            <a:endParaRPr sz="3200" dirty="0">
              <a:latin typeface="DejaVu Sans"/>
              <a:cs typeface="DejaVu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88029" y="3934205"/>
            <a:ext cx="2444750" cy="1027430"/>
          </a:xfrm>
          <a:custGeom>
            <a:avLst/>
            <a:gdLst/>
            <a:ahLst/>
            <a:cxnLst/>
            <a:rect l="l" t="t" r="r" b="b"/>
            <a:pathLst>
              <a:path w="2444750" h="1027429">
                <a:moveTo>
                  <a:pt x="2273299" y="0"/>
                </a:moveTo>
                <a:lnTo>
                  <a:pt x="171195" y="0"/>
                </a:lnTo>
                <a:lnTo>
                  <a:pt x="125706" y="6119"/>
                </a:lnTo>
                <a:lnTo>
                  <a:pt x="84817" y="23386"/>
                </a:lnTo>
                <a:lnTo>
                  <a:pt x="50164" y="50165"/>
                </a:lnTo>
                <a:lnTo>
                  <a:pt x="23386" y="84817"/>
                </a:lnTo>
                <a:lnTo>
                  <a:pt x="6119" y="125706"/>
                </a:lnTo>
                <a:lnTo>
                  <a:pt x="0" y="171196"/>
                </a:lnTo>
                <a:lnTo>
                  <a:pt x="0" y="855980"/>
                </a:lnTo>
                <a:lnTo>
                  <a:pt x="6119" y="901469"/>
                </a:lnTo>
                <a:lnTo>
                  <a:pt x="23386" y="942358"/>
                </a:lnTo>
                <a:lnTo>
                  <a:pt x="50165" y="977011"/>
                </a:lnTo>
                <a:lnTo>
                  <a:pt x="84817" y="1003789"/>
                </a:lnTo>
                <a:lnTo>
                  <a:pt x="125706" y="1021056"/>
                </a:lnTo>
                <a:lnTo>
                  <a:pt x="171195" y="1027176"/>
                </a:lnTo>
                <a:lnTo>
                  <a:pt x="2273299" y="1027176"/>
                </a:lnTo>
                <a:lnTo>
                  <a:pt x="2318789" y="1021056"/>
                </a:lnTo>
                <a:lnTo>
                  <a:pt x="2359678" y="1003789"/>
                </a:lnTo>
                <a:lnTo>
                  <a:pt x="2394330" y="977011"/>
                </a:lnTo>
                <a:lnTo>
                  <a:pt x="2421109" y="942358"/>
                </a:lnTo>
                <a:lnTo>
                  <a:pt x="2438376" y="901469"/>
                </a:lnTo>
                <a:lnTo>
                  <a:pt x="2444496" y="855980"/>
                </a:lnTo>
                <a:lnTo>
                  <a:pt x="2444496" y="171196"/>
                </a:lnTo>
                <a:lnTo>
                  <a:pt x="2438376" y="125706"/>
                </a:lnTo>
                <a:lnTo>
                  <a:pt x="2421109" y="84817"/>
                </a:lnTo>
                <a:lnTo>
                  <a:pt x="2394331" y="50165"/>
                </a:lnTo>
                <a:lnTo>
                  <a:pt x="2359678" y="23386"/>
                </a:lnTo>
                <a:lnTo>
                  <a:pt x="2318789" y="6119"/>
                </a:lnTo>
                <a:lnTo>
                  <a:pt x="2273299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84752" y="4207509"/>
            <a:ext cx="105219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500" spc="-300" dirty="0">
                <a:solidFill>
                  <a:srgbClr val="FFFFFF"/>
                </a:solidFill>
                <a:latin typeface="Noto Sans"/>
                <a:cs typeface="Noto Sans"/>
              </a:rPr>
              <a:t>Н</a:t>
            </a:r>
            <a:r>
              <a:rPr sz="2500" spc="-310" dirty="0">
                <a:solidFill>
                  <a:srgbClr val="FFFFFF"/>
                </a:solidFill>
                <a:latin typeface="Noto Sans"/>
                <a:cs typeface="Noto Sans"/>
              </a:rPr>
              <a:t>О</a:t>
            </a:r>
            <a:r>
              <a:rPr sz="2500" spc="-175" dirty="0">
                <a:solidFill>
                  <a:srgbClr val="FFFFFF"/>
                </a:solidFill>
                <a:latin typeface="Noto Sans"/>
                <a:cs typeface="Noto Sans"/>
              </a:rPr>
              <a:t>РМА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78705" y="3063876"/>
            <a:ext cx="2015489" cy="446405"/>
          </a:xfrm>
          <a:custGeom>
            <a:avLst/>
            <a:gdLst/>
            <a:ahLst/>
            <a:cxnLst/>
            <a:rect l="l" t="t" r="r" b="b"/>
            <a:pathLst>
              <a:path w="2015489" h="446404">
                <a:moveTo>
                  <a:pt x="1031748" y="0"/>
                </a:moveTo>
                <a:lnTo>
                  <a:pt x="965327" y="635"/>
                </a:lnTo>
                <a:lnTo>
                  <a:pt x="899033" y="4445"/>
                </a:lnTo>
                <a:lnTo>
                  <a:pt x="832866" y="11175"/>
                </a:lnTo>
                <a:lnTo>
                  <a:pt x="767080" y="21209"/>
                </a:lnTo>
                <a:lnTo>
                  <a:pt x="701802" y="34416"/>
                </a:lnTo>
                <a:lnTo>
                  <a:pt x="637032" y="50800"/>
                </a:lnTo>
                <a:lnTo>
                  <a:pt x="573024" y="70230"/>
                </a:lnTo>
                <a:lnTo>
                  <a:pt x="510032" y="92963"/>
                </a:lnTo>
                <a:lnTo>
                  <a:pt x="447802" y="118745"/>
                </a:lnTo>
                <a:lnTo>
                  <a:pt x="386715" y="147574"/>
                </a:lnTo>
                <a:lnTo>
                  <a:pt x="326898" y="179704"/>
                </a:lnTo>
                <a:lnTo>
                  <a:pt x="268350" y="214757"/>
                </a:lnTo>
                <a:lnTo>
                  <a:pt x="211200" y="253111"/>
                </a:lnTo>
                <a:lnTo>
                  <a:pt x="155702" y="294513"/>
                </a:lnTo>
                <a:lnTo>
                  <a:pt x="101854" y="338963"/>
                </a:lnTo>
                <a:lnTo>
                  <a:pt x="49911" y="386714"/>
                </a:lnTo>
                <a:lnTo>
                  <a:pt x="0" y="437134"/>
                </a:lnTo>
                <a:lnTo>
                  <a:pt x="9144" y="446024"/>
                </a:lnTo>
                <a:lnTo>
                  <a:pt x="58928" y="395604"/>
                </a:lnTo>
                <a:lnTo>
                  <a:pt x="110362" y="348361"/>
                </a:lnTo>
                <a:lnTo>
                  <a:pt x="163830" y="304291"/>
                </a:lnTo>
                <a:lnTo>
                  <a:pt x="218821" y="263271"/>
                </a:lnTo>
                <a:lnTo>
                  <a:pt x="275336" y="225298"/>
                </a:lnTo>
                <a:lnTo>
                  <a:pt x="333375" y="190500"/>
                </a:lnTo>
                <a:lnTo>
                  <a:pt x="392684" y="158750"/>
                </a:lnTo>
                <a:lnTo>
                  <a:pt x="453263" y="130175"/>
                </a:lnTo>
                <a:lnTo>
                  <a:pt x="514858" y="104648"/>
                </a:lnTo>
                <a:lnTo>
                  <a:pt x="577342" y="82169"/>
                </a:lnTo>
                <a:lnTo>
                  <a:pt x="640842" y="62991"/>
                </a:lnTo>
                <a:lnTo>
                  <a:pt x="704850" y="46736"/>
                </a:lnTo>
                <a:lnTo>
                  <a:pt x="769493" y="33654"/>
                </a:lnTo>
                <a:lnTo>
                  <a:pt x="834771" y="23749"/>
                </a:lnTo>
                <a:lnTo>
                  <a:pt x="900303" y="17017"/>
                </a:lnTo>
                <a:lnTo>
                  <a:pt x="965962" y="13335"/>
                </a:lnTo>
                <a:lnTo>
                  <a:pt x="1195536" y="12700"/>
                </a:lnTo>
                <a:lnTo>
                  <a:pt x="1164463" y="8509"/>
                </a:lnTo>
                <a:lnTo>
                  <a:pt x="1098169" y="2794"/>
                </a:lnTo>
                <a:lnTo>
                  <a:pt x="1031748" y="0"/>
                </a:lnTo>
                <a:close/>
              </a:path>
              <a:path w="2015489" h="446404">
                <a:moveTo>
                  <a:pt x="1919732" y="401574"/>
                </a:moveTo>
                <a:lnTo>
                  <a:pt x="1916176" y="403605"/>
                </a:lnTo>
                <a:lnTo>
                  <a:pt x="1915287" y="407035"/>
                </a:lnTo>
                <a:lnTo>
                  <a:pt x="1914271" y="410337"/>
                </a:lnTo>
                <a:lnTo>
                  <a:pt x="1916303" y="413892"/>
                </a:lnTo>
                <a:lnTo>
                  <a:pt x="1919605" y="414782"/>
                </a:lnTo>
                <a:lnTo>
                  <a:pt x="2014982" y="441578"/>
                </a:lnTo>
                <a:lnTo>
                  <a:pt x="2013864" y="437007"/>
                </a:lnTo>
                <a:lnTo>
                  <a:pt x="2001647" y="437007"/>
                </a:lnTo>
                <a:lnTo>
                  <a:pt x="1985427" y="420123"/>
                </a:lnTo>
                <a:lnTo>
                  <a:pt x="1923034" y="402589"/>
                </a:lnTo>
                <a:lnTo>
                  <a:pt x="1919732" y="401574"/>
                </a:lnTo>
                <a:close/>
              </a:path>
              <a:path w="2015489" h="446404">
                <a:moveTo>
                  <a:pt x="1985427" y="420123"/>
                </a:moveTo>
                <a:lnTo>
                  <a:pt x="2001647" y="437007"/>
                </a:lnTo>
                <a:lnTo>
                  <a:pt x="2004651" y="434086"/>
                </a:lnTo>
                <a:lnTo>
                  <a:pt x="2000123" y="434086"/>
                </a:lnTo>
                <a:lnTo>
                  <a:pt x="1997525" y="423523"/>
                </a:lnTo>
                <a:lnTo>
                  <a:pt x="1985427" y="420123"/>
                </a:lnTo>
                <a:close/>
              </a:path>
              <a:path w="2015489" h="446404">
                <a:moveTo>
                  <a:pt x="1987169" y="339851"/>
                </a:moveTo>
                <a:lnTo>
                  <a:pt x="1983740" y="340740"/>
                </a:lnTo>
                <a:lnTo>
                  <a:pt x="1980311" y="341502"/>
                </a:lnTo>
                <a:lnTo>
                  <a:pt x="1978279" y="345059"/>
                </a:lnTo>
                <a:lnTo>
                  <a:pt x="1979041" y="348361"/>
                </a:lnTo>
                <a:lnTo>
                  <a:pt x="1994544" y="411404"/>
                </a:lnTo>
                <a:lnTo>
                  <a:pt x="2010791" y="428116"/>
                </a:lnTo>
                <a:lnTo>
                  <a:pt x="2001647" y="437007"/>
                </a:lnTo>
                <a:lnTo>
                  <a:pt x="2013864" y="437007"/>
                </a:lnTo>
                <a:lnTo>
                  <a:pt x="1991388" y="345059"/>
                </a:lnTo>
                <a:lnTo>
                  <a:pt x="1990598" y="342011"/>
                </a:lnTo>
                <a:lnTo>
                  <a:pt x="1987169" y="339851"/>
                </a:lnTo>
                <a:close/>
              </a:path>
              <a:path w="2015489" h="446404">
                <a:moveTo>
                  <a:pt x="1997525" y="423523"/>
                </a:moveTo>
                <a:lnTo>
                  <a:pt x="2000123" y="434086"/>
                </a:lnTo>
                <a:lnTo>
                  <a:pt x="2007997" y="426465"/>
                </a:lnTo>
                <a:lnTo>
                  <a:pt x="1997525" y="423523"/>
                </a:lnTo>
                <a:close/>
              </a:path>
              <a:path w="2015489" h="446404">
                <a:moveTo>
                  <a:pt x="1994544" y="411404"/>
                </a:moveTo>
                <a:lnTo>
                  <a:pt x="1997525" y="423523"/>
                </a:lnTo>
                <a:lnTo>
                  <a:pt x="2007997" y="426465"/>
                </a:lnTo>
                <a:lnTo>
                  <a:pt x="2000123" y="434086"/>
                </a:lnTo>
                <a:lnTo>
                  <a:pt x="2004651" y="434086"/>
                </a:lnTo>
                <a:lnTo>
                  <a:pt x="2010791" y="428116"/>
                </a:lnTo>
                <a:lnTo>
                  <a:pt x="1994544" y="411404"/>
                </a:lnTo>
                <a:close/>
              </a:path>
              <a:path w="2015489" h="446404">
                <a:moveTo>
                  <a:pt x="1195536" y="12700"/>
                </a:moveTo>
                <a:lnTo>
                  <a:pt x="1031748" y="12700"/>
                </a:lnTo>
                <a:lnTo>
                  <a:pt x="1097534" y="15366"/>
                </a:lnTo>
                <a:lnTo>
                  <a:pt x="1163320" y="21082"/>
                </a:lnTo>
                <a:lnTo>
                  <a:pt x="1228598" y="30099"/>
                </a:lnTo>
                <a:lnTo>
                  <a:pt x="1293622" y="42037"/>
                </a:lnTo>
                <a:lnTo>
                  <a:pt x="1358138" y="57403"/>
                </a:lnTo>
                <a:lnTo>
                  <a:pt x="1422019" y="75691"/>
                </a:lnTo>
                <a:lnTo>
                  <a:pt x="1485138" y="97154"/>
                </a:lnTo>
                <a:lnTo>
                  <a:pt x="1547368" y="121920"/>
                </a:lnTo>
                <a:lnTo>
                  <a:pt x="1608582" y="149860"/>
                </a:lnTo>
                <a:lnTo>
                  <a:pt x="1668780" y="180848"/>
                </a:lnTo>
                <a:lnTo>
                  <a:pt x="1727581" y="215011"/>
                </a:lnTo>
                <a:lnTo>
                  <a:pt x="1785112" y="252475"/>
                </a:lnTo>
                <a:lnTo>
                  <a:pt x="1841119" y="293115"/>
                </a:lnTo>
                <a:lnTo>
                  <a:pt x="1895602" y="336930"/>
                </a:lnTo>
                <a:lnTo>
                  <a:pt x="1948307" y="383921"/>
                </a:lnTo>
                <a:lnTo>
                  <a:pt x="1979930" y="414400"/>
                </a:lnTo>
                <a:lnTo>
                  <a:pt x="1985427" y="420123"/>
                </a:lnTo>
                <a:lnTo>
                  <a:pt x="1997525" y="423523"/>
                </a:lnTo>
                <a:lnTo>
                  <a:pt x="1956816" y="374523"/>
                </a:lnTo>
                <a:lnTo>
                  <a:pt x="1903603" y="327025"/>
                </a:lnTo>
                <a:lnTo>
                  <a:pt x="1848612" y="282828"/>
                </a:lnTo>
                <a:lnTo>
                  <a:pt x="1792097" y="241935"/>
                </a:lnTo>
                <a:lnTo>
                  <a:pt x="1733931" y="204088"/>
                </a:lnTo>
                <a:lnTo>
                  <a:pt x="1674495" y="169545"/>
                </a:lnTo>
                <a:lnTo>
                  <a:pt x="1613916" y="138302"/>
                </a:lnTo>
                <a:lnTo>
                  <a:pt x="1552067" y="110109"/>
                </a:lnTo>
                <a:lnTo>
                  <a:pt x="1489329" y="85216"/>
                </a:lnTo>
                <a:lnTo>
                  <a:pt x="1425575" y="63500"/>
                </a:lnTo>
                <a:lnTo>
                  <a:pt x="1361059" y="44958"/>
                </a:lnTo>
                <a:lnTo>
                  <a:pt x="1296035" y="29590"/>
                </a:lnTo>
                <a:lnTo>
                  <a:pt x="1230376" y="17399"/>
                </a:lnTo>
                <a:lnTo>
                  <a:pt x="1195536" y="127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4946" y="3934205"/>
            <a:ext cx="2444750" cy="1027430"/>
          </a:xfrm>
          <a:custGeom>
            <a:avLst/>
            <a:gdLst/>
            <a:ahLst/>
            <a:cxnLst/>
            <a:rect l="l" t="t" r="r" b="b"/>
            <a:pathLst>
              <a:path w="2444750" h="1027429">
                <a:moveTo>
                  <a:pt x="2273300" y="0"/>
                </a:moveTo>
                <a:lnTo>
                  <a:pt x="171195" y="0"/>
                </a:lnTo>
                <a:lnTo>
                  <a:pt x="125706" y="6119"/>
                </a:lnTo>
                <a:lnTo>
                  <a:pt x="84817" y="23386"/>
                </a:lnTo>
                <a:lnTo>
                  <a:pt x="50164" y="50165"/>
                </a:lnTo>
                <a:lnTo>
                  <a:pt x="23386" y="84817"/>
                </a:lnTo>
                <a:lnTo>
                  <a:pt x="6119" y="125706"/>
                </a:lnTo>
                <a:lnTo>
                  <a:pt x="0" y="171196"/>
                </a:lnTo>
                <a:lnTo>
                  <a:pt x="0" y="855980"/>
                </a:lnTo>
                <a:lnTo>
                  <a:pt x="6119" y="901469"/>
                </a:lnTo>
                <a:lnTo>
                  <a:pt x="23386" y="942358"/>
                </a:lnTo>
                <a:lnTo>
                  <a:pt x="50164" y="977011"/>
                </a:lnTo>
                <a:lnTo>
                  <a:pt x="84817" y="1003789"/>
                </a:lnTo>
                <a:lnTo>
                  <a:pt x="125706" y="1021056"/>
                </a:lnTo>
                <a:lnTo>
                  <a:pt x="171195" y="1027176"/>
                </a:lnTo>
                <a:lnTo>
                  <a:pt x="2273300" y="1027176"/>
                </a:lnTo>
                <a:lnTo>
                  <a:pt x="2318789" y="1021056"/>
                </a:lnTo>
                <a:lnTo>
                  <a:pt x="2359678" y="1003789"/>
                </a:lnTo>
                <a:lnTo>
                  <a:pt x="2394330" y="977011"/>
                </a:lnTo>
                <a:lnTo>
                  <a:pt x="2421109" y="942358"/>
                </a:lnTo>
                <a:lnTo>
                  <a:pt x="2438376" y="901469"/>
                </a:lnTo>
                <a:lnTo>
                  <a:pt x="2444496" y="855980"/>
                </a:lnTo>
                <a:lnTo>
                  <a:pt x="2444496" y="171196"/>
                </a:lnTo>
                <a:lnTo>
                  <a:pt x="2438376" y="125706"/>
                </a:lnTo>
                <a:lnTo>
                  <a:pt x="2421109" y="84817"/>
                </a:lnTo>
                <a:lnTo>
                  <a:pt x="2394330" y="50165"/>
                </a:lnTo>
                <a:lnTo>
                  <a:pt x="2359678" y="23386"/>
                </a:lnTo>
                <a:lnTo>
                  <a:pt x="2318789" y="6119"/>
                </a:lnTo>
                <a:lnTo>
                  <a:pt x="2273300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01918" y="4207509"/>
            <a:ext cx="2287778" cy="3969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500" spc="-229" dirty="0">
                <a:solidFill>
                  <a:srgbClr val="FFFFFF"/>
                </a:solidFill>
                <a:latin typeface="Noto Sans"/>
                <a:cs typeface="Noto Sans"/>
              </a:rPr>
              <a:t>ДЕЯТЕЛЬНОСТЬ</a:t>
            </a:r>
            <a:endParaRPr sz="2500" dirty="0">
              <a:latin typeface="Noto Sans"/>
              <a:cs typeface="Noto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83278" y="5386579"/>
            <a:ext cx="2015489" cy="446405"/>
          </a:xfrm>
          <a:custGeom>
            <a:avLst/>
            <a:gdLst/>
            <a:ahLst/>
            <a:cxnLst/>
            <a:rect l="l" t="t" r="r" b="b"/>
            <a:pathLst>
              <a:path w="2015489" h="446404">
                <a:moveTo>
                  <a:pt x="17443" y="22639"/>
                </a:moveTo>
                <a:lnTo>
                  <a:pt x="58165" y="71755"/>
                </a:lnTo>
                <a:lnTo>
                  <a:pt x="111378" y="119126"/>
                </a:lnTo>
                <a:lnTo>
                  <a:pt x="166243" y="163322"/>
                </a:lnTo>
                <a:lnTo>
                  <a:pt x="222885" y="204304"/>
                </a:lnTo>
                <a:lnTo>
                  <a:pt x="280924" y="242087"/>
                </a:lnTo>
                <a:lnTo>
                  <a:pt x="340360" y="276631"/>
                </a:lnTo>
                <a:lnTo>
                  <a:pt x="401193" y="307911"/>
                </a:lnTo>
                <a:lnTo>
                  <a:pt x="462914" y="336029"/>
                </a:lnTo>
                <a:lnTo>
                  <a:pt x="525780" y="361010"/>
                </a:lnTo>
                <a:lnTo>
                  <a:pt x="589407" y="382727"/>
                </a:lnTo>
                <a:lnTo>
                  <a:pt x="653796" y="401180"/>
                </a:lnTo>
                <a:lnTo>
                  <a:pt x="719074" y="416585"/>
                </a:lnTo>
                <a:lnTo>
                  <a:pt x="784606" y="428726"/>
                </a:lnTo>
                <a:lnTo>
                  <a:pt x="850646" y="437718"/>
                </a:lnTo>
                <a:lnTo>
                  <a:pt x="916939" y="443445"/>
                </a:lnTo>
                <a:lnTo>
                  <a:pt x="983361" y="446112"/>
                </a:lnTo>
                <a:lnTo>
                  <a:pt x="1049782" y="445541"/>
                </a:lnTo>
                <a:lnTo>
                  <a:pt x="1116076" y="441794"/>
                </a:lnTo>
                <a:lnTo>
                  <a:pt x="1182115" y="434898"/>
                </a:lnTo>
                <a:lnTo>
                  <a:pt x="1191846" y="433412"/>
                </a:lnTo>
                <a:lnTo>
                  <a:pt x="983234" y="433412"/>
                </a:lnTo>
                <a:lnTo>
                  <a:pt x="917448" y="430758"/>
                </a:lnTo>
                <a:lnTo>
                  <a:pt x="851662" y="425056"/>
                </a:lnTo>
                <a:lnTo>
                  <a:pt x="786257" y="416140"/>
                </a:lnTo>
                <a:lnTo>
                  <a:pt x="721360" y="404088"/>
                </a:lnTo>
                <a:lnTo>
                  <a:pt x="656844" y="388823"/>
                </a:lnTo>
                <a:lnTo>
                  <a:pt x="592963" y="370509"/>
                </a:lnTo>
                <a:lnTo>
                  <a:pt x="529844" y="348983"/>
                </a:lnTo>
                <a:lnTo>
                  <a:pt x="467613" y="324231"/>
                </a:lnTo>
                <a:lnTo>
                  <a:pt x="406400" y="296354"/>
                </a:lnTo>
                <a:lnTo>
                  <a:pt x="346201" y="265341"/>
                </a:lnTo>
                <a:lnTo>
                  <a:pt x="287274" y="231114"/>
                </a:lnTo>
                <a:lnTo>
                  <a:pt x="229743" y="193675"/>
                </a:lnTo>
                <a:lnTo>
                  <a:pt x="173736" y="153035"/>
                </a:lnTo>
                <a:lnTo>
                  <a:pt x="119380" y="109220"/>
                </a:lnTo>
                <a:lnTo>
                  <a:pt x="66675" y="62230"/>
                </a:lnTo>
                <a:lnTo>
                  <a:pt x="35051" y="31750"/>
                </a:lnTo>
                <a:lnTo>
                  <a:pt x="29598" y="26073"/>
                </a:lnTo>
                <a:lnTo>
                  <a:pt x="17443" y="22639"/>
                </a:lnTo>
                <a:close/>
              </a:path>
              <a:path w="2015489" h="446404">
                <a:moveTo>
                  <a:pt x="2005964" y="0"/>
                </a:moveTo>
                <a:lnTo>
                  <a:pt x="1956053" y="50546"/>
                </a:lnTo>
                <a:lnTo>
                  <a:pt x="1904619" y="97663"/>
                </a:lnTo>
                <a:lnTo>
                  <a:pt x="1851278" y="141732"/>
                </a:lnTo>
                <a:lnTo>
                  <a:pt x="1796288" y="182880"/>
                </a:lnTo>
                <a:lnTo>
                  <a:pt x="1739646" y="220751"/>
                </a:lnTo>
                <a:lnTo>
                  <a:pt x="1681607" y="255638"/>
                </a:lnTo>
                <a:lnTo>
                  <a:pt x="1622298" y="287286"/>
                </a:lnTo>
                <a:lnTo>
                  <a:pt x="1561719" y="315912"/>
                </a:lnTo>
                <a:lnTo>
                  <a:pt x="1500124" y="341515"/>
                </a:lnTo>
                <a:lnTo>
                  <a:pt x="1437513" y="363880"/>
                </a:lnTo>
                <a:lnTo>
                  <a:pt x="1374267" y="383209"/>
                </a:lnTo>
                <a:lnTo>
                  <a:pt x="1310132" y="399415"/>
                </a:lnTo>
                <a:lnTo>
                  <a:pt x="1245362" y="412394"/>
                </a:lnTo>
                <a:lnTo>
                  <a:pt x="1180211" y="422351"/>
                </a:lnTo>
                <a:lnTo>
                  <a:pt x="1114678" y="429171"/>
                </a:lnTo>
                <a:lnTo>
                  <a:pt x="1049020" y="432854"/>
                </a:lnTo>
                <a:lnTo>
                  <a:pt x="983234" y="433412"/>
                </a:lnTo>
                <a:lnTo>
                  <a:pt x="1191846" y="433412"/>
                </a:lnTo>
                <a:lnTo>
                  <a:pt x="1247902" y="424853"/>
                </a:lnTo>
                <a:lnTo>
                  <a:pt x="1313307" y="411734"/>
                </a:lnTo>
                <a:lnTo>
                  <a:pt x="1377950" y="395363"/>
                </a:lnTo>
                <a:lnTo>
                  <a:pt x="1441831" y="375831"/>
                </a:lnTo>
                <a:lnTo>
                  <a:pt x="1504950" y="353237"/>
                </a:lnTo>
                <a:lnTo>
                  <a:pt x="1567180" y="327406"/>
                </a:lnTo>
                <a:lnTo>
                  <a:pt x="1628394" y="298488"/>
                </a:lnTo>
                <a:lnTo>
                  <a:pt x="1688211" y="266522"/>
                </a:lnTo>
                <a:lnTo>
                  <a:pt x="1746758" y="231305"/>
                </a:lnTo>
                <a:lnTo>
                  <a:pt x="1803781" y="193040"/>
                </a:lnTo>
                <a:lnTo>
                  <a:pt x="1859280" y="151638"/>
                </a:lnTo>
                <a:lnTo>
                  <a:pt x="1913255" y="107061"/>
                </a:lnTo>
                <a:lnTo>
                  <a:pt x="1965198" y="59436"/>
                </a:lnTo>
                <a:lnTo>
                  <a:pt x="2014982" y="8890"/>
                </a:lnTo>
                <a:lnTo>
                  <a:pt x="2005964" y="0"/>
                </a:lnTo>
                <a:close/>
              </a:path>
              <a:path w="2015489" h="446404">
                <a:moveTo>
                  <a:pt x="0" y="4445"/>
                </a:moveTo>
                <a:lnTo>
                  <a:pt x="23579" y="101092"/>
                </a:lnTo>
                <a:lnTo>
                  <a:pt x="24257" y="104140"/>
                </a:lnTo>
                <a:lnTo>
                  <a:pt x="27686" y="106299"/>
                </a:lnTo>
                <a:lnTo>
                  <a:pt x="34544" y="104521"/>
                </a:lnTo>
                <a:lnTo>
                  <a:pt x="36575" y="101092"/>
                </a:lnTo>
                <a:lnTo>
                  <a:pt x="35782" y="97663"/>
                </a:lnTo>
                <a:lnTo>
                  <a:pt x="20411" y="34780"/>
                </a:lnTo>
                <a:lnTo>
                  <a:pt x="4190" y="17907"/>
                </a:lnTo>
                <a:lnTo>
                  <a:pt x="13335" y="9144"/>
                </a:lnTo>
                <a:lnTo>
                  <a:pt x="16645" y="9144"/>
                </a:lnTo>
                <a:lnTo>
                  <a:pt x="0" y="4445"/>
                </a:lnTo>
                <a:close/>
              </a:path>
              <a:path w="2015489" h="446404">
                <a:moveTo>
                  <a:pt x="16645" y="9144"/>
                </a:moveTo>
                <a:lnTo>
                  <a:pt x="13335" y="9144"/>
                </a:lnTo>
                <a:lnTo>
                  <a:pt x="29598" y="26073"/>
                </a:lnTo>
                <a:lnTo>
                  <a:pt x="91948" y="43688"/>
                </a:lnTo>
                <a:lnTo>
                  <a:pt x="95250" y="44577"/>
                </a:lnTo>
                <a:lnTo>
                  <a:pt x="98806" y="42672"/>
                </a:lnTo>
                <a:lnTo>
                  <a:pt x="99695" y="39243"/>
                </a:lnTo>
                <a:lnTo>
                  <a:pt x="100711" y="35941"/>
                </a:lnTo>
                <a:lnTo>
                  <a:pt x="98678" y="32385"/>
                </a:lnTo>
                <a:lnTo>
                  <a:pt x="95376" y="31369"/>
                </a:lnTo>
                <a:lnTo>
                  <a:pt x="16645" y="9144"/>
                </a:lnTo>
                <a:close/>
              </a:path>
              <a:path w="2015489" h="446404">
                <a:moveTo>
                  <a:pt x="13335" y="9144"/>
                </a:moveTo>
                <a:lnTo>
                  <a:pt x="4190" y="17907"/>
                </a:lnTo>
                <a:lnTo>
                  <a:pt x="20411" y="34780"/>
                </a:lnTo>
                <a:lnTo>
                  <a:pt x="17443" y="22639"/>
                </a:lnTo>
                <a:lnTo>
                  <a:pt x="6985" y="19685"/>
                </a:lnTo>
                <a:lnTo>
                  <a:pt x="14859" y="12065"/>
                </a:lnTo>
                <a:lnTo>
                  <a:pt x="16141" y="12065"/>
                </a:lnTo>
                <a:lnTo>
                  <a:pt x="13335" y="9144"/>
                </a:lnTo>
                <a:close/>
              </a:path>
              <a:path w="2015489" h="446404">
                <a:moveTo>
                  <a:pt x="16141" y="12065"/>
                </a:moveTo>
                <a:lnTo>
                  <a:pt x="14859" y="12065"/>
                </a:lnTo>
                <a:lnTo>
                  <a:pt x="17443" y="22639"/>
                </a:lnTo>
                <a:lnTo>
                  <a:pt x="29598" y="26073"/>
                </a:lnTo>
                <a:lnTo>
                  <a:pt x="16141" y="12065"/>
                </a:lnTo>
                <a:close/>
              </a:path>
              <a:path w="2015489" h="446404">
                <a:moveTo>
                  <a:pt x="14859" y="12065"/>
                </a:moveTo>
                <a:lnTo>
                  <a:pt x="6985" y="19685"/>
                </a:lnTo>
                <a:lnTo>
                  <a:pt x="17443" y="22639"/>
                </a:lnTo>
                <a:lnTo>
                  <a:pt x="14859" y="12065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638451" y="5946444"/>
            <a:ext cx="73044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5" dirty="0">
                <a:solidFill>
                  <a:srgbClr val="008000"/>
                </a:solidFill>
                <a:latin typeface="Arial"/>
                <a:cs typeface="Arial"/>
              </a:rPr>
              <a:t>Оценка </a:t>
            </a:r>
            <a:r>
              <a:rPr sz="2400" b="1" dirty="0">
                <a:solidFill>
                  <a:srgbClr val="008000"/>
                </a:solidFill>
                <a:latin typeface="Arial"/>
                <a:cs typeface="Arial"/>
              </a:rPr>
              <a:t>для </a:t>
            </a:r>
            <a:r>
              <a:rPr sz="2400" b="1" spc="-10" dirty="0">
                <a:solidFill>
                  <a:srgbClr val="008000"/>
                </a:solidFill>
                <a:latin typeface="Arial"/>
                <a:cs typeface="Arial"/>
              </a:rPr>
              <a:t>развития</a:t>
            </a:r>
            <a:r>
              <a:rPr sz="2400" b="1" spc="-10" dirty="0">
                <a:latin typeface="Arial"/>
                <a:cs typeface="Arial"/>
              </a:rPr>
              <a:t>, </a:t>
            </a:r>
            <a:r>
              <a:rPr sz="2400" b="1" dirty="0">
                <a:latin typeface="Arial"/>
                <a:cs typeface="Arial"/>
              </a:rPr>
              <a:t>а не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оценка для</a:t>
            </a:r>
            <a:r>
              <a:rPr sz="24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FF0000"/>
                </a:solidFill>
                <a:latin typeface="Arial"/>
                <a:cs typeface="Arial"/>
              </a:rPr>
              <a:t>контроля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8896" y="1652779"/>
            <a:ext cx="10463514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pc="-175" dirty="0">
                <a:latin typeface="Noto Sans"/>
                <a:cs typeface="Noto Sans"/>
              </a:rPr>
              <a:t>Цель </a:t>
            </a:r>
            <a:r>
              <a:rPr spc="-5" dirty="0">
                <a:latin typeface="Noto Sans"/>
                <a:cs typeface="Noto Sans"/>
              </a:rPr>
              <a:t>– </a:t>
            </a:r>
            <a:r>
              <a:rPr b="1" spc="-114" dirty="0">
                <a:latin typeface="Trebuchet MS"/>
                <a:cs typeface="Trebuchet MS"/>
              </a:rPr>
              <a:t>определить </a:t>
            </a:r>
            <a:r>
              <a:rPr b="1" spc="-120" dirty="0">
                <a:latin typeface="Trebuchet MS"/>
                <a:cs typeface="Trebuchet MS"/>
              </a:rPr>
              <a:t>состояние </a:t>
            </a:r>
            <a:r>
              <a:rPr spc="-150" dirty="0">
                <a:latin typeface="Noto Sans"/>
                <a:cs typeface="Noto Sans"/>
              </a:rPr>
              <a:t>системы </a:t>
            </a:r>
            <a:r>
              <a:rPr spc="-170" dirty="0">
                <a:latin typeface="Noto Sans"/>
                <a:cs typeface="Noto Sans"/>
              </a:rPr>
              <a:t>дошкольного </a:t>
            </a:r>
            <a:r>
              <a:rPr spc="-160" dirty="0">
                <a:latin typeface="Noto Sans"/>
                <a:cs typeface="Noto Sans"/>
              </a:rPr>
              <a:t>образования </a:t>
            </a:r>
            <a:r>
              <a:rPr spc="-155" dirty="0">
                <a:latin typeface="Noto Sans"/>
                <a:cs typeface="Noto Sans"/>
              </a:rPr>
              <a:t>Российской  </a:t>
            </a:r>
            <a:r>
              <a:rPr spc="-150" dirty="0">
                <a:latin typeface="Noto Sans"/>
                <a:cs typeface="Noto Sans"/>
              </a:rPr>
              <a:t>Федерации </a:t>
            </a:r>
            <a:r>
              <a:rPr spc="-175" dirty="0">
                <a:latin typeface="Noto Sans"/>
                <a:cs typeface="Noto Sans"/>
              </a:rPr>
              <a:t>в </a:t>
            </a:r>
            <a:r>
              <a:rPr spc="-145" dirty="0">
                <a:latin typeface="Noto Sans"/>
                <a:cs typeface="Noto Sans"/>
              </a:rPr>
              <a:t>свете </a:t>
            </a:r>
            <a:r>
              <a:rPr spc="-175" dirty="0">
                <a:latin typeface="Noto Sans"/>
                <a:cs typeface="Noto Sans"/>
              </a:rPr>
              <a:t>завершения </a:t>
            </a:r>
            <a:r>
              <a:rPr spc="-155" dirty="0">
                <a:latin typeface="Noto Sans"/>
                <a:cs typeface="Noto Sans"/>
              </a:rPr>
              <a:t>переходного </a:t>
            </a:r>
            <a:r>
              <a:rPr spc="-130" dirty="0">
                <a:latin typeface="Noto Sans"/>
                <a:cs typeface="Noto Sans"/>
              </a:rPr>
              <a:t>периода, </a:t>
            </a:r>
            <a:r>
              <a:rPr spc="-160" dirty="0">
                <a:latin typeface="Noto Sans"/>
                <a:cs typeface="Noto Sans"/>
              </a:rPr>
              <a:t>связанного </a:t>
            </a:r>
            <a:r>
              <a:rPr spc="-105" dirty="0">
                <a:latin typeface="Noto Sans"/>
                <a:cs typeface="Noto Sans"/>
              </a:rPr>
              <a:t>с </a:t>
            </a:r>
            <a:r>
              <a:rPr spc="-150" dirty="0">
                <a:latin typeface="Noto Sans"/>
                <a:cs typeface="Noto Sans"/>
              </a:rPr>
              <a:t>внедрением  </a:t>
            </a:r>
            <a:r>
              <a:rPr spc="-210" dirty="0">
                <a:latin typeface="Noto Sans"/>
                <a:cs typeface="Noto Sans"/>
              </a:rPr>
              <a:t>ФГОС </a:t>
            </a:r>
            <a:r>
              <a:rPr spc="-125" dirty="0">
                <a:latin typeface="Noto Sans"/>
                <a:cs typeface="Noto Sans"/>
              </a:rPr>
              <a:t>ДО, </a:t>
            </a:r>
            <a:r>
              <a:rPr spc="-185" dirty="0">
                <a:latin typeface="Noto Sans"/>
                <a:cs typeface="Noto Sans"/>
              </a:rPr>
              <a:t>и </a:t>
            </a:r>
            <a:r>
              <a:rPr b="1" spc="-100" dirty="0">
                <a:latin typeface="Trebuchet MS"/>
                <a:cs typeface="Trebuchet MS"/>
              </a:rPr>
              <a:t>выявить </a:t>
            </a:r>
            <a:r>
              <a:rPr b="1" spc="-105" dirty="0">
                <a:latin typeface="Trebuchet MS"/>
                <a:cs typeface="Trebuchet MS"/>
              </a:rPr>
              <a:t>ключевые </a:t>
            </a:r>
            <a:r>
              <a:rPr b="1" spc="-100" dirty="0">
                <a:latin typeface="Trebuchet MS"/>
                <a:cs typeface="Trebuchet MS"/>
              </a:rPr>
              <a:t>направления </a:t>
            </a:r>
            <a:r>
              <a:rPr b="1" spc="-135" dirty="0">
                <a:latin typeface="Trebuchet MS"/>
                <a:cs typeface="Trebuchet MS"/>
              </a:rPr>
              <a:t>ее</a:t>
            </a:r>
            <a:r>
              <a:rPr b="1" spc="-175" dirty="0">
                <a:latin typeface="Trebuchet MS"/>
                <a:cs typeface="Trebuchet MS"/>
              </a:rPr>
              <a:t> </a:t>
            </a:r>
            <a:r>
              <a:rPr b="1" spc="-110" dirty="0">
                <a:latin typeface="Trebuchet MS"/>
                <a:cs typeface="Trebuchet MS"/>
              </a:rPr>
              <a:t>совершенствования</a:t>
            </a:r>
            <a:r>
              <a:rPr spc="-110" dirty="0">
                <a:latin typeface="DejaVu Sans"/>
                <a:cs typeface="DejaVu Sans"/>
              </a:rPr>
              <a:t>.</a:t>
            </a:r>
            <a:endParaRPr dirty="0">
              <a:latin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49346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1109" y="406261"/>
            <a:ext cx="12316691" cy="1243289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86055" marR="5080">
              <a:lnSpc>
                <a:spcPct val="100000"/>
              </a:lnSpc>
              <a:spcBef>
                <a:spcPts val="0"/>
              </a:spcBef>
            </a:pPr>
            <a:r>
              <a:rPr sz="4000" b="1" spc="-175" dirty="0">
                <a:latin typeface="Trebuchet MS"/>
                <a:cs typeface="Trebuchet MS"/>
              </a:rPr>
              <a:t>Инструментарий: </a:t>
            </a:r>
            <a:r>
              <a:rPr sz="4000" spc="-240" dirty="0"/>
              <a:t>«Шкалы </a:t>
            </a:r>
            <a:r>
              <a:rPr sz="4000" spc="-170" dirty="0"/>
              <a:t>для </a:t>
            </a:r>
            <a:r>
              <a:rPr sz="4000" spc="-229" dirty="0"/>
              <a:t>комплексной </a:t>
            </a:r>
            <a:r>
              <a:rPr sz="4000" spc="-245" dirty="0"/>
              <a:t>оценки  </a:t>
            </a:r>
            <a:r>
              <a:rPr sz="4000" spc="-250" dirty="0"/>
              <a:t>качества </a:t>
            </a:r>
            <a:r>
              <a:rPr sz="4000" spc="-245" dirty="0"/>
              <a:t>образования </a:t>
            </a:r>
            <a:r>
              <a:rPr sz="4000" spc="-275" dirty="0"/>
              <a:t>в </a:t>
            </a:r>
            <a:r>
              <a:rPr sz="4000" spc="-220" dirty="0"/>
              <a:t>ДОО</a:t>
            </a:r>
            <a:r>
              <a:rPr sz="4000" spc="-220" dirty="0" smtClean="0"/>
              <a:t>»</a:t>
            </a:r>
            <a:endParaRPr sz="4000" spc="-135" dirty="0"/>
          </a:p>
        </p:txBody>
      </p:sp>
      <p:sp>
        <p:nvSpPr>
          <p:cNvPr id="3" name="object 3"/>
          <p:cNvSpPr txBox="1"/>
          <p:nvPr/>
        </p:nvSpPr>
        <p:spPr>
          <a:xfrm>
            <a:off x="914401" y="1566163"/>
            <a:ext cx="6473536" cy="30085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8460" indent="-365760">
              <a:lnSpc>
                <a:spcPts val="2735"/>
              </a:lnSpc>
              <a:spcBef>
                <a:spcPts val="100"/>
              </a:spcBef>
              <a:buClr>
                <a:srgbClr val="DD8046"/>
              </a:buClr>
              <a:buSzPct val="60416"/>
              <a:buFont typeface="Wingdings"/>
              <a:buChar char=""/>
              <a:tabLst>
                <a:tab pos="378460" algn="l"/>
                <a:tab pos="379095" algn="l"/>
              </a:tabLst>
            </a:pPr>
            <a:r>
              <a:rPr sz="2400" b="1" spc="-130" dirty="0">
                <a:latin typeface="Trebuchet MS"/>
                <a:cs typeface="Trebuchet MS"/>
              </a:rPr>
              <a:t>Оценка</a:t>
            </a:r>
            <a:endParaRPr sz="2400" dirty="0">
              <a:latin typeface="Trebuchet MS"/>
              <a:cs typeface="Trebuchet MS"/>
            </a:endParaRPr>
          </a:p>
          <a:p>
            <a:pPr marL="378460" marR="5080">
              <a:lnSpc>
                <a:spcPct val="90000"/>
              </a:lnSpc>
              <a:spcBef>
                <a:spcPts val="140"/>
              </a:spcBef>
            </a:pPr>
            <a:r>
              <a:rPr sz="2400" b="1" spc="-130" dirty="0">
                <a:latin typeface="Trebuchet MS"/>
                <a:cs typeface="Trebuchet MS"/>
              </a:rPr>
              <a:t>образовательной</a:t>
            </a:r>
            <a:r>
              <a:rPr sz="2400" b="1" spc="-229" dirty="0">
                <a:latin typeface="Trebuchet MS"/>
                <a:cs typeface="Trebuchet MS"/>
              </a:rPr>
              <a:t> </a:t>
            </a:r>
            <a:r>
              <a:rPr sz="2400" b="1" spc="-175" dirty="0">
                <a:latin typeface="Trebuchet MS"/>
                <a:cs typeface="Trebuchet MS"/>
              </a:rPr>
              <a:t>среды,  </a:t>
            </a:r>
            <a:r>
              <a:rPr sz="2400" b="1" spc="-100" dirty="0">
                <a:latin typeface="Trebuchet MS"/>
                <a:cs typeface="Trebuchet MS"/>
              </a:rPr>
              <a:t>а </a:t>
            </a:r>
            <a:r>
              <a:rPr sz="2400" b="1" spc="-150" dirty="0">
                <a:latin typeface="Trebuchet MS"/>
                <a:cs typeface="Trebuchet MS"/>
              </a:rPr>
              <a:t>не </a:t>
            </a:r>
            <a:r>
              <a:rPr sz="2400" b="1" spc="-185" dirty="0">
                <a:latin typeface="Trebuchet MS"/>
                <a:cs typeface="Trebuchet MS"/>
              </a:rPr>
              <a:t>детских</a:t>
            </a:r>
            <a:r>
              <a:rPr sz="2400" b="1" spc="-375" dirty="0">
                <a:latin typeface="Trebuchet MS"/>
                <a:cs typeface="Trebuchet MS"/>
              </a:rPr>
              <a:t> </a:t>
            </a:r>
            <a:r>
              <a:rPr sz="2400" b="1" spc="-170" dirty="0">
                <a:latin typeface="Trebuchet MS"/>
                <a:cs typeface="Trebuchet MS"/>
              </a:rPr>
              <a:t>результатов  </a:t>
            </a:r>
            <a:r>
              <a:rPr sz="2400" b="1" spc="-130" dirty="0">
                <a:latin typeface="Trebuchet MS"/>
                <a:cs typeface="Trebuchet MS"/>
              </a:rPr>
              <a:t>(в </a:t>
            </a:r>
            <a:r>
              <a:rPr sz="2400" b="1" spc="-170" dirty="0">
                <a:latin typeface="Trebuchet MS"/>
                <a:cs typeface="Trebuchet MS"/>
              </a:rPr>
              <a:t>соответствии </a:t>
            </a:r>
            <a:r>
              <a:rPr sz="2400" b="1" spc="-235" dirty="0">
                <a:latin typeface="Trebuchet MS"/>
                <a:cs typeface="Trebuchet MS"/>
              </a:rPr>
              <a:t>с </a:t>
            </a:r>
            <a:r>
              <a:rPr sz="2400" b="1" spc="-200" dirty="0">
                <a:latin typeface="Trebuchet MS"/>
                <a:cs typeface="Trebuchet MS"/>
              </a:rPr>
              <a:t>ФГОС  </a:t>
            </a:r>
            <a:r>
              <a:rPr sz="2400" b="1" spc="-130" dirty="0">
                <a:latin typeface="Trebuchet MS"/>
                <a:cs typeface="Trebuchet MS"/>
              </a:rPr>
              <a:t>ДО)</a:t>
            </a:r>
            <a:endParaRPr sz="2400" dirty="0">
              <a:latin typeface="Trebuchet MS"/>
              <a:cs typeface="Trebuchet MS"/>
            </a:endParaRPr>
          </a:p>
          <a:p>
            <a:pPr marL="378460" marR="300355" indent="-365760">
              <a:lnSpc>
                <a:spcPts val="2590"/>
              </a:lnSpc>
              <a:spcBef>
                <a:spcPts val="1245"/>
              </a:spcBef>
              <a:buClr>
                <a:srgbClr val="DD8046"/>
              </a:buClr>
              <a:buSzPct val="60416"/>
              <a:buFont typeface="Wingdings"/>
              <a:buChar char=""/>
              <a:tabLst>
                <a:tab pos="378460" algn="l"/>
                <a:tab pos="379095" algn="l"/>
              </a:tabLst>
            </a:pPr>
            <a:r>
              <a:rPr sz="2400" b="1" spc="-130" dirty="0">
                <a:latin typeface="Trebuchet MS"/>
                <a:cs typeface="Trebuchet MS"/>
              </a:rPr>
              <a:t>Высокие </a:t>
            </a:r>
            <a:r>
              <a:rPr sz="2400" b="1" spc="-140" dirty="0">
                <a:latin typeface="Trebuchet MS"/>
                <a:cs typeface="Trebuchet MS"/>
              </a:rPr>
              <a:t>валидность</a:t>
            </a:r>
            <a:r>
              <a:rPr sz="2400" b="1" spc="-305" dirty="0">
                <a:latin typeface="Trebuchet MS"/>
                <a:cs typeface="Trebuchet MS"/>
              </a:rPr>
              <a:t> </a:t>
            </a:r>
            <a:r>
              <a:rPr sz="2400" b="1" spc="-110" dirty="0">
                <a:latin typeface="Trebuchet MS"/>
                <a:cs typeface="Trebuchet MS"/>
              </a:rPr>
              <a:t>и  </a:t>
            </a:r>
            <a:r>
              <a:rPr sz="2400" b="1" spc="-145" dirty="0">
                <a:latin typeface="Trebuchet MS"/>
                <a:cs typeface="Trebuchet MS"/>
              </a:rPr>
              <a:t>надежность</a:t>
            </a:r>
            <a:endParaRPr sz="2400" dirty="0">
              <a:latin typeface="Trebuchet MS"/>
              <a:cs typeface="Trebuchet MS"/>
            </a:endParaRPr>
          </a:p>
          <a:p>
            <a:pPr marL="378460">
              <a:lnSpc>
                <a:spcPts val="2560"/>
              </a:lnSpc>
            </a:pPr>
            <a:r>
              <a:rPr sz="2400" b="1" spc="-155" dirty="0">
                <a:latin typeface="Trebuchet MS"/>
                <a:cs typeface="Trebuchet MS"/>
              </a:rPr>
              <a:t>инструмента</a:t>
            </a:r>
            <a:endParaRPr sz="2400" dirty="0">
              <a:latin typeface="Trebuchet MS"/>
              <a:cs typeface="Trebuchet MS"/>
            </a:endParaRPr>
          </a:p>
          <a:p>
            <a:pPr marL="378460" marR="280035" indent="-365760">
              <a:lnSpc>
                <a:spcPct val="90000"/>
              </a:lnSpc>
              <a:spcBef>
                <a:spcPts val="1200"/>
              </a:spcBef>
              <a:buClr>
                <a:srgbClr val="DD8046"/>
              </a:buClr>
              <a:buSzPct val="60416"/>
              <a:buFont typeface="Wingdings"/>
              <a:buChar char=""/>
              <a:tabLst>
                <a:tab pos="378460" algn="l"/>
                <a:tab pos="379095" algn="l"/>
              </a:tabLst>
            </a:pPr>
            <a:r>
              <a:rPr sz="2400" b="1" spc="-95" dirty="0">
                <a:latin typeface="Trebuchet MS"/>
                <a:cs typeface="Trebuchet MS"/>
              </a:rPr>
              <a:t>Применимо </a:t>
            </a:r>
            <a:r>
              <a:rPr sz="2400" b="1" spc="-130" dirty="0">
                <a:latin typeface="Trebuchet MS"/>
                <a:cs typeface="Trebuchet MS"/>
              </a:rPr>
              <a:t>как </a:t>
            </a:r>
            <a:r>
              <a:rPr sz="2400" b="1" spc="-150" dirty="0">
                <a:latin typeface="Trebuchet MS"/>
                <a:cs typeface="Trebuchet MS"/>
              </a:rPr>
              <a:t>для  </a:t>
            </a:r>
            <a:r>
              <a:rPr sz="2400" b="1" spc="-125" dirty="0">
                <a:latin typeface="Trebuchet MS"/>
                <a:cs typeface="Trebuchet MS"/>
              </a:rPr>
              <a:t>независимой оценки  </a:t>
            </a:r>
            <a:r>
              <a:rPr sz="2400" b="1" spc="-165" dirty="0">
                <a:latin typeface="Trebuchet MS"/>
                <a:cs typeface="Trebuchet MS"/>
              </a:rPr>
              <a:t>качества</a:t>
            </a:r>
            <a:r>
              <a:rPr sz="2400" b="1" spc="-275" dirty="0">
                <a:latin typeface="Trebuchet MS"/>
                <a:cs typeface="Trebuchet MS"/>
              </a:rPr>
              <a:t> </a:t>
            </a:r>
            <a:r>
              <a:rPr sz="2400" b="1" spc="-125" dirty="0">
                <a:latin typeface="Trebuchet MS"/>
                <a:cs typeface="Trebuchet MS"/>
              </a:rPr>
              <a:t>образования,  </a:t>
            </a:r>
            <a:r>
              <a:rPr sz="2400" b="1" spc="-155" dirty="0">
                <a:latin typeface="Trebuchet MS"/>
                <a:cs typeface="Trebuchet MS"/>
              </a:rPr>
              <a:t>так </a:t>
            </a:r>
            <a:r>
              <a:rPr sz="2400" b="1" spc="-110" dirty="0">
                <a:latin typeface="Trebuchet MS"/>
                <a:cs typeface="Trebuchet MS"/>
              </a:rPr>
              <a:t>и </a:t>
            </a:r>
            <a:r>
              <a:rPr sz="2400" b="1" spc="-150" dirty="0">
                <a:latin typeface="Trebuchet MS"/>
                <a:cs typeface="Trebuchet MS"/>
              </a:rPr>
              <a:t>для</a:t>
            </a:r>
            <a:r>
              <a:rPr sz="2400" b="1" spc="-310" dirty="0">
                <a:latin typeface="Trebuchet MS"/>
                <a:cs typeface="Trebuchet MS"/>
              </a:rPr>
              <a:t> </a:t>
            </a:r>
            <a:r>
              <a:rPr sz="2400" b="1" spc="-120" dirty="0">
                <a:latin typeface="Trebuchet MS"/>
                <a:cs typeface="Trebuchet MS"/>
              </a:rPr>
              <a:t>самооценки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59882" y="905818"/>
            <a:ext cx="3886200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9097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ЗАЧЕМ ПРОВОДИТЬ ИССЛЕДОВАНИЯ КАЧЕСТВА ДОШКОЛЬНОГО ОБРАЗОВАНИЯ?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800" b="1" dirty="0">
                <a:solidFill>
                  <a:srgbClr val="C00000"/>
                </a:solidFill>
              </a:rPr>
              <a:t>Что показывают шкалы ECERS</a:t>
            </a:r>
          </a:p>
          <a:p>
            <a:r>
              <a:rPr lang="ru-RU" dirty="0"/>
              <a:t>Качество образовательной среды:</a:t>
            </a:r>
          </a:p>
          <a:p>
            <a:r>
              <a:rPr lang="ru-RU" dirty="0" smtClean="0"/>
              <a:t>Что </a:t>
            </a:r>
            <a:r>
              <a:rPr lang="ru-RU" dirty="0"/>
              <a:t>зависит от воспитателя?</a:t>
            </a:r>
          </a:p>
          <a:p>
            <a:r>
              <a:rPr lang="ru-RU" dirty="0" smtClean="0"/>
              <a:t>Что </a:t>
            </a:r>
            <a:r>
              <a:rPr lang="ru-RU" dirty="0"/>
              <a:t>зависит от руководителя ДОО?</a:t>
            </a:r>
          </a:p>
          <a:p>
            <a:r>
              <a:rPr lang="ru-RU" dirty="0" smtClean="0"/>
              <a:t>Что </a:t>
            </a:r>
            <a:r>
              <a:rPr lang="ru-RU" dirty="0"/>
              <a:t>зависит от региональных (муниципальных) органов </a:t>
            </a:r>
            <a:r>
              <a:rPr lang="ru-RU" dirty="0" smtClean="0"/>
              <a:t> управления </a:t>
            </a:r>
            <a:r>
              <a:rPr lang="ru-RU" dirty="0"/>
              <a:t>образованием?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800" b="1" dirty="0">
                <a:solidFill>
                  <a:srgbClr val="C00000"/>
                </a:solidFill>
              </a:rPr>
              <a:t>Чем помогают шкалы ECERS в развитии?</a:t>
            </a:r>
          </a:p>
          <a:p>
            <a:r>
              <a:rPr lang="ru-RU" dirty="0" smtClean="0"/>
              <a:t>Настройка </a:t>
            </a:r>
            <a:r>
              <a:rPr lang="ru-RU" dirty="0"/>
              <a:t>на «осязаемые» проявления ФГОС ДО</a:t>
            </a:r>
          </a:p>
          <a:p>
            <a:r>
              <a:rPr lang="ru-RU" dirty="0" smtClean="0"/>
              <a:t>Повод </a:t>
            </a:r>
            <a:r>
              <a:rPr lang="ru-RU" dirty="0"/>
              <a:t>для дискуссии в коллективе</a:t>
            </a:r>
          </a:p>
          <a:p>
            <a:r>
              <a:rPr lang="ru-RU" dirty="0" smtClean="0"/>
              <a:t>Изменение </a:t>
            </a:r>
            <a:r>
              <a:rPr lang="ru-RU" dirty="0"/>
              <a:t>профессиональных установок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87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2341" y="2447670"/>
            <a:ext cx="3362325" cy="910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sz="2900" spc="-235" dirty="0">
                <a:latin typeface="Noto Sans"/>
                <a:cs typeface="Noto Sans"/>
              </a:rPr>
              <a:t>«Эмоциональное  </a:t>
            </a:r>
            <a:r>
              <a:rPr sz="2900" spc="-254" dirty="0">
                <a:latin typeface="Noto Sans"/>
                <a:cs typeface="Noto Sans"/>
              </a:rPr>
              <a:t>благополучие</a:t>
            </a:r>
            <a:r>
              <a:rPr sz="2900" spc="-210" dirty="0">
                <a:latin typeface="Noto Sans"/>
                <a:cs typeface="Noto Sans"/>
              </a:rPr>
              <a:t> </a:t>
            </a:r>
            <a:r>
              <a:rPr sz="2900" spc="-180" dirty="0">
                <a:latin typeface="Noto Sans"/>
                <a:cs typeface="Noto Sans"/>
              </a:rPr>
              <a:t>детей»</a:t>
            </a:r>
            <a:endParaRPr sz="29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04229" y="2376043"/>
            <a:ext cx="3715385" cy="340042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marR="551815">
              <a:lnSpc>
                <a:spcPts val="2590"/>
              </a:lnSpc>
              <a:spcBef>
                <a:spcPts val="725"/>
              </a:spcBef>
            </a:pPr>
            <a:r>
              <a:rPr sz="2700" spc="-85" dirty="0">
                <a:latin typeface="Noto Sans"/>
                <a:cs typeface="Noto Sans"/>
              </a:rPr>
              <a:t>5.1. </a:t>
            </a:r>
            <a:r>
              <a:rPr sz="2700" spc="-190" dirty="0">
                <a:latin typeface="Noto Sans"/>
                <a:cs typeface="Noto Sans"/>
              </a:rPr>
              <a:t>Каждого </a:t>
            </a:r>
            <a:r>
              <a:rPr sz="2700" spc="-215" dirty="0">
                <a:latin typeface="Noto Sans"/>
                <a:cs typeface="Noto Sans"/>
              </a:rPr>
              <a:t>ребенка  </a:t>
            </a:r>
            <a:r>
              <a:rPr sz="2700" spc="-240" dirty="0">
                <a:latin typeface="Noto Sans"/>
                <a:cs typeface="Noto Sans"/>
              </a:rPr>
              <a:t>приветствуют</a:t>
            </a:r>
            <a:r>
              <a:rPr sz="2700" spc="-120" dirty="0">
                <a:latin typeface="Noto Sans"/>
                <a:cs typeface="Noto Sans"/>
              </a:rPr>
              <a:t> </a:t>
            </a:r>
            <a:r>
              <a:rPr sz="2700" spc="-275" dirty="0">
                <a:latin typeface="Noto Sans"/>
                <a:cs typeface="Noto Sans"/>
              </a:rPr>
              <a:t>лично</a:t>
            </a:r>
            <a:endParaRPr sz="2700">
              <a:latin typeface="Noto Sans"/>
              <a:cs typeface="Noto Sans"/>
            </a:endParaRPr>
          </a:p>
          <a:p>
            <a:pPr marL="12700">
              <a:lnSpc>
                <a:spcPts val="2295"/>
              </a:lnSpc>
            </a:pPr>
            <a:r>
              <a:rPr sz="2700" spc="-175" dirty="0">
                <a:latin typeface="Noto Sans"/>
                <a:cs typeface="Noto Sans"/>
              </a:rPr>
              <a:t>(напр., </a:t>
            </a:r>
            <a:r>
              <a:rPr sz="2700" spc="-220" dirty="0">
                <a:latin typeface="Noto Sans"/>
                <a:cs typeface="Noto Sans"/>
              </a:rPr>
              <a:t>персонал</a:t>
            </a:r>
            <a:r>
              <a:rPr sz="2700" spc="-114" dirty="0">
                <a:latin typeface="Noto Sans"/>
                <a:cs typeface="Noto Sans"/>
              </a:rPr>
              <a:t> </a:t>
            </a:r>
            <a:r>
              <a:rPr sz="2700" spc="-240" dirty="0">
                <a:latin typeface="Noto Sans"/>
                <a:cs typeface="Noto Sans"/>
              </a:rPr>
              <a:t>говорит</a:t>
            </a:r>
            <a:endParaRPr sz="2700">
              <a:latin typeface="Noto Sans"/>
              <a:cs typeface="Noto Sans"/>
            </a:endParaRPr>
          </a:p>
          <a:p>
            <a:pPr marL="12700" marR="5080">
              <a:lnSpc>
                <a:spcPct val="80000"/>
              </a:lnSpc>
              <a:spcBef>
                <a:spcPts val="325"/>
              </a:spcBef>
            </a:pPr>
            <a:r>
              <a:rPr sz="2700" spc="-185" dirty="0">
                <a:latin typeface="Noto Sans"/>
                <a:cs typeface="Noto Sans"/>
              </a:rPr>
              <a:t>«Здравствуй» </a:t>
            </a:r>
            <a:r>
              <a:rPr sz="2700" spc="-280" dirty="0">
                <a:latin typeface="Noto Sans"/>
                <a:cs typeface="Noto Sans"/>
              </a:rPr>
              <a:t>и </a:t>
            </a:r>
            <a:r>
              <a:rPr sz="2700" spc="-235" dirty="0">
                <a:latin typeface="Noto Sans"/>
                <a:cs typeface="Noto Sans"/>
              </a:rPr>
              <a:t>называет  </a:t>
            </a:r>
            <a:r>
              <a:rPr sz="2700" spc="-215" dirty="0">
                <a:latin typeface="Noto Sans"/>
                <a:cs typeface="Noto Sans"/>
              </a:rPr>
              <a:t>ребенка </a:t>
            </a:r>
            <a:r>
              <a:rPr sz="2700" spc="-245" dirty="0">
                <a:latin typeface="Noto Sans"/>
                <a:cs typeface="Noto Sans"/>
              </a:rPr>
              <a:t>по </a:t>
            </a:r>
            <a:r>
              <a:rPr sz="2700" spc="-215" dirty="0">
                <a:latin typeface="Noto Sans"/>
                <a:cs typeface="Noto Sans"/>
              </a:rPr>
              <a:t>имени;</a:t>
            </a:r>
            <a:r>
              <a:rPr sz="2700" spc="-325" dirty="0">
                <a:latin typeface="Noto Sans"/>
                <a:cs typeface="Noto Sans"/>
              </a:rPr>
              <a:t> </a:t>
            </a:r>
            <a:r>
              <a:rPr sz="2700" spc="-270" dirty="0">
                <a:latin typeface="Noto Sans"/>
                <a:cs typeface="Noto Sans"/>
              </a:rPr>
              <a:t>при</a:t>
            </a:r>
            <a:endParaRPr sz="2700">
              <a:latin typeface="Noto Sans"/>
              <a:cs typeface="Noto Sans"/>
            </a:endParaRPr>
          </a:p>
          <a:p>
            <a:pPr marL="12700">
              <a:lnSpc>
                <a:spcPts val="2270"/>
              </a:lnSpc>
            </a:pPr>
            <a:r>
              <a:rPr sz="2700" spc="-245" dirty="0">
                <a:latin typeface="Noto Sans"/>
                <a:cs typeface="Noto Sans"/>
              </a:rPr>
              <a:t>приветствии</a:t>
            </a:r>
            <a:endParaRPr sz="2700">
              <a:latin typeface="Noto Sans"/>
              <a:cs typeface="Noto Sans"/>
            </a:endParaRPr>
          </a:p>
          <a:p>
            <a:pPr marL="12700" marR="276225">
              <a:lnSpc>
                <a:spcPct val="80000"/>
              </a:lnSpc>
              <a:spcBef>
                <a:spcPts val="325"/>
              </a:spcBef>
            </a:pPr>
            <a:r>
              <a:rPr sz="2700" spc="-215" dirty="0">
                <a:latin typeface="Noto Sans"/>
                <a:cs typeface="Noto Sans"/>
              </a:rPr>
              <a:t>используется основной̆  </a:t>
            </a:r>
            <a:r>
              <a:rPr sz="2700" spc="-225" dirty="0">
                <a:latin typeface="Noto Sans"/>
                <a:cs typeface="Noto Sans"/>
              </a:rPr>
              <a:t>язык </a:t>
            </a:r>
            <a:r>
              <a:rPr sz="2700" spc="-190" dirty="0">
                <a:latin typeface="Noto Sans"/>
                <a:cs typeface="Noto Sans"/>
              </a:rPr>
              <a:t>ребенка,</a:t>
            </a:r>
            <a:r>
              <a:rPr sz="2700" spc="-15" dirty="0">
                <a:latin typeface="Noto Sans"/>
                <a:cs typeface="Noto Sans"/>
              </a:rPr>
              <a:t> </a:t>
            </a:r>
            <a:r>
              <a:rPr sz="2700" spc="-250" dirty="0">
                <a:latin typeface="Noto Sans"/>
                <a:cs typeface="Noto Sans"/>
              </a:rPr>
              <a:t>на</a:t>
            </a:r>
            <a:endParaRPr sz="2700">
              <a:latin typeface="Noto Sans"/>
              <a:cs typeface="Noto Sans"/>
            </a:endParaRPr>
          </a:p>
          <a:p>
            <a:pPr marL="12700" marR="548640">
              <a:lnSpc>
                <a:spcPct val="80000"/>
              </a:lnSpc>
              <a:spcBef>
                <a:spcPts val="5"/>
              </a:spcBef>
            </a:pPr>
            <a:r>
              <a:rPr sz="2700" spc="-210" dirty="0">
                <a:latin typeface="Noto Sans"/>
                <a:cs typeface="Noto Sans"/>
              </a:rPr>
              <a:t>котором </a:t>
            </a:r>
            <a:r>
              <a:rPr sz="2700" spc="-250" dirty="0">
                <a:latin typeface="Noto Sans"/>
                <a:cs typeface="Noto Sans"/>
              </a:rPr>
              <a:t>он  </a:t>
            </a:r>
            <a:r>
              <a:rPr sz="2700" spc="-235" dirty="0">
                <a:latin typeface="Noto Sans"/>
                <a:cs typeface="Noto Sans"/>
              </a:rPr>
              <a:t>разговаривает</a:t>
            </a:r>
            <a:r>
              <a:rPr sz="2700" spc="-185" dirty="0">
                <a:latin typeface="Noto Sans"/>
                <a:cs typeface="Noto Sans"/>
              </a:rPr>
              <a:t> </a:t>
            </a:r>
            <a:r>
              <a:rPr sz="2700" spc="-150" dirty="0">
                <a:latin typeface="Noto Sans"/>
                <a:cs typeface="Noto Sans"/>
              </a:rPr>
              <a:t>дома).</a:t>
            </a:r>
            <a:endParaRPr sz="2700">
              <a:latin typeface="Noto Sans"/>
              <a:cs typeface="Noto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33600" y="1752600"/>
            <a:ext cx="3886200" cy="461024"/>
          </a:xfrm>
          <a:prstGeom prst="rect">
            <a:avLst/>
          </a:prstGeom>
          <a:solidFill>
            <a:srgbClr val="DD8046"/>
          </a:solidFill>
        </p:spPr>
        <p:txBody>
          <a:bodyPr vert="horz" wrap="square" lIns="0" tIns="151765" rIns="0" bIns="0" rtlCol="0">
            <a:spAutoFit/>
          </a:bodyPr>
          <a:lstStyle/>
          <a:p>
            <a:pPr marL="91440">
              <a:spcBef>
                <a:spcPts val="1195"/>
              </a:spcBef>
            </a:pPr>
            <a:r>
              <a:rPr sz="2000" b="1" spc="-165" dirty="0">
                <a:solidFill>
                  <a:srgbClr val="FFFFFF"/>
                </a:solidFill>
                <a:latin typeface="Trebuchet MS"/>
                <a:cs typeface="Trebuchet MS"/>
              </a:rPr>
              <a:t>ФГОС</a:t>
            </a:r>
            <a:r>
              <a:rPr sz="2000" b="1" spc="-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Trebuchet MS"/>
                <a:cs typeface="Trebuchet MS"/>
              </a:rPr>
              <a:t>ДО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24600" y="1752600"/>
            <a:ext cx="3886200" cy="461024"/>
          </a:xfrm>
          <a:prstGeom prst="rect">
            <a:avLst/>
          </a:prstGeom>
          <a:solidFill>
            <a:srgbClr val="D7B15C"/>
          </a:solidFill>
        </p:spPr>
        <p:txBody>
          <a:bodyPr vert="horz" wrap="square" lIns="0" tIns="151765" rIns="0" bIns="0" rtlCol="0">
            <a:spAutoFit/>
          </a:bodyPr>
          <a:lstStyle/>
          <a:p>
            <a:pPr marL="92075">
              <a:spcBef>
                <a:spcPts val="1195"/>
              </a:spcBef>
            </a:pPr>
            <a:r>
              <a:rPr sz="2000" b="1" spc="-110" dirty="0">
                <a:solidFill>
                  <a:srgbClr val="FFFFFF"/>
                </a:solidFill>
                <a:latin typeface="Trebuchet MS"/>
                <a:cs typeface="Trebuchet MS"/>
              </a:rPr>
              <a:t>ECERS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136141" y="358902"/>
            <a:ext cx="497903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45" dirty="0"/>
              <a:t>Дескриптивность</a:t>
            </a:r>
            <a:r>
              <a:rPr sz="4000" spc="-175" dirty="0"/>
              <a:t> </a:t>
            </a:r>
            <a:r>
              <a:rPr sz="4000" spc="-405" dirty="0"/>
              <a:t>шкал</a:t>
            </a:r>
            <a:endParaRPr sz="4000"/>
          </a:p>
        </p:txBody>
      </p:sp>
    </p:spTree>
    <p:extLst>
      <p:ext uri="{BB962C8B-B14F-4D97-AF65-F5344CB8AC3E}">
        <p14:creationId xmlns:p14="http://schemas.microsoft.com/office/powerpoint/2010/main" val="84848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6141" y="358902"/>
            <a:ext cx="497903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45" dirty="0"/>
              <a:t>Дескриптивность</a:t>
            </a:r>
            <a:r>
              <a:rPr sz="4000" spc="-175" dirty="0"/>
              <a:t> </a:t>
            </a:r>
            <a:r>
              <a:rPr sz="4000" spc="-405" dirty="0"/>
              <a:t>шкал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212341" y="2447670"/>
            <a:ext cx="3604895" cy="3120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51535">
              <a:spcBef>
                <a:spcPts val="105"/>
              </a:spcBef>
            </a:pPr>
            <a:r>
              <a:rPr sz="2900" spc="-225" dirty="0">
                <a:latin typeface="Noto Sans"/>
                <a:cs typeface="Noto Sans"/>
              </a:rPr>
              <a:t>«Построение  </a:t>
            </a:r>
            <a:r>
              <a:rPr sz="2900" spc="-235" dirty="0">
                <a:latin typeface="Noto Sans"/>
                <a:cs typeface="Noto Sans"/>
              </a:rPr>
              <a:t>образов</a:t>
            </a:r>
            <a:r>
              <a:rPr sz="2900" spc="-240" dirty="0">
                <a:latin typeface="Noto Sans"/>
                <a:cs typeface="Noto Sans"/>
              </a:rPr>
              <a:t>а</a:t>
            </a:r>
            <a:r>
              <a:rPr sz="2900" spc="-285" dirty="0">
                <a:latin typeface="Noto Sans"/>
                <a:cs typeface="Noto Sans"/>
              </a:rPr>
              <a:t>т</a:t>
            </a:r>
            <a:r>
              <a:rPr sz="2900" spc="-245" dirty="0">
                <a:latin typeface="Noto Sans"/>
                <a:cs typeface="Noto Sans"/>
              </a:rPr>
              <a:t>е</a:t>
            </a:r>
            <a:r>
              <a:rPr sz="2900" spc="-280" dirty="0">
                <a:latin typeface="Noto Sans"/>
                <a:cs typeface="Noto Sans"/>
              </a:rPr>
              <a:t>ль</a:t>
            </a:r>
            <a:r>
              <a:rPr sz="2900" spc="-315" dirty="0">
                <a:latin typeface="Noto Sans"/>
                <a:cs typeface="Noto Sans"/>
              </a:rPr>
              <a:t>н</a:t>
            </a:r>
            <a:r>
              <a:rPr sz="2900" spc="-190" dirty="0">
                <a:latin typeface="Noto Sans"/>
                <a:cs typeface="Noto Sans"/>
              </a:rPr>
              <a:t>ой  </a:t>
            </a:r>
            <a:r>
              <a:rPr sz="2900" spc="-245" dirty="0">
                <a:latin typeface="Noto Sans"/>
                <a:cs typeface="Noto Sans"/>
              </a:rPr>
              <a:t>деятельности </a:t>
            </a:r>
            <a:r>
              <a:rPr sz="2900" spc="-270" dirty="0">
                <a:latin typeface="Noto Sans"/>
                <a:cs typeface="Noto Sans"/>
              </a:rPr>
              <a:t>на  </a:t>
            </a:r>
            <a:r>
              <a:rPr sz="2900" spc="-235" dirty="0">
                <a:latin typeface="Noto Sans"/>
                <a:cs typeface="Noto Sans"/>
              </a:rPr>
              <a:t>основе</a:t>
            </a:r>
            <a:endParaRPr sz="2900">
              <a:latin typeface="Noto Sans"/>
              <a:cs typeface="Noto Sans"/>
            </a:endParaRPr>
          </a:p>
          <a:p>
            <a:pPr marL="12700" marR="5080"/>
            <a:r>
              <a:rPr sz="2900" spc="-250" dirty="0">
                <a:latin typeface="Noto Sans"/>
                <a:cs typeface="Noto Sans"/>
              </a:rPr>
              <a:t>индивидуальных  </a:t>
            </a:r>
            <a:r>
              <a:rPr sz="2900" spc="-235" dirty="0">
                <a:latin typeface="Noto Sans"/>
                <a:cs typeface="Noto Sans"/>
              </a:rPr>
              <a:t>особенностей </a:t>
            </a:r>
            <a:r>
              <a:rPr sz="2900" spc="-215" dirty="0">
                <a:latin typeface="Noto Sans"/>
                <a:cs typeface="Noto Sans"/>
              </a:rPr>
              <a:t>каждого  </a:t>
            </a:r>
            <a:r>
              <a:rPr sz="2900" spc="-204" dirty="0">
                <a:latin typeface="Noto Sans"/>
                <a:cs typeface="Noto Sans"/>
              </a:rPr>
              <a:t>ребенка»</a:t>
            </a:r>
            <a:endParaRPr sz="2900">
              <a:latin typeface="Noto Sans"/>
              <a:cs typeface="Noto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04228" y="2383662"/>
            <a:ext cx="3343910" cy="345440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166370">
              <a:lnSpc>
                <a:spcPct val="80000"/>
              </a:lnSpc>
              <a:spcBef>
                <a:spcPts val="695"/>
              </a:spcBef>
            </a:pPr>
            <a:r>
              <a:rPr sz="2500" spc="-85" dirty="0">
                <a:latin typeface="Noto Sans"/>
                <a:cs typeface="Noto Sans"/>
              </a:rPr>
              <a:t>5. </a:t>
            </a:r>
            <a:r>
              <a:rPr sz="2500" spc="-80" dirty="0">
                <a:latin typeface="Noto Sans"/>
                <a:cs typeface="Noto Sans"/>
              </a:rPr>
              <a:t>5.1. </a:t>
            </a:r>
            <a:r>
              <a:rPr sz="2500" spc="-195" dirty="0">
                <a:latin typeface="Noto Sans"/>
                <a:cs typeface="Noto Sans"/>
              </a:rPr>
              <a:t>Предусмотрено  </a:t>
            </a:r>
            <a:r>
              <a:rPr sz="2500" spc="-215" dirty="0">
                <a:latin typeface="Noto Sans"/>
                <a:cs typeface="Noto Sans"/>
              </a:rPr>
              <a:t>пространство </a:t>
            </a:r>
            <a:r>
              <a:rPr sz="2500" spc="-155" dirty="0">
                <a:latin typeface="Noto Sans"/>
                <a:cs typeface="Noto Sans"/>
              </a:rPr>
              <a:t>для  </a:t>
            </a:r>
            <a:r>
              <a:rPr sz="2500" spc="-185" dirty="0">
                <a:latin typeface="Noto Sans"/>
                <a:cs typeface="Noto Sans"/>
              </a:rPr>
              <a:t>обособленной </a:t>
            </a:r>
            <a:r>
              <a:rPr sz="2500" spc="-250" dirty="0">
                <a:latin typeface="Noto Sans"/>
                <a:cs typeface="Noto Sans"/>
              </a:rPr>
              <a:t>игры  </a:t>
            </a:r>
            <a:r>
              <a:rPr sz="2500" spc="-195" dirty="0">
                <a:latin typeface="Noto Sans"/>
                <a:cs typeface="Noto Sans"/>
              </a:rPr>
              <a:t>одного </a:t>
            </a:r>
            <a:r>
              <a:rPr sz="2500" spc="-229" dirty="0">
                <a:latin typeface="Noto Sans"/>
                <a:cs typeface="Noto Sans"/>
              </a:rPr>
              <a:t>или </a:t>
            </a:r>
            <a:r>
              <a:rPr sz="2500" spc="-180" dirty="0">
                <a:latin typeface="Noto Sans"/>
                <a:cs typeface="Noto Sans"/>
              </a:rPr>
              <a:t>двух </a:t>
            </a:r>
            <a:r>
              <a:rPr sz="2500" spc="-130" dirty="0">
                <a:latin typeface="Noto Sans"/>
                <a:cs typeface="Noto Sans"/>
              </a:rPr>
              <a:t>детей,  </a:t>
            </a:r>
            <a:r>
              <a:rPr sz="2500" spc="-250" dirty="0">
                <a:latin typeface="Noto Sans"/>
                <a:cs typeface="Noto Sans"/>
              </a:rPr>
              <a:t>защищенное</a:t>
            </a:r>
            <a:r>
              <a:rPr sz="2500" spc="-65" dirty="0">
                <a:latin typeface="Noto Sans"/>
                <a:cs typeface="Noto Sans"/>
              </a:rPr>
              <a:t> </a:t>
            </a:r>
            <a:r>
              <a:rPr sz="2500" spc="-215" dirty="0">
                <a:latin typeface="Noto Sans"/>
                <a:cs typeface="Noto Sans"/>
              </a:rPr>
              <a:t>от</a:t>
            </a:r>
            <a:endParaRPr sz="2500">
              <a:latin typeface="Noto Sans"/>
              <a:cs typeface="Noto Sans"/>
            </a:endParaRPr>
          </a:p>
          <a:p>
            <a:pPr marL="12700" marR="285115" algn="just">
              <a:lnSpc>
                <a:spcPct val="80000"/>
              </a:lnSpc>
            </a:pPr>
            <a:r>
              <a:rPr sz="2500" spc="-225" dirty="0">
                <a:latin typeface="Noto Sans"/>
                <a:cs typeface="Noto Sans"/>
              </a:rPr>
              <a:t>вмешательства </a:t>
            </a:r>
            <a:r>
              <a:rPr sz="2500" spc="-200" dirty="0">
                <a:latin typeface="Noto Sans"/>
                <a:cs typeface="Noto Sans"/>
              </a:rPr>
              <a:t>других  </a:t>
            </a:r>
            <a:r>
              <a:rPr sz="2500" spc="-150" dirty="0">
                <a:latin typeface="Noto Sans"/>
                <a:cs typeface="Noto Sans"/>
              </a:rPr>
              <a:t>детей </a:t>
            </a:r>
            <a:r>
              <a:rPr sz="2500" spc="-165" dirty="0">
                <a:latin typeface="Noto Sans"/>
                <a:cs typeface="Noto Sans"/>
              </a:rPr>
              <a:t>(напр., </a:t>
            </a:r>
            <a:r>
              <a:rPr sz="2500" spc="-240" dirty="0">
                <a:latin typeface="Noto Sans"/>
                <a:cs typeface="Noto Sans"/>
              </a:rPr>
              <a:t>принято  </a:t>
            </a:r>
            <a:r>
              <a:rPr sz="2500" spc="-225" dirty="0">
                <a:latin typeface="Noto Sans"/>
                <a:cs typeface="Noto Sans"/>
              </a:rPr>
              <a:t>правило </a:t>
            </a:r>
            <a:r>
              <a:rPr sz="2500" spc="-215" dirty="0">
                <a:latin typeface="Noto Sans"/>
                <a:cs typeface="Noto Sans"/>
              </a:rPr>
              <a:t>не</a:t>
            </a:r>
            <a:r>
              <a:rPr sz="2500" spc="-380" dirty="0">
                <a:latin typeface="Noto Sans"/>
                <a:cs typeface="Noto Sans"/>
              </a:rPr>
              <a:t> </a:t>
            </a:r>
            <a:r>
              <a:rPr sz="2500" spc="-254" dirty="0">
                <a:latin typeface="Noto Sans"/>
                <a:cs typeface="Noto Sans"/>
              </a:rPr>
              <a:t>мешать</a:t>
            </a:r>
            <a:endParaRPr sz="2500">
              <a:latin typeface="Noto Sans"/>
              <a:cs typeface="Noto Sans"/>
            </a:endParaRPr>
          </a:p>
          <a:p>
            <a:pPr marL="12700" marR="5080">
              <a:lnSpc>
                <a:spcPct val="80000"/>
              </a:lnSpc>
            </a:pPr>
            <a:r>
              <a:rPr sz="2500" spc="-165" dirty="0">
                <a:latin typeface="Noto Sans"/>
                <a:cs typeface="Noto Sans"/>
              </a:rPr>
              <a:t>другим, </a:t>
            </a:r>
            <a:r>
              <a:rPr sz="2500" spc="-210" dirty="0">
                <a:latin typeface="Noto Sans"/>
                <a:cs typeface="Noto Sans"/>
              </a:rPr>
              <a:t>есть </a:t>
            </a:r>
            <a:r>
              <a:rPr sz="2500" spc="-220" dirty="0">
                <a:latin typeface="Noto Sans"/>
                <a:cs typeface="Noto Sans"/>
              </a:rPr>
              <a:t>небольшой  </a:t>
            </a:r>
            <a:r>
              <a:rPr sz="2500" spc="-160" dirty="0">
                <a:latin typeface="Noto Sans"/>
                <a:cs typeface="Noto Sans"/>
              </a:rPr>
              <a:t>уголок,</a:t>
            </a:r>
            <a:r>
              <a:rPr sz="2500" spc="-110" dirty="0">
                <a:latin typeface="Noto Sans"/>
                <a:cs typeface="Noto Sans"/>
              </a:rPr>
              <a:t> </a:t>
            </a:r>
            <a:r>
              <a:rPr sz="2500" spc="-245" dirty="0">
                <a:latin typeface="Noto Sans"/>
                <a:cs typeface="Noto Sans"/>
              </a:rPr>
              <a:t>защищенный</a:t>
            </a:r>
            <a:endParaRPr sz="2500">
              <a:latin typeface="Noto Sans"/>
              <a:cs typeface="Noto Sans"/>
            </a:endParaRPr>
          </a:p>
          <a:p>
            <a:pPr marL="12700">
              <a:lnSpc>
                <a:spcPts val="2400"/>
              </a:lnSpc>
            </a:pPr>
            <a:r>
              <a:rPr sz="2500" spc="-175" dirty="0">
                <a:latin typeface="Noto Sans"/>
                <a:cs typeface="Noto Sans"/>
              </a:rPr>
              <a:t>стеллажами).</a:t>
            </a:r>
            <a:endParaRPr sz="2500">
              <a:latin typeface="Noto Sans"/>
              <a:cs typeface="Noto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3600" y="1752600"/>
            <a:ext cx="3886200" cy="461024"/>
          </a:xfrm>
          <a:prstGeom prst="rect">
            <a:avLst/>
          </a:prstGeom>
          <a:solidFill>
            <a:srgbClr val="DD8046"/>
          </a:solidFill>
        </p:spPr>
        <p:txBody>
          <a:bodyPr vert="horz" wrap="square" lIns="0" tIns="151765" rIns="0" bIns="0" rtlCol="0">
            <a:spAutoFit/>
          </a:bodyPr>
          <a:lstStyle/>
          <a:p>
            <a:pPr marL="91440">
              <a:spcBef>
                <a:spcPts val="1195"/>
              </a:spcBef>
            </a:pPr>
            <a:r>
              <a:rPr sz="2000" b="1" spc="-165" dirty="0">
                <a:solidFill>
                  <a:srgbClr val="FFFFFF"/>
                </a:solidFill>
                <a:latin typeface="Trebuchet MS"/>
                <a:cs typeface="Trebuchet MS"/>
              </a:rPr>
              <a:t>ФГОС</a:t>
            </a:r>
            <a:r>
              <a:rPr sz="2000" b="1" spc="-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105" dirty="0">
                <a:solidFill>
                  <a:srgbClr val="FFFFFF"/>
                </a:solidFill>
                <a:latin typeface="Trebuchet MS"/>
                <a:cs typeface="Trebuchet MS"/>
              </a:rPr>
              <a:t>ДО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24600" y="1752600"/>
            <a:ext cx="3886200" cy="461024"/>
          </a:xfrm>
          <a:prstGeom prst="rect">
            <a:avLst/>
          </a:prstGeom>
          <a:solidFill>
            <a:srgbClr val="D7B15C"/>
          </a:solidFill>
        </p:spPr>
        <p:txBody>
          <a:bodyPr vert="horz" wrap="square" lIns="0" tIns="151765" rIns="0" bIns="0" rtlCol="0">
            <a:spAutoFit/>
          </a:bodyPr>
          <a:lstStyle/>
          <a:p>
            <a:pPr marL="92075">
              <a:spcBef>
                <a:spcPts val="1195"/>
              </a:spcBef>
            </a:pPr>
            <a:r>
              <a:rPr sz="2000" b="1" spc="-340" dirty="0">
                <a:solidFill>
                  <a:srgbClr val="FFFFFF"/>
                </a:solidFill>
                <a:latin typeface="Arial"/>
                <a:cs typeface="Arial"/>
              </a:rPr>
              <a:t>ECERS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923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6140" y="392429"/>
            <a:ext cx="4940300" cy="57404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75" dirty="0">
                <a:latin typeface="Trebuchet MS"/>
                <a:cs typeface="Trebuchet MS"/>
              </a:rPr>
              <a:t>Параметры </a:t>
            </a:r>
            <a:r>
              <a:rPr sz="3600" b="1" spc="-160" dirty="0">
                <a:latin typeface="Trebuchet MS"/>
                <a:cs typeface="Trebuchet MS"/>
              </a:rPr>
              <a:t>и</a:t>
            </a:r>
            <a:r>
              <a:rPr sz="3600" b="1" spc="-400" dirty="0">
                <a:latin typeface="Trebuchet MS"/>
                <a:cs typeface="Trebuchet MS"/>
              </a:rPr>
              <a:t> </a:t>
            </a:r>
            <a:r>
              <a:rPr sz="3600" b="1" spc="-195" dirty="0">
                <a:latin typeface="Trebuchet MS"/>
                <a:cs typeface="Trebuchet MS"/>
              </a:rPr>
              <a:t>процедура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1404258" y="2377568"/>
            <a:ext cx="4136571" cy="3009157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332740" marR="205104" indent="-320040">
              <a:lnSpc>
                <a:spcPct val="70000"/>
              </a:lnSpc>
              <a:spcBef>
                <a:spcPts val="82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170" dirty="0"/>
              <a:t>Пространство </a:t>
            </a:r>
            <a:r>
              <a:rPr spc="-204" dirty="0"/>
              <a:t>и </a:t>
            </a:r>
            <a:r>
              <a:rPr spc="-165" dirty="0"/>
              <a:t>обстановка  </a:t>
            </a:r>
            <a:r>
              <a:rPr spc="-175" dirty="0"/>
              <a:t>(РППС)</a:t>
            </a:r>
          </a:p>
          <a:p>
            <a:pPr marL="332740" marR="429259" indent="-320040">
              <a:lnSpc>
                <a:spcPct val="70000"/>
              </a:lnSpc>
              <a:spcBef>
                <a:spcPts val="69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185" dirty="0"/>
              <a:t>Условия </a:t>
            </a:r>
            <a:r>
              <a:rPr spc="-120" dirty="0"/>
              <a:t>для </a:t>
            </a:r>
            <a:r>
              <a:rPr spc="-170" dirty="0"/>
              <a:t>присмотра </a:t>
            </a:r>
            <a:r>
              <a:rPr spc="-204" dirty="0"/>
              <a:t>и  </a:t>
            </a:r>
            <a:r>
              <a:rPr spc="-160" dirty="0"/>
              <a:t>ухода</a:t>
            </a:r>
          </a:p>
          <a:p>
            <a:pPr marL="332740" marR="5080" indent="-320040">
              <a:lnSpc>
                <a:spcPct val="70000"/>
              </a:lnSpc>
              <a:spcBef>
                <a:spcPts val="71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165" dirty="0"/>
              <a:t>Взаимодействие персонала </a:t>
            </a:r>
            <a:r>
              <a:rPr spc="-114" dirty="0"/>
              <a:t>с  </a:t>
            </a:r>
            <a:r>
              <a:rPr spc="-170" dirty="0"/>
              <a:t>детьми</a:t>
            </a:r>
          </a:p>
          <a:p>
            <a:pPr marL="332740" indent="-320040">
              <a:lnSpc>
                <a:spcPts val="2365"/>
              </a:lnSpc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165" dirty="0"/>
              <a:t>Структура </a:t>
            </a:r>
            <a:r>
              <a:rPr spc="-145" dirty="0"/>
              <a:t>дня </a:t>
            </a:r>
            <a:r>
              <a:rPr spc="-180" dirty="0"/>
              <a:t>по</a:t>
            </a:r>
            <a:r>
              <a:rPr spc="10" dirty="0"/>
              <a:t> </a:t>
            </a:r>
            <a:r>
              <a:rPr spc="-165" dirty="0"/>
              <a:t>программе</a:t>
            </a:r>
          </a:p>
          <a:p>
            <a:pPr marL="332740" marR="937260" indent="-320040">
              <a:lnSpc>
                <a:spcPct val="70000"/>
              </a:lnSpc>
              <a:spcBef>
                <a:spcPts val="70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185" dirty="0"/>
              <a:t>Условия </a:t>
            </a:r>
            <a:r>
              <a:rPr spc="-120" dirty="0"/>
              <a:t>для </a:t>
            </a:r>
            <a:r>
              <a:rPr spc="-155" dirty="0"/>
              <a:t>детской  </a:t>
            </a:r>
            <a:r>
              <a:rPr spc="-165" dirty="0"/>
              <a:t>деятельности</a:t>
            </a:r>
          </a:p>
          <a:p>
            <a:pPr marL="332740" indent="-320040">
              <a:lnSpc>
                <a:spcPts val="2030"/>
              </a:lnSpc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185" dirty="0" err="1"/>
              <a:t>Условия</a:t>
            </a:r>
            <a:r>
              <a:rPr spc="-100" dirty="0"/>
              <a:t> </a:t>
            </a:r>
            <a:r>
              <a:rPr spc="-185" dirty="0" err="1" smtClean="0"/>
              <a:t>вовлечения</a:t>
            </a:r>
            <a:r>
              <a:rPr lang="ru-RU" spc="-185" dirty="0" smtClean="0"/>
              <a:t> </a:t>
            </a:r>
            <a:r>
              <a:rPr spc="-170" dirty="0" err="1" smtClean="0"/>
              <a:t>родителей</a:t>
            </a:r>
            <a:endParaRPr spc="-170" dirty="0"/>
          </a:p>
          <a:p>
            <a:pPr marL="332740" marR="671195" indent="-320040">
              <a:lnSpc>
                <a:spcPct val="70000"/>
              </a:lnSpc>
              <a:spcBef>
                <a:spcPts val="71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180" dirty="0"/>
              <a:t>Обеспечение </a:t>
            </a:r>
            <a:r>
              <a:rPr spc="-215" dirty="0"/>
              <a:t>личных </a:t>
            </a:r>
            <a:r>
              <a:rPr spc="-204" dirty="0"/>
              <a:t>и  </a:t>
            </a:r>
            <a:r>
              <a:rPr spc="-180" dirty="0" err="1" smtClean="0"/>
              <a:t>профессиональных</a:t>
            </a:r>
            <a:r>
              <a:rPr lang="ru-RU" spc="-180" dirty="0" smtClean="0"/>
              <a:t> </a:t>
            </a:r>
            <a:r>
              <a:rPr spc="-170" dirty="0" err="1" smtClean="0"/>
              <a:t>потребностей</a:t>
            </a:r>
            <a:r>
              <a:rPr spc="-135" dirty="0" smtClean="0"/>
              <a:t> </a:t>
            </a:r>
            <a:r>
              <a:rPr spc="-155" dirty="0"/>
              <a:t>сотрудников.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xfrm>
            <a:off x="7076440" y="2400428"/>
            <a:ext cx="4244703" cy="3324628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32740" marR="5080" indent="-320040">
              <a:lnSpc>
                <a:spcPct val="80000"/>
              </a:lnSpc>
              <a:spcBef>
                <a:spcPts val="58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165" dirty="0"/>
              <a:t>Эксперт </a:t>
            </a:r>
            <a:r>
              <a:rPr spc="-170" dirty="0"/>
              <a:t>наблюдает </a:t>
            </a:r>
            <a:r>
              <a:rPr spc="-195" dirty="0"/>
              <a:t>в </a:t>
            </a:r>
            <a:r>
              <a:rPr spc="-185" dirty="0"/>
              <a:t>течение  </a:t>
            </a:r>
            <a:r>
              <a:rPr spc="-155" dirty="0">
                <a:latin typeface="DejaVu Sans"/>
                <a:cs typeface="DejaVu Sans"/>
              </a:rPr>
              <a:t>5-</a:t>
            </a:r>
            <a:r>
              <a:rPr spc="-155" dirty="0"/>
              <a:t>7 </a:t>
            </a:r>
            <a:r>
              <a:rPr spc="-185" dirty="0"/>
              <a:t>часов </a:t>
            </a:r>
            <a:r>
              <a:rPr spc="-215" dirty="0"/>
              <a:t>типичный </a:t>
            </a:r>
            <a:r>
              <a:rPr spc="-170" dirty="0"/>
              <a:t>день  одной </a:t>
            </a:r>
            <a:r>
              <a:rPr spc="-185" dirty="0"/>
              <a:t>группы </a:t>
            </a:r>
            <a:r>
              <a:rPr spc="-170" dirty="0"/>
              <a:t>(фиксируются  установленные </a:t>
            </a:r>
            <a:r>
              <a:rPr spc="-204" dirty="0"/>
              <a:t>лично </a:t>
            </a:r>
            <a:r>
              <a:rPr spc="-185" dirty="0"/>
              <a:t>факты </a:t>
            </a:r>
            <a:r>
              <a:rPr spc="-5" dirty="0"/>
              <a:t>–  </a:t>
            </a:r>
            <a:r>
              <a:rPr spc="-155" dirty="0"/>
              <a:t>ситуации, </a:t>
            </a:r>
            <a:r>
              <a:rPr spc="-180" dirty="0" err="1"/>
              <a:t>наполнение</a:t>
            </a:r>
            <a:r>
              <a:rPr spc="-10" dirty="0"/>
              <a:t> </a:t>
            </a:r>
            <a:r>
              <a:rPr spc="-204" dirty="0" smtClean="0"/>
              <a:t>и</a:t>
            </a:r>
            <a:r>
              <a:rPr lang="ru-RU" spc="-204" dirty="0" smtClean="0"/>
              <a:t> </a:t>
            </a:r>
            <a:r>
              <a:rPr spc="-180" dirty="0" err="1" smtClean="0"/>
              <a:t>использование</a:t>
            </a:r>
            <a:r>
              <a:rPr spc="-180" dirty="0" smtClean="0"/>
              <a:t> </a:t>
            </a:r>
            <a:r>
              <a:rPr spc="-125" dirty="0"/>
              <a:t>среды).  </a:t>
            </a:r>
            <a:r>
              <a:rPr spc="-180" dirty="0"/>
              <a:t>Дополнительно </a:t>
            </a:r>
            <a:r>
              <a:rPr spc="-195" dirty="0"/>
              <a:t>в </a:t>
            </a:r>
            <a:r>
              <a:rPr spc="-185" dirty="0"/>
              <a:t>некоторых  </a:t>
            </a:r>
            <a:r>
              <a:rPr spc="-170" dirty="0"/>
              <a:t>случаях </a:t>
            </a:r>
            <a:r>
              <a:rPr spc="-5" dirty="0"/>
              <a:t>– </a:t>
            </a:r>
            <a:r>
              <a:rPr spc="-200" dirty="0"/>
              <a:t>интервью </a:t>
            </a:r>
            <a:r>
              <a:rPr spc="-114" dirty="0"/>
              <a:t>с  </a:t>
            </a:r>
            <a:r>
              <a:rPr spc="-160" dirty="0"/>
              <a:t>воспитателем.</a:t>
            </a:r>
          </a:p>
          <a:p>
            <a:pPr marL="332740" indent="-320040">
              <a:lnSpc>
                <a:spcPts val="2160"/>
              </a:lnSpc>
              <a:spcBef>
                <a:spcPts val="21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150" dirty="0" err="1"/>
              <a:t>После</a:t>
            </a:r>
            <a:r>
              <a:rPr spc="-85" dirty="0"/>
              <a:t> </a:t>
            </a:r>
            <a:r>
              <a:rPr spc="-170" dirty="0" err="1" smtClean="0"/>
              <a:t>проведения</a:t>
            </a:r>
            <a:r>
              <a:rPr lang="ru-RU" spc="-170" dirty="0" smtClean="0"/>
              <a:t> </a:t>
            </a:r>
            <a:r>
              <a:rPr spc="-175" dirty="0" err="1" smtClean="0"/>
              <a:t>наблюдения</a:t>
            </a:r>
            <a:r>
              <a:rPr spc="-175" dirty="0" smtClean="0"/>
              <a:t> </a:t>
            </a:r>
            <a:r>
              <a:rPr spc="-170" dirty="0"/>
              <a:t>определенные  </a:t>
            </a:r>
            <a:r>
              <a:rPr spc="-165" dirty="0"/>
              <a:t>сотрудники </a:t>
            </a:r>
            <a:r>
              <a:rPr spc="-204" dirty="0"/>
              <a:t>ДОО </a:t>
            </a:r>
            <a:r>
              <a:rPr spc="-185" dirty="0"/>
              <a:t>заполняют  </a:t>
            </a:r>
            <a:r>
              <a:rPr spc="-175" dirty="0"/>
              <a:t>онлайн</a:t>
            </a:r>
            <a:r>
              <a:rPr spc="-175" dirty="0">
                <a:latin typeface="DejaVu Sans"/>
                <a:cs typeface="DejaVu Sans"/>
              </a:rPr>
              <a:t>-</a:t>
            </a:r>
            <a:r>
              <a:rPr spc="-175" dirty="0"/>
              <a:t>опросник </a:t>
            </a:r>
            <a:r>
              <a:rPr spc="-120" dirty="0"/>
              <a:t>для </a:t>
            </a:r>
            <a:r>
              <a:rPr spc="-150" dirty="0" err="1"/>
              <a:t>сбора</a:t>
            </a:r>
            <a:r>
              <a:rPr spc="-150" dirty="0"/>
              <a:t>  </a:t>
            </a:r>
            <a:r>
              <a:rPr spc="-180" dirty="0" err="1" smtClean="0"/>
              <a:t>сопроводительной</a:t>
            </a:r>
            <a:r>
              <a:rPr lang="ru-RU" spc="-180" dirty="0" smtClean="0"/>
              <a:t> </a:t>
            </a:r>
            <a:r>
              <a:rPr spc="-170" dirty="0" err="1" smtClean="0"/>
              <a:t>информации</a:t>
            </a:r>
            <a:r>
              <a:rPr spc="-170" dirty="0"/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02230" y="1752601"/>
            <a:ext cx="3929742" cy="569387"/>
          </a:xfrm>
          <a:prstGeom prst="rect">
            <a:avLst/>
          </a:prstGeom>
          <a:solidFill>
            <a:srgbClr val="DD8046"/>
          </a:solidFill>
        </p:spPr>
        <p:txBody>
          <a:bodyPr vert="horz" wrap="square" lIns="0" tIns="5080" rIns="0" bIns="0" rtlCol="0">
            <a:spAutoFit/>
          </a:bodyPr>
          <a:lstStyle/>
          <a:p>
            <a:pPr marL="91440">
              <a:lnSpc>
                <a:spcPts val="2160"/>
              </a:lnSpc>
              <a:spcBef>
                <a:spcPts val="40"/>
              </a:spcBef>
            </a:pPr>
            <a:r>
              <a:rPr sz="2000" b="1" spc="-135" dirty="0">
                <a:solidFill>
                  <a:srgbClr val="FFFFFF"/>
                </a:solidFill>
                <a:latin typeface="Trebuchet MS"/>
                <a:cs typeface="Trebuchet MS"/>
              </a:rPr>
              <a:t>Объект </a:t>
            </a:r>
            <a:r>
              <a:rPr sz="2000" b="1" spc="-100" dirty="0">
                <a:solidFill>
                  <a:srgbClr val="FFFFFF"/>
                </a:solidFill>
                <a:latin typeface="Trebuchet MS"/>
                <a:cs typeface="Trebuchet MS"/>
              </a:rPr>
              <a:t>оценивания</a:t>
            </a:r>
            <a:r>
              <a:rPr sz="2000" b="1" spc="-2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125" dirty="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endParaRPr sz="2000" dirty="0">
              <a:latin typeface="Trebuchet MS"/>
              <a:cs typeface="Trebuchet MS"/>
            </a:endParaRPr>
          </a:p>
          <a:p>
            <a:pPr marL="91440">
              <a:lnSpc>
                <a:spcPts val="2160"/>
              </a:lnSpc>
            </a:pPr>
            <a:r>
              <a:rPr sz="2000" b="1" spc="-105" dirty="0">
                <a:solidFill>
                  <a:srgbClr val="FFFFFF"/>
                </a:solidFill>
                <a:latin typeface="Trebuchet MS"/>
                <a:cs typeface="Trebuchet MS"/>
              </a:rPr>
              <a:t>«образовательная</a:t>
            </a:r>
            <a:r>
              <a:rPr sz="2000" b="1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120" dirty="0">
                <a:solidFill>
                  <a:srgbClr val="FFFFFF"/>
                </a:solidFill>
                <a:latin typeface="Trebuchet MS"/>
                <a:cs typeface="Trebuchet MS"/>
              </a:rPr>
              <a:t>среда»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15200" y="1752600"/>
            <a:ext cx="4005942" cy="461024"/>
          </a:xfrm>
          <a:prstGeom prst="rect">
            <a:avLst/>
          </a:prstGeom>
          <a:solidFill>
            <a:srgbClr val="D7B15C"/>
          </a:solidFill>
        </p:spPr>
        <p:txBody>
          <a:bodyPr vert="horz" wrap="square" lIns="0" tIns="151765" rIns="0" bIns="0" rtlCol="0">
            <a:spAutoFit/>
          </a:bodyPr>
          <a:lstStyle/>
          <a:p>
            <a:pPr marL="92075">
              <a:spcBef>
                <a:spcPts val="1195"/>
              </a:spcBef>
            </a:pPr>
            <a:r>
              <a:rPr sz="2000" b="1" spc="-105" dirty="0">
                <a:solidFill>
                  <a:srgbClr val="FFFFFF"/>
                </a:solidFill>
                <a:latin typeface="Trebuchet MS"/>
                <a:cs typeface="Trebuchet MS"/>
              </a:rPr>
              <a:t>Процедура</a:t>
            </a:r>
            <a:r>
              <a:rPr sz="2000" b="1" spc="-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114" dirty="0">
                <a:solidFill>
                  <a:srgbClr val="FFFFFF"/>
                </a:solidFill>
                <a:latin typeface="Trebuchet MS"/>
                <a:cs typeface="Trebuchet MS"/>
              </a:rPr>
              <a:t>оценки:</a:t>
            </a:r>
            <a:endParaRPr sz="20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886949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11629"/>
            <a:ext cx="10515600" cy="15893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Всего в исследовании  в 2016 году приняло участие 423 дошкольные образовательные организации  из  40  субъектов  </a:t>
            </a:r>
            <a:r>
              <a:rPr lang="ru-RU" dirty="0" smtClean="0">
                <a:solidFill>
                  <a:srgbClr val="C00000"/>
                </a:solidFill>
              </a:rPr>
              <a:t>РФ.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В </a:t>
            </a:r>
            <a:r>
              <a:rPr lang="ru-RU" dirty="0">
                <a:solidFill>
                  <a:srgbClr val="C00000"/>
                </a:solidFill>
              </a:rPr>
              <a:t>2017 году участниками стали 1292 ДОО из 73 субъектов РФ. 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838200" y="2400427"/>
            <a:ext cx="10504083" cy="2898229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В 2017 году Кировская область вступила в реализацию проекта</a:t>
            </a:r>
            <a:r>
              <a:rPr lang="ru-RU" b="1" dirty="0"/>
              <a:t>. </a:t>
            </a:r>
            <a:r>
              <a:rPr lang="ru-RU" dirty="0"/>
              <a:t>Для квалифицированного проведения экспертизы в дошкольных образовательных организациях по шкалам </a:t>
            </a:r>
            <a:r>
              <a:rPr lang="en-US" dirty="0"/>
              <a:t>ECERS</a:t>
            </a:r>
            <a:r>
              <a:rPr lang="ru-RU" dirty="0"/>
              <a:t>-</a:t>
            </a:r>
            <a:r>
              <a:rPr lang="en-US" dirty="0"/>
              <a:t>R</a:t>
            </a:r>
            <a:r>
              <a:rPr lang="ru-RU" dirty="0"/>
              <a:t> от Кировской области были обучены 2 региональных эксперта. </a:t>
            </a:r>
            <a:r>
              <a:rPr lang="ru-RU" dirty="0" smtClean="0"/>
              <a:t>Выборка представлена 16 ДОО, из них 2 ДОО – обладатели высоких оценок региональных исследований качества дошкольного образования.</a:t>
            </a:r>
            <a:endParaRPr lang="ru-RU" dirty="0"/>
          </a:p>
          <a:p>
            <a:r>
              <a:rPr lang="ru-RU" dirty="0"/>
              <a:t>Сбор первичных данных исследования  проводился  региональными  координаторами-экспертами  в период с 1 по  25  сентября  методом  стандартизированного  педагогического  наблюдения  в  течение 5–7  часов  одного  дня  с  элементами  интервью  с воспитателем. Наблюдение  проводилось преимущественно в средних группах дошкольных образовательных   организаций.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706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97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Сравнительные данные результатов по РФ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и Кировской области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00273330"/>
              </p:ext>
            </p:extLst>
          </p:nvPr>
        </p:nvGraphicFramePr>
        <p:xfrm>
          <a:off x="838200" y="1894116"/>
          <a:ext cx="10613571" cy="38186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6381"/>
                <a:gridCol w="2242254"/>
                <a:gridCol w="2043756"/>
                <a:gridCol w="2791180"/>
              </a:tblGrid>
              <a:tr h="38693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Подшкала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по РФ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по Кировской области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5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4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Предметно-пространственная среда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Присмотр и уход за детьми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2,54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Речь и мышление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детской активности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4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Структурирование программы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 и персонал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2713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839</Words>
  <Application>Microsoft Office PowerPoint</Application>
  <PresentationFormat>Широкоэкранный</PresentationFormat>
  <Paragraphs>164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DejaVu Sans</vt:lpstr>
      <vt:lpstr>Noto Sans</vt:lpstr>
      <vt:lpstr>Times New Roman</vt:lpstr>
      <vt:lpstr>Trebuchet MS</vt:lpstr>
      <vt:lpstr>Wingdings</vt:lpstr>
      <vt:lpstr>Тема Office</vt:lpstr>
      <vt:lpstr>Результаты оценки качества дошкольного образования в регионе – вызовы педагогическому сообществу </vt:lpstr>
      <vt:lpstr>Лонгитюдное исследование  качества дошкольного образования в РФ</vt:lpstr>
      <vt:lpstr>Инструментарий: «Шкалы для комплексной оценки  качества образования в ДОО»</vt:lpstr>
      <vt:lpstr>ЗАЧЕМ ПРОВОДИТЬ ИССЛЕДОВАНИЯ КАЧЕСТВА ДОШКОЛЬНОГО ОБРАЗОВАНИЯ?</vt:lpstr>
      <vt:lpstr>Дескриптивность шкал</vt:lpstr>
      <vt:lpstr>Дескриптивность шкал</vt:lpstr>
      <vt:lpstr>Параметры и процедура</vt:lpstr>
      <vt:lpstr>Всего в исследовании  в 2016 году приняло участие 423 дошкольные образовательные организации  из  40  субъектов  РФ. В 2017 году участниками стали 1292 ДОО из 73 субъектов РФ.  </vt:lpstr>
      <vt:lpstr>Сравнительные данные результатов по РФ  и Кировской области</vt:lpstr>
      <vt:lpstr>Дефициты, выявленные в рамках  исследования</vt:lpstr>
      <vt:lpstr>Презентация PowerPoint</vt:lpstr>
      <vt:lpstr>Опыт практиков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Арасланова</dc:creator>
  <cp:lastModifiedBy>Арасланова</cp:lastModifiedBy>
  <cp:revision>10</cp:revision>
  <dcterms:created xsi:type="dcterms:W3CDTF">2018-05-30T11:27:27Z</dcterms:created>
  <dcterms:modified xsi:type="dcterms:W3CDTF">2018-05-31T05:44:13Z</dcterms:modified>
</cp:coreProperties>
</file>