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handoutMasterIdLst>
    <p:handoutMasterId r:id="rId17"/>
  </p:handoutMasterIdLst>
  <p:sldIdLst>
    <p:sldId id="350" r:id="rId2"/>
    <p:sldId id="357" r:id="rId3"/>
    <p:sldId id="352" r:id="rId4"/>
    <p:sldId id="362" r:id="rId5"/>
    <p:sldId id="361" r:id="rId6"/>
    <p:sldId id="360" r:id="rId7"/>
    <p:sldId id="363" r:id="rId8"/>
    <p:sldId id="359" r:id="rId9"/>
    <p:sldId id="367" r:id="rId10"/>
    <p:sldId id="366" r:id="rId11"/>
    <p:sldId id="369" r:id="rId12"/>
    <p:sldId id="365" r:id="rId13"/>
    <p:sldId id="368" r:id="rId14"/>
    <p:sldId id="351" r:id="rId15"/>
  </p:sldIdLst>
  <p:sldSz cx="12192000" cy="6858000"/>
  <p:notesSz cx="66690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 snapToGrid="0">
      <p:cViewPr>
        <p:scale>
          <a:sx n="94" d="100"/>
          <a:sy n="94" d="100"/>
        </p:scale>
        <p:origin x="-38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D4E5A-33DB-4B58-9BF6-5DB035E3D0F5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1A4B8A-F604-4453-A891-55C429221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4093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6C82F-67D9-4D56-8DA1-A09159871E51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5919E-90FF-41A8-AEF6-509EDE85C6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206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4E67-5BCE-46CC-B223-467D5FD4B63E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EDC5-6CD3-48BE-B6A7-71F78E4EC5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38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4E67-5BCE-46CC-B223-467D5FD4B63E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EDC5-6CD3-48BE-B6A7-71F78E4EC5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06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4E67-5BCE-46CC-B223-467D5FD4B63E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EDC5-6CD3-48BE-B6A7-71F78E4EC5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33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4E67-5BCE-46CC-B223-467D5FD4B63E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214615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129337"/>
            <a:ext cx="2743200" cy="365125"/>
          </a:xfrm>
        </p:spPr>
        <p:txBody>
          <a:bodyPr/>
          <a:lstStyle/>
          <a:p>
            <a:fld id="{085AEDC5-6CD3-48BE-B6A7-71F78E4EC5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53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4E67-5BCE-46CC-B223-467D5FD4B63E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EDC5-6CD3-48BE-B6A7-71F78E4EC5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29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4E67-5BCE-46CC-B223-467D5FD4B63E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EDC5-6CD3-48BE-B6A7-71F78E4EC5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67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4E67-5BCE-46CC-B223-467D5FD4B63E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EDC5-6CD3-48BE-B6A7-71F78E4EC5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45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4E67-5BCE-46CC-B223-467D5FD4B63E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EDC5-6CD3-48BE-B6A7-71F78E4EC5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65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4E67-5BCE-46CC-B223-467D5FD4B63E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EDC5-6CD3-48BE-B6A7-71F78E4EC5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52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4E67-5BCE-46CC-B223-467D5FD4B63E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EDC5-6CD3-48BE-B6A7-71F78E4EC5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50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4E67-5BCE-46CC-B223-467D5FD4B63E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EDC5-6CD3-48BE-B6A7-71F78E4EC5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33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B4E67-5BCE-46CC-B223-467D5FD4B63E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AEDC5-6CD3-48BE-B6A7-71F78E4EC5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оловина рамки 6"/>
          <p:cNvSpPr/>
          <p:nvPr userDrawn="1"/>
        </p:nvSpPr>
        <p:spPr>
          <a:xfrm>
            <a:off x="118335" y="118334"/>
            <a:ext cx="9509760" cy="5776857"/>
          </a:xfrm>
          <a:prstGeom prst="halfFrame">
            <a:avLst>
              <a:gd name="adj1" fmla="val 1446"/>
              <a:gd name="adj2" fmla="val 17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оловина рамки 7"/>
          <p:cNvSpPr/>
          <p:nvPr userDrawn="1"/>
        </p:nvSpPr>
        <p:spPr>
          <a:xfrm rot="10800000">
            <a:off x="2596178" y="1315756"/>
            <a:ext cx="9477487" cy="5405719"/>
          </a:xfrm>
          <a:prstGeom prst="halfFrame">
            <a:avLst>
              <a:gd name="adj1" fmla="val 1459"/>
              <a:gd name="adj2" fmla="val 17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оловина рамки 8"/>
          <p:cNvSpPr/>
          <p:nvPr userDrawn="1"/>
        </p:nvSpPr>
        <p:spPr>
          <a:xfrm>
            <a:off x="336699" y="295755"/>
            <a:ext cx="3921402" cy="2147193"/>
          </a:xfrm>
          <a:prstGeom prst="halfFrame">
            <a:avLst>
              <a:gd name="adj1" fmla="val 1446"/>
              <a:gd name="adj2" fmla="val 17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оловина рамки 9"/>
          <p:cNvSpPr/>
          <p:nvPr userDrawn="1"/>
        </p:nvSpPr>
        <p:spPr>
          <a:xfrm rot="10800000">
            <a:off x="7940776" y="4392358"/>
            <a:ext cx="3921402" cy="2147193"/>
          </a:xfrm>
          <a:prstGeom prst="halfFrame">
            <a:avLst>
              <a:gd name="adj1" fmla="val 1446"/>
              <a:gd name="adj2" fmla="val 17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787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7308" y="71120"/>
            <a:ext cx="1423521" cy="1481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473200" y="1816735"/>
            <a:ext cx="9144000" cy="2387600"/>
          </a:xfrm>
        </p:spPr>
        <p:txBody>
          <a:bodyPr>
            <a:noAutofit/>
          </a:bodyPr>
          <a:lstStyle/>
          <a:p>
            <a:r>
              <a:rPr lang="ru-RU" sz="4400" b="1" i="1" dirty="0">
                <a:solidFill>
                  <a:schemeClr val="accent1">
                    <a:lumMod val="50000"/>
                  </a:schemeClr>
                </a:solidFill>
              </a:rPr>
              <a:t>Об оценке результатов освоения школьниками программ основного общего и среднего общего образования</a:t>
            </a: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759199" y="5700078"/>
            <a:ext cx="8093709" cy="1655762"/>
          </a:xfrm>
        </p:spPr>
        <p:txBody>
          <a:bodyPr>
            <a:normAutofit/>
          </a:bodyPr>
          <a:lstStyle/>
          <a:p>
            <a:r>
              <a:rPr lang="ru-RU" sz="1800" i="1" dirty="0"/>
              <a:t>Носова </a:t>
            </a:r>
            <a:r>
              <a:rPr lang="ru-RU" sz="1800" i="1"/>
              <a:t>Надежда </a:t>
            </a:r>
            <a:r>
              <a:rPr lang="ru-RU" sz="1800" i="1" smtClean="0"/>
              <a:t>Валерьевна, </a:t>
            </a:r>
            <a:r>
              <a:rPr lang="ru-RU" sz="1800" i="1" dirty="0"/>
              <a:t>заведующий кафедрой предметных областей КОГОАУ ДПО «Институт развития образования Кировской области, </a:t>
            </a:r>
            <a:r>
              <a:rPr lang="ru-RU" sz="1800" i="1" dirty="0" err="1"/>
              <a:t>к.п.н</a:t>
            </a:r>
            <a:r>
              <a:rPr lang="ru-RU" sz="18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654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97560" y="94011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Национальные исследования качества </a:t>
            </a: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образования</a:t>
            </a: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en-US" sz="3200" i="1" dirty="0">
                <a:solidFill>
                  <a:schemeClr val="tx1"/>
                </a:solidFill>
                <a:latin typeface="+mn-lt"/>
              </a:rPr>
              <a:t>https://www.eduniko.ru/</a:t>
            </a:r>
            <a:br>
              <a:rPr lang="en-US" sz="3200" i="1" dirty="0">
                <a:solidFill>
                  <a:schemeClr val="tx1"/>
                </a:solidFill>
                <a:latin typeface="+mn-lt"/>
              </a:rPr>
            </a:br>
            <a:r>
              <a:rPr lang="en-US" sz="3200" i="1" dirty="0">
                <a:solidFill>
                  <a:schemeClr val="tx1"/>
                </a:solidFill>
                <a:latin typeface="+mn-lt"/>
              </a:rPr>
              <a:t/>
            </a:r>
            <a:br>
              <a:rPr lang="en-US" sz="3200" i="1" dirty="0">
                <a:solidFill>
                  <a:schemeClr val="tx1"/>
                </a:solidFill>
                <a:latin typeface="+mn-lt"/>
              </a:rPr>
            </a:b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endParaRPr lang="ru-RU" sz="3200" i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12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745" y="91440"/>
            <a:ext cx="1072989" cy="111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83825" y="1896348"/>
            <a:ext cx="2538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2017/2018 учебный год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59465" y="1896348"/>
            <a:ext cx="2538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2018/2019 учебный </a:t>
            </a:r>
            <a:r>
              <a:rPr lang="ru-RU" b="1" dirty="0"/>
              <a:t>год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1040" y="2548731"/>
            <a:ext cx="2255520" cy="1656080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Октябрь 2017 г.</a:t>
            </a:r>
          </a:p>
          <a:p>
            <a:pPr algn="ctr"/>
            <a:r>
              <a:rPr lang="ru-RU" dirty="0"/>
              <a:t>10 классы</a:t>
            </a:r>
          </a:p>
          <a:p>
            <a:pPr algn="ctr"/>
            <a:r>
              <a:rPr lang="ru-RU" dirty="0"/>
              <a:t>Химия, биология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599" y="2523489"/>
            <a:ext cx="2309813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144" y="4371476"/>
            <a:ext cx="2309813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560" y="4398327"/>
            <a:ext cx="2309813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63465" y="476309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Апрель 2018 г.</a:t>
            </a:r>
          </a:p>
          <a:p>
            <a:pPr algn="ctr"/>
            <a:r>
              <a:rPr lang="ru-RU" dirty="0" smtClean="0"/>
              <a:t>6, </a:t>
            </a:r>
            <a:r>
              <a:rPr lang="ru-RU" dirty="0"/>
              <a:t>8 классы</a:t>
            </a:r>
          </a:p>
          <a:p>
            <a:pPr algn="ctr"/>
            <a:r>
              <a:rPr lang="ru-RU" dirty="0"/>
              <a:t>Литература, МХК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41505" y="291510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Октябрь 2018 г.</a:t>
            </a:r>
          </a:p>
          <a:p>
            <a:pPr algn="ctr"/>
            <a:r>
              <a:rPr lang="ru-RU" dirty="0"/>
              <a:t>7, 10 классы</a:t>
            </a:r>
          </a:p>
          <a:p>
            <a:pPr algn="ctr"/>
            <a:r>
              <a:rPr lang="ru-RU" dirty="0" smtClean="0"/>
              <a:t>География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746050" y="467165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Апрель 2019 г.</a:t>
            </a:r>
          </a:p>
          <a:p>
            <a:pPr algn="ctr"/>
            <a:r>
              <a:rPr lang="ru-RU" dirty="0" smtClean="0"/>
              <a:t>6,10 </a:t>
            </a:r>
            <a:r>
              <a:rPr lang="ru-RU" dirty="0"/>
              <a:t>классы</a:t>
            </a:r>
          </a:p>
          <a:p>
            <a:pPr algn="ctr"/>
            <a:r>
              <a:rPr lang="ru-RU" dirty="0"/>
              <a:t>Физическая культура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491043" y="6259202"/>
            <a:ext cx="32990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Приказ МО РФ №1025 от 20 октября 2017 года</a:t>
            </a:r>
          </a:p>
        </p:txBody>
      </p:sp>
    </p:spTree>
    <p:extLst>
      <p:ext uri="{BB962C8B-B14F-4D97-AF65-F5344CB8AC3E}">
        <p14:creationId xmlns:p14="http://schemas.microsoft.com/office/powerpoint/2010/main" val="372420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51560" y="29400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https://</a:t>
            </a:r>
            <a:r>
              <a:rPr lang="en-US" dirty="0" smtClean="0"/>
              <a:t>info.43edu.ru</a:t>
            </a:r>
            <a:r>
              <a:rPr lang="ru-RU" dirty="0" smtClean="0"/>
              <a:t>/</a:t>
            </a:r>
            <a:r>
              <a:rPr lang="en-US" dirty="0" err="1" smtClean="0"/>
              <a:t>rsoko</a:t>
            </a:r>
            <a:endParaRPr lang="ru-RU" dirty="0"/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739" y="1544320"/>
            <a:ext cx="9535641" cy="505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665" y="136365"/>
            <a:ext cx="1073150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960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28040" y="57848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Региональная система оценки качества образования</a:t>
            </a:r>
            <a:b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Результаты </a:t>
            </a:r>
            <a:r>
              <a:rPr lang="ru-RU" sz="3200" i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м</a:t>
            </a:r>
            <a:r>
              <a:rPr lang="ru-RU" sz="3200" i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етапредметной</a:t>
            </a: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работы, </a:t>
            </a:r>
            <a:b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октябрь </a:t>
            </a: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2017 года</a:t>
            </a:r>
            <a:b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endParaRPr lang="ru-RU" sz="3200" i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12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745" y="91440"/>
            <a:ext cx="1072989" cy="111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113" y="2096768"/>
            <a:ext cx="10740447" cy="1489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00" y="3586002"/>
            <a:ext cx="2127799" cy="2894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015077" y="6129774"/>
            <a:ext cx="38416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Приказ МО </a:t>
            </a:r>
            <a:r>
              <a:rPr lang="ru-RU" sz="1200" dirty="0" smtClean="0"/>
              <a:t>Кировской области от 31.08.2017 г. № 5-767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34527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Использование результатов оценочных процедур </a:t>
            </a:r>
          </a:p>
        </p:txBody>
      </p:sp>
      <p:pic>
        <p:nvPicPr>
          <p:cNvPr id="512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745" y="91440"/>
            <a:ext cx="1072989" cy="111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92480" y="1666300"/>
            <a:ext cx="101498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-  для развития единого образовательного пространства  РФ, региона;</a:t>
            </a:r>
          </a:p>
          <a:p>
            <a:r>
              <a:rPr lang="ru-RU" sz="2800" dirty="0"/>
              <a:t>- формирования единых </a:t>
            </a:r>
            <a:r>
              <a:rPr lang="ru-RU" sz="2800" dirty="0" smtClean="0"/>
              <a:t>подходов к </a:t>
            </a:r>
            <a:r>
              <a:rPr lang="ru-RU" sz="2800"/>
              <a:t>оценке </a:t>
            </a:r>
            <a:r>
              <a:rPr lang="ru-RU" sz="2800" smtClean="0"/>
              <a:t>образовательных результатов</a:t>
            </a:r>
            <a:r>
              <a:rPr lang="ru-RU" sz="2800" dirty="0"/>
              <a:t>;</a:t>
            </a:r>
          </a:p>
          <a:p>
            <a:r>
              <a:rPr lang="ru-RU" sz="2800" dirty="0"/>
              <a:t>- в системе повышения квалификации педагогических кадров;</a:t>
            </a:r>
          </a:p>
          <a:p>
            <a:r>
              <a:rPr lang="ru-RU" sz="2800" dirty="0"/>
              <a:t>- организации индивидуальной работы с обучающимися;</a:t>
            </a:r>
          </a:p>
          <a:p>
            <a:r>
              <a:rPr lang="ru-RU" sz="2800" dirty="0"/>
              <a:t>- при взаимодействии с родителями по вопросу проведения оценочных процедур.</a:t>
            </a:r>
          </a:p>
          <a:p>
            <a:endParaRPr lang="ru-RU" sz="28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1053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7308" y="71120"/>
            <a:ext cx="1423521" cy="1481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37204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Спасибо за внимание!</a:t>
            </a:r>
            <a:br>
              <a:rPr lang="ru-RU" b="1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i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42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988" y="91440"/>
            <a:ext cx="1071732" cy="1115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Единая система оценки качества основного общего </a:t>
            </a:r>
            <a:b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и среднего общего образования</a:t>
            </a:r>
            <a:b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endParaRPr lang="ru-RU" sz="3200" i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1948063"/>
              </p:ext>
            </p:extLst>
          </p:nvPr>
        </p:nvGraphicFramePr>
        <p:xfrm>
          <a:off x="1676398" y="1513837"/>
          <a:ext cx="8524241" cy="4307841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137546"/>
                <a:gridCol w="1137546"/>
                <a:gridCol w="1137546"/>
                <a:gridCol w="1142736"/>
                <a:gridCol w="1587374"/>
                <a:gridCol w="1137546"/>
                <a:gridCol w="1243947"/>
              </a:tblGrid>
              <a:tr h="282483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Класс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24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6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7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8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9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10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11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83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1" dirty="0">
                          <a:effectLst/>
                        </a:rPr>
                        <a:t>Итоговое собеседование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1" dirty="0">
                          <a:effectLst/>
                        </a:rPr>
                        <a:t>по русскому языку</a:t>
                      </a:r>
                      <a:endParaRPr lang="ru-RU" sz="16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1" dirty="0">
                          <a:effectLst/>
                        </a:rPr>
                        <a:t>Сочинение</a:t>
                      </a:r>
                      <a:endParaRPr lang="ru-RU" sz="16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24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ОГЭ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ЕГЭ 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24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НИКО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НИКО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НИКО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НИКО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НИКО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НИКО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24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ВПР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ВПР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ВПР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ВПР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24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24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24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PISA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</a:rPr>
                        <a:t>PISA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24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TIMSS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TIMSS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2483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effectLst/>
                        </a:rPr>
                        <a:t>Исследование профессиональных компетенций учителей</a:t>
                      </a:r>
                      <a:endParaRPr lang="ru-RU" sz="11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759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Принципы единой системы оценки качества </a:t>
            </a:r>
            <a:r>
              <a:rPr lang="ru-RU" sz="360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образования</a:t>
            </a:r>
            <a:endParaRPr lang="ru-RU" sz="3600" i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12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745" y="91440"/>
            <a:ext cx="1072989" cy="111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02640" y="2084477"/>
            <a:ext cx="105460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800" dirty="0" smtClean="0"/>
              <a:t> Оценка </a:t>
            </a:r>
            <a:r>
              <a:rPr lang="ru-RU" sz="2800" dirty="0"/>
              <a:t>– важный элемент образовательного процесса;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800" dirty="0" smtClean="0"/>
              <a:t> Оценка </a:t>
            </a:r>
            <a:r>
              <a:rPr lang="ru-RU" sz="2800" dirty="0"/>
              <a:t>должна быть объективной;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800" dirty="0" smtClean="0"/>
              <a:t> Оценивание </a:t>
            </a:r>
            <a:r>
              <a:rPr lang="ru-RU" sz="2800" dirty="0"/>
              <a:t>того, чему учили;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800" dirty="0" smtClean="0"/>
              <a:t> Формат </a:t>
            </a:r>
            <a:r>
              <a:rPr lang="ru-RU" sz="2800" dirty="0"/>
              <a:t>оценки влияет на содержание образования;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800" dirty="0" smtClean="0"/>
              <a:t> Использование </a:t>
            </a:r>
            <a:r>
              <a:rPr lang="ru-RU" sz="2800" dirty="0"/>
              <a:t>результатов оценки для стимулирования и развития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56385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Курсы повышения квалификации </a:t>
            </a:r>
          </a:p>
        </p:txBody>
      </p:sp>
      <p:pic>
        <p:nvPicPr>
          <p:cNvPr id="512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745" y="91440"/>
            <a:ext cx="1072989" cy="111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14400" y="1825119"/>
            <a:ext cx="101193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400" b="1" i="1" dirty="0" smtClean="0"/>
              <a:t>«</a:t>
            </a:r>
            <a:r>
              <a:rPr lang="ru-RU" sz="2400" b="1" i="1" dirty="0"/>
              <a:t>Система подготовки выпускников к ГИА -9, ГИА -11» </a:t>
            </a:r>
            <a:r>
              <a:rPr lang="ru-RU" sz="2400" dirty="0"/>
              <a:t>по учебным предметам (24 час; 40 час.; январь-февраль 2019 г</a:t>
            </a:r>
            <a:r>
              <a:rPr lang="ru-RU" sz="2400" dirty="0" smtClean="0"/>
              <a:t>.)</a:t>
            </a:r>
          </a:p>
          <a:p>
            <a:endParaRPr lang="ru-RU" sz="2400" dirty="0"/>
          </a:p>
          <a:p>
            <a:pPr marL="342900" indent="-342900">
              <a:buFontTx/>
              <a:buChar char="-"/>
            </a:pPr>
            <a:r>
              <a:rPr lang="ru-RU" sz="2400" b="1" i="1" dirty="0" smtClean="0"/>
              <a:t>«</a:t>
            </a:r>
            <a:r>
              <a:rPr lang="ru-RU" sz="2400" b="1" i="1" dirty="0"/>
              <a:t>Методика формирования единых подходов к оценке результатов обучения по русскому языку и литературе» </a:t>
            </a:r>
            <a:r>
              <a:rPr lang="ru-RU" sz="2400" dirty="0"/>
              <a:t>(40 час., ноябрь 2019 г</a:t>
            </a:r>
            <a:r>
              <a:rPr lang="ru-RU" sz="2400" dirty="0" smtClean="0"/>
              <a:t>.)</a:t>
            </a:r>
          </a:p>
          <a:p>
            <a:endParaRPr lang="ru-RU" sz="2400" dirty="0"/>
          </a:p>
          <a:p>
            <a:pPr marL="342900" indent="-342900">
              <a:buFontTx/>
              <a:buChar char="-"/>
            </a:pPr>
            <a:r>
              <a:rPr lang="ru-RU" sz="2400" b="1" i="1" dirty="0" smtClean="0"/>
              <a:t>«</a:t>
            </a:r>
            <a:r>
              <a:rPr lang="ru-RU" sz="2400" b="1" i="1" dirty="0"/>
              <a:t>Подготовка председателей и членов предметных комиссий по проведению государственной итоговой аттестации по образовательным программам основного и среднего общего образования» </a:t>
            </a:r>
            <a:r>
              <a:rPr lang="ru-RU" sz="2400" dirty="0"/>
              <a:t>(24 </a:t>
            </a:r>
            <a:r>
              <a:rPr lang="ru-RU" sz="2400" dirty="0" smtClean="0"/>
              <a:t>часа; февраль </a:t>
            </a:r>
            <a:r>
              <a:rPr lang="ru-RU" sz="2400" dirty="0"/>
              <a:t>2019 г.)</a:t>
            </a:r>
          </a:p>
        </p:txBody>
      </p:sp>
    </p:spTree>
    <p:extLst>
      <p:ext uri="{BB962C8B-B14F-4D97-AF65-F5344CB8AC3E}">
        <p14:creationId xmlns:p14="http://schemas.microsoft.com/office/powerpoint/2010/main" val="231955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04240" y="516064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Семинар «Особенности подготовки школьников к ГИА по математике» (октябрь 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2017 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г.)</a:t>
            </a:r>
          </a:p>
        </p:txBody>
      </p:sp>
      <p:pic>
        <p:nvPicPr>
          <p:cNvPr id="512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745" y="91440"/>
            <a:ext cx="1072989" cy="111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" y="1391920"/>
            <a:ext cx="4808220" cy="3205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361" y="1391921"/>
            <a:ext cx="5384800" cy="3205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46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00760" y="51809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Семинар «Особенности подготовки школьников к ГИА по русскому языку» (октябрь 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2017 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г.)</a:t>
            </a:r>
          </a:p>
        </p:txBody>
      </p:sp>
      <p:pic>
        <p:nvPicPr>
          <p:cNvPr id="512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745" y="91440"/>
            <a:ext cx="1072989" cy="111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4" y="1417320"/>
            <a:ext cx="541972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033" y="1417320"/>
            <a:ext cx="4637087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735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745" y="91440"/>
            <a:ext cx="1072989" cy="111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745" y="790500"/>
            <a:ext cx="3462655" cy="4894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303" y="790500"/>
            <a:ext cx="3462655" cy="4894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823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46760" y="76136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6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Статистика ВПР </a:t>
            </a:r>
            <a:r>
              <a:rPr lang="ru-RU" sz="360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ru-RU" sz="360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360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в </a:t>
            </a:r>
            <a:r>
              <a:rPr lang="ru-RU" sz="36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Кировской области за 2017 год</a:t>
            </a:r>
            <a:br>
              <a:rPr lang="ru-RU" sz="36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36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ru-RU" sz="36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endParaRPr lang="ru-RU" sz="3600" i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12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745" y="91440"/>
            <a:ext cx="1072989" cy="111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679" y="1830624"/>
            <a:ext cx="8670449" cy="4407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597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07720" y="55816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Всероссийские проверочные </a:t>
            </a: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работы</a:t>
            </a: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2017/2018 </a:t>
            </a: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учебный год</a:t>
            </a:r>
            <a:b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endParaRPr lang="ru-RU" sz="3200" i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12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745" y="91440"/>
            <a:ext cx="1072989" cy="111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3" y="1924688"/>
            <a:ext cx="9774699" cy="391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00113" y="5518834"/>
            <a:ext cx="49412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https://vpr.statgrad.org/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363883" y="6190118"/>
            <a:ext cx="32510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Приказ МО РФ №1025 от 20 октября 2017 года</a:t>
            </a:r>
          </a:p>
        </p:txBody>
      </p:sp>
    </p:spTree>
    <p:extLst>
      <p:ext uri="{BB962C8B-B14F-4D97-AF65-F5344CB8AC3E}">
        <p14:creationId xmlns:p14="http://schemas.microsoft.com/office/powerpoint/2010/main" val="30827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1947</TotalTime>
  <Words>377</Words>
  <Application>Microsoft Office PowerPoint</Application>
  <PresentationFormat>Произвольный</PresentationFormat>
  <Paragraphs>113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Об оценке результатов освоения школьниками программ основного общего и среднего общего образования</vt:lpstr>
      <vt:lpstr>Единая система оценки качества основного общего  и среднего общего образования </vt:lpstr>
      <vt:lpstr>Принципы единой системы оценки качества образования</vt:lpstr>
      <vt:lpstr>Курсы повышения квалификации </vt:lpstr>
      <vt:lpstr>Семинар «Особенности подготовки школьников к ГИА по математике» (октябрь 2017 г.)</vt:lpstr>
      <vt:lpstr>Семинар «Особенности подготовки школьников к ГИА по русскому языку» (октябрь 2017 г.)</vt:lpstr>
      <vt:lpstr>Презентация PowerPoint</vt:lpstr>
      <vt:lpstr>Статистика ВПР  в Кировской области за 2017 год  </vt:lpstr>
      <vt:lpstr>Всероссийские проверочные работы 2017/2018 учебный год </vt:lpstr>
      <vt:lpstr>Национальные исследования качества образования https://www.eduniko.ru/   </vt:lpstr>
      <vt:lpstr>https://info.43edu.ru/rsoko</vt:lpstr>
      <vt:lpstr>Региональная система оценки качества образования Результаты метапредметной работы,  октябрь 2017 года </vt:lpstr>
      <vt:lpstr>Использование результатов оценочных процедур </vt:lpstr>
      <vt:lpstr>Спасибо за внимание!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Деятельность института развития образования по профилактике безнадзорности и правонарушений среди учащихся образовательных организаций Кировской области</dc:title>
  <dc:creator>csa2</dc:creator>
  <cp:lastModifiedBy>NosovaNV</cp:lastModifiedBy>
  <cp:revision>138</cp:revision>
  <cp:lastPrinted>2017-02-02T06:58:00Z</cp:lastPrinted>
  <dcterms:created xsi:type="dcterms:W3CDTF">2015-02-16T11:44:25Z</dcterms:created>
  <dcterms:modified xsi:type="dcterms:W3CDTF">2018-06-26T12:17:15Z</dcterms:modified>
</cp:coreProperties>
</file>