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sldIdLst>
    <p:sldId id="256" r:id="rId2"/>
    <p:sldId id="257" r:id="rId3"/>
    <p:sldId id="259" r:id="rId4"/>
    <p:sldId id="261" r:id="rId5"/>
    <p:sldId id="301" r:id="rId6"/>
    <p:sldId id="279" r:id="rId7"/>
    <p:sldId id="294" r:id="rId8"/>
    <p:sldId id="276" r:id="rId9"/>
    <p:sldId id="285" r:id="rId10"/>
    <p:sldId id="284" r:id="rId11"/>
    <p:sldId id="296" r:id="rId12"/>
    <p:sldId id="282" r:id="rId13"/>
    <p:sldId id="298" r:id="rId14"/>
    <p:sldId id="299" r:id="rId15"/>
    <p:sldId id="288" r:id="rId16"/>
    <p:sldId id="292" r:id="rId17"/>
    <p:sldId id="302" r:id="rId18"/>
    <p:sldId id="303" r:id="rId19"/>
    <p:sldId id="289" r:id="rId20"/>
    <p:sldId id="293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27" autoAdjust="0"/>
    <p:restoredTop sz="94660"/>
  </p:normalViewPr>
  <p:slideViewPr>
    <p:cSldViewPr>
      <p:cViewPr>
        <p:scale>
          <a:sx n="94" d="100"/>
          <a:sy n="94" d="100"/>
        </p:scale>
        <p:origin x="534" y="9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AF7DD2-5A4D-4EEA-8F74-C4D48B339DBB}" type="doc">
      <dgm:prSet loTypeId="urn:microsoft.com/office/officeart/2005/8/layout/pyramid2" loCatId="list" qsTypeId="urn:microsoft.com/office/officeart/2005/8/quickstyle/simple1" qsCatId="simple" csTypeId="urn:microsoft.com/office/officeart/2005/8/colors/accent3_4" csCatId="accent3" phldr="1"/>
      <dgm:spPr/>
    </dgm:pt>
    <dgm:pt modelId="{A2FA8787-CBDD-4E77-A2F7-B984E12E65DC}">
      <dgm:prSet phldrT="[Текст]" custT="1"/>
      <dgm:spPr/>
      <dgm:t>
        <a:bodyPr/>
        <a:lstStyle/>
        <a:p>
          <a:pPr marL="0" marR="0" indent="0" defTabSz="8001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ru-RU" sz="1800" b="1" dirty="0" smtClean="0"/>
        </a:p>
        <a:p>
          <a:pPr marL="0" marR="0" indent="0" defTabSz="8001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/>
            <a:t>Курсы повышения квалификации</a:t>
          </a:r>
        </a:p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dirty="0"/>
        </a:p>
      </dgm:t>
    </dgm:pt>
    <dgm:pt modelId="{49E87074-90E6-46EB-85E5-27683E49A853}" type="parTrans" cxnId="{79E230C6-B685-4F92-B814-3794F0CF0207}">
      <dgm:prSet/>
      <dgm:spPr/>
      <dgm:t>
        <a:bodyPr/>
        <a:lstStyle/>
        <a:p>
          <a:endParaRPr lang="ru-RU"/>
        </a:p>
      </dgm:t>
    </dgm:pt>
    <dgm:pt modelId="{04D18747-60BE-48C9-AE4A-D613659C4ABB}" type="sibTrans" cxnId="{79E230C6-B685-4F92-B814-3794F0CF0207}">
      <dgm:prSet/>
      <dgm:spPr/>
      <dgm:t>
        <a:bodyPr/>
        <a:lstStyle/>
        <a:p>
          <a:endParaRPr lang="ru-RU"/>
        </a:p>
      </dgm:t>
    </dgm:pt>
    <dgm:pt modelId="{EF097782-5E11-4A07-A42C-B5A586F623FC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b="1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/>
            <a:t>Курсы профессиональной переподготовки</a:t>
          </a:r>
        </a:p>
        <a:p>
          <a:endParaRPr lang="ru-RU" sz="1800" b="1" dirty="0"/>
        </a:p>
      </dgm:t>
    </dgm:pt>
    <dgm:pt modelId="{F3EC4BC4-A0A1-47ED-B4A6-83AF2E7DF5B5}" type="parTrans" cxnId="{D7EE2FB3-729E-4FE4-A77C-0F0C111A5408}">
      <dgm:prSet/>
      <dgm:spPr/>
      <dgm:t>
        <a:bodyPr/>
        <a:lstStyle/>
        <a:p>
          <a:endParaRPr lang="ru-RU"/>
        </a:p>
      </dgm:t>
    </dgm:pt>
    <dgm:pt modelId="{FD88964A-BFF4-4E2A-99E2-190C7898F5E0}" type="sibTrans" cxnId="{D7EE2FB3-729E-4FE4-A77C-0F0C111A5408}">
      <dgm:prSet/>
      <dgm:spPr/>
      <dgm:t>
        <a:bodyPr/>
        <a:lstStyle/>
        <a:p>
          <a:endParaRPr lang="ru-RU"/>
        </a:p>
      </dgm:t>
    </dgm:pt>
    <dgm:pt modelId="{5D6B06D7-EE1E-4D2F-B03A-D0197D94900B}">
      <dgm:prSet phldrT="[Текст]" custT="1"/>
      <dgm:spPr/>
      <dgm:t>
        <a:bodyPr/>
        <a:lstStyle/>
        <a:p>
          <a:r>
            <a:rPr lang="ru-RU" sz="1800" b="1" dirty="0" smtClean="0"/>
            <a:t>Творческие лаборатории, РИП</a:t>
          </a:r>
          <a:endParaRPr lang="ru-RU" sz="1800" b="1" dirty="0"/>
        </a:p>
      </dgm:t>
    </dgm:pt>
    <dgm:pt modelId="{501F08C6-3457-41D1-A395-AE788016E3C8}" type="parTrans" cxnId="{ED2C7C8B-2124-4C15-ABDB-EF4A89625562}">
      <dgm:prSet/>
      <dgm:spPr/>
      <dgm:t>
        <a:bodyPr/>
        <a:lstStyle/>
        <a:p>
          <a:endParaRPr lang="ru-RU"/>
        </a:p>
      </dgm:t>
    </dgm:pt>
    <dgm:pt modelId="{B80E1CC0-CF89-4F8F-84EE-AF583A509AA8}" type="sibTrans" cxnId="{ED2C7C8B-2124-4C15-ABDB-EF4A89625562}">
      <dgm:prSet/>
      <dgm:spPr/>
      <dgm:t>
        <a:bodyPr/>
        <a:lstStyle/>
        <a:p>
          <a:endParaRPr lang="ru-RU"/>
        </a:p>
      </dgm:t>
    </dgm:pt>
    <dgm:pt modelId="{537624E5-CD76-4ABC-9135-AB21D76009C0}">
      <dgm:prSet phldrT="[Текст]" custT="1"/>
      <dgm:spPr/>
      <dgm:t>
        <a:bodyPr/>
        <a:lstStyle/>
        <a:p>
          <a:r>
            <a:rPr lang="ru-RU" sz="1800" b="1" dirty="0" smtClean="0"/>
            <a:t>Семинары-практикумы</a:t>
          </a:r>
          <a:endParaRPr lang="ru-RU" sz="1800" b="1" dirty="0"/>
        </a:p>
      </dgm:t>
    </dgm:pt>
    <dgm:pt modelId="{9509131A-E21A-473C-B3B4-831858AD92B8}" type="parTrans" cxnId="{19193D24-24E4-41FE-9779-D048B7AD268D}">
      <dgm:prSet/>
      <dgm:spPr/>
      <dgm:t>
        <a:bodyPr/>
        <a:lstStyle/>
        <a:p>
          <a:endParaRPr lang="ru-RU"/>
        </a:p>
      </dgm:t>
    </dgm:pt>
    <dgm:pt modelId="{3AD942F8-175E-4E52-8DD4-3F8ACAAC7DF4}" type="sibTrans" cxnId="{19193D24-24E4-41FE-9779-D048B7AD268D}">
      <dgm:prSet/>
      <dgm:spPr/>
      <dgm:t>
        <a:bodyPr/>
        <a:lstStyle/>
        <a:p>
          <a:endParaRPr lang="ru-RU"/>
        </a:p>
      </dgm:t>
    </dgm:pt>
    <dgm:pt modelId="{F225E58D-70C9-4C31-9F73-BE6BF9B05B07}">
      <dgm:prSet phldrT="[Текст]" custT="1"/>
      <dgm:spPr/>
      <dgm:t>
        <a:bodyPr/>
        <a:lstStyle/>
        <a:p>
          <a:r>
            <a:rPr lang="ru-RU" sz="1800" b="1" dirty="0" smtClean="0"/>
            <a:t>Обучающие семинары</a:t>
          </a:r>
          <a:endParaRPr lang="ru-RU" sz="1800" b="1" dirty="0"/>
        </a:p>
      </dgm:t>
    </dgm:pt>
    <dgm:pt modelId="{41640F7C-4B35-4E92-85CD-F1FD03299BA0}" type="parTrans" cxnId="{A6E2E5E6-094A-4315-BC68-9801220BC7CD}">
      <dgm:prSet/>
      <dgm:spPr/>
      <dgm:t>
        <a:bodyPr/>
        <a:lstStyle/>
        <a:p>
          <a:endParaRPr lang="ru-RU"/>
        </a:p>
      </dgm:t>
    </dgm:pt>
    <dgm:pt modelId="{F6D434C7-564E-45F8-A9ED-BB51C3CBFD7F}" type="sibTrans" cxnId="{A6E2E5E6-094A-4315-BC68-9801220BC7CD}">
      <dgm:prSet/>
      <dgm:spPr/>
      <dgm:t>
        <a:bodyPr/>
        <a:lstStyle/>
        <a:p>
          <a:endParaRPr lang="ru-RU"/>
        </a:p>
      </dgm:t>
    </dgm:pt>
    <dgm:pt modelId="{8CEC396E-EB80-441A-82A7-CE238C6046ED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b="1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err="1" smtClean="0"/>
            <a:t>Вебинары</a:t>
          </a:r>
          <a:endParaRPr lang="ru-RU" sz="1800" b="1" dirty="0" smtClean="0"/>
        </a:p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dirty="0"/>
        </a:p>
      </dgm:t>
    </dgm:pt>
    <dgm:pt modelId="{61EE2D60-B85A-4388-899E-DFDC34675D55}" type="parTrans" cxnId="{7C80FAFE-C368-413C-B37A-3F631CA7762A}">
      <dgm:prSet/>
      <dgm:spPr/>
      <dgm:t>
        <a:bodyPr/>
        <a:lstStyle/>
        <a:p>
          <a:endParaRPr lang="ru-RU"/>
        </a:p>
      </dgm:t>
    </dgm:pt>
    <dgm:pt modelId="{86D45D77-B6FE-4C60-AFD0-FB0A75019565}" type="sibTrans" cxnId="{7C80FAFE-C368-413C-B37A-3F631CA7762A}">
      <dgm:prSet/>
      <dgm:spPr/>
      <dgm:t>
        <a:bodyPr/>
        <a:lstStyle/>
        <a:p>
          <a:endParaRPr lang="ru-RU"/>
        </a:p>
      </dgm:t>
    </dgm:pt>
    <dgm:pt modelId="{4DB618CD-9C72-4EEC-9854-682F4DEF4B74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/>
            <a:t>Круглые столы, методические лагеря, стажировки на базе ОО</a:t>
          </a:r>
        </a:p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dirty="0"/>
        </a:p>
      </dgm:t>
    </dgm:pt>
    <dgm:pt modelId="{CCD69263-ACA8-4CAB-ABD2-F24B54D9C910}" type="parTrans" cxnId="{93C595C5-E195-41DC-A8AD-71D6605CC6B4}">
      <dgm:prSet/>
      <dgm:spPr/>
      <dgm:t>
        <a:bodyPr/>
        <a:lstStyle/>
        <a:p>
          <a:endParaRPr lang="ru-RU"/>
        </a:p>
      </dgm:t>
    </dgm:pt>
    <dgm:pt modelId="{74932DD5-7847-4BA6-B5E2-9B0D9A00D76E}" type="sibTrans" cxnId="{93C595C5-E195-41DC-A8AD-71D6605CC6B4}">
      <dgm:prSet/>
      <dgm:spPr/>
      <dgm:t>
        <a:bodyPr/>
        <a:lstStyle/>
        <a:p>
          <a:endParaRPr lang="ru-RU"/>
        </a:p>
      </dgm:t>
    </dgm:pt>
    <dgm:pt modelId="{4383327A-CC07-4E1E-8AA6-9E80E150ECDA}" type="pres">
      <dgm:prSet presAssocID="{98AF7DD2-5A4D-4EEA-8F74-C4D48B339DBB}" presName="compositeShape" presStyleCnt="0">
        <dgm:presLayoutVars>
          <dgm:dir/>
          <dgm:resizeHandles/>
        </dgm:presLayoutVars>
      </dgm:prSet>
      <dgm:spPr/>
    </dgm:pt>
    <dgm:pt modelId="{20CCC45F-A4C7-443E-81FB-44F37852F5E4}" type="pres">
      <dgm:prSet presAssocID="{98AF7DD2-5A4D-4EEA-8F74-C4D48B339DBB}" presName="pyramid" presStyleLbl="node1" presStyleIdx="0" presStyleCnt="1" custLinFactNeighborX="-3437"/>
      <dgm:spPr/>
    </dgm:pt>
    <dgm:pt modelId="{5E600F87-594A-4721-A8F9-10D04D6EE750}" type="pres">
      <dgm:prSet presAssocID="{98AF7DD2-5A4D-4EEA-8F74-C4D48B339DBB}" presName="theList" presStyleCnt="0"/>
      <dgm:spPr/>
    </dgm:pt>
    <dgm:pt modelId="{E1E95B6D-D23F-4D7A-AFEE-CDDB47C731A6}" type="pres">
      <dgm:prSet presAssocID="{A2FA8787-CBDD-4E77-A2F7-B984E12E65DC}" presName="aNode" presStyleLbl="fgAcc1" presStyleIdx="0" presStyleCnt="7" custScaleX="162958" custScaleY="129375" custLinFactY="14886" custLinFactNeighborX="2332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928B28-DC8F-4C08-8CC4-322C16FD4A66}" type="pres">
      <dgm:prSet presAssocID="{A2FA8787-CBDD-4E77-A2F7-B984E12E65DC}" presName="aSpace" presStyleCnt="0"/>
      <dgm:spPr/>
    </dgm:pt>
    <dgm:pt modelId="{40716E1F-824C-471F-8FE2-3FAC8A095CBF}" type="pres">
      <dgm:prSet presAssocID="{EF097782-5E11-4A07-A42C-B5A586F623FC}" presName="aNode" presStyleLbl="fgAcc1" presStyleIdx="1" presStyleCnt="7" custScaleX="162958" custLinFactY="14886" custLinFactNeighborX="2332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A08B13-4AFC-48BE-AC5E-DA9138076E50}" type="pres">
      <dgm:prSet presAssocID="{EF097782-5E11-4A07-A42C-B5A586F623FC}" presName="aSpace" presStyleCnt="0"/>
      <dgm:spPr/>
    </dgm:pt>
    <dgm:pt modelId="{B32E43E3-16A9-4CCC-B7D0-6E1DD3540523}" type="pres">
      <dgm:prSet presAssocID="{5D6B06D7-EE1E-4D2F-B03A-D0197D94900B}" presName="aNode" presStyleLbl="fgAcc1" presStyleIdx="2" presStyleCnt="7" custScaleX="162958" custLinFactY="10035" custLinFactNeighborX="12114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E17B3F-B9C5-4201-A458-3EDAB9797481}" type="pres">
      <dgm:prSet presAssocID="{5D6B06D7-EE1E-4D2F-B03A-D0197D94900B}" presName="aSpace" presStyleCnt="0"/>
      <dgm:spPr/>
    </dgm:pt>
    <dgm:pt modelId="{887F6977-9BBC-4B47-9866-78C08C47BC40}" type="pres">
      <dgm:prSet presAssocID="{537624E5-CD76-4ABC-9135-AB21D76009C0}" presName="aNode" presStyleLbl="fgAcc1" presStyleIdx="3" presStyleCnt="7" custScaleX="162958" custLinFactY="20864" custLinFactNeighborX="3213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8F2D73-D00A-40DB-890F-915EB7E13889}" type="pres">
      <dgm:prSet presAssocID="{537624E5-CD76-4ABC-9135-AB21D76009C0}" presName="aSpace" presStyleCnt="0"/>
      <dgm:spPr/>
    </dgm:pt>
    <dgm:pt modelId="{8CEA092C-A538-4EC7-929C-CFEC2C5518E1}" type="pres">
      <dgm:prSet presAssocID="{F225E58D-70C9-4C31-9F73-BE6BF9B05B07}" presName="aNode" presStyleLbl="fgAcc1" presStyleIdx="4" presStyleCnt="7" custScaleX="162958" custLinFactY="14886" custLinFactNeighborX="2332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1D5FB7-FC16-4638-B2F2-FEEF71A4E4C5}" type="pres">
      <dgm:prSet presAssocID="{F225E58D-70C9-4C31-9F73-BE6BF9B05B07}" presName="aSpace" presStyleCnt="0"/>
      <dgm:spPr/>
    </dgm:pt>
    <dgm:pt modelId="{412C7CB0-1CCB-4523-B21B-5C7D0A81FE0C}" type="pres">
      <dgm:prSet presAssocID="{8CEC396E-EB80-441A-82A7-CE238C6046ED}" presName="aNode" presStyleLbl="fgAcc1" presStyleIdx="5" presStyleCnt="7" custScaleX="162958" custLinFactY="14886" custLinFactNeighborX="2332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C1443A-040C-49A2-8352-E494230DD698}" type="pres">
      <dgm:prSet presAssocID="{8CEC396E-EB80-441A-82A7-CE238C6046ED}" presName="aSpace" presStyleCnt="0"/>
      <dgm:spPr/>
    </dgm:pt>
    <dgm:pt modelId="{93C3A2F1-E3FC-4F71-8233-12355BB7CA44}" type="pres">
      <dgm:prSet presAssocID="{4DB618CD-9C72-4EEC-9854-682F4DEF4B74}" presName="aNode" presStyleLbl="fgAcc1" presStyleIdx="6" presStyleCnt="7" custScaleX="162958" custScaleY="189916" custLinFactY="20020" custLinFactNeighborX="3213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A985D0-1B46-40EF-945E-55E473199A35}" type="pres">
      <dgm:prSet presAssocID="{4DB618CD-9C72-4EEC-9854-682F4DEF4B74}" presName="aSpace" presStyleCnt="0"/>
      <dgm:spPr/>
    </dgm:pt>
  </dgm:ptLst>
  <dgm:cxnLst>
    <dgm:cxn modelId="{93C595C5-E195-41DC-A8AD-71D6605CC6B4}" srcId="{98AF7DD2-5A4D-4EEA-8F74-C4D48B339DBB}" destId="{4DB618CD-9C72-4EEC-9854-682F4DEF4B74}" srcOrd="6" destOrd="0" parTransId="{CCD69263-ACA8-4CAB-ABD2-F24B54D9C910}" sibTransId="{74932DD5-7847-4BA6-B5E2-9B0D9A00D76E}"/>
    <dgm:cxn modelId="{743A4633-FBC7-4BCC-92F8-F9C22EEC12B6}" type="presOf" srcId="{8CEC396E-EB80-441A-82A7-CE238C6046ED}" destId="{412C7CB0-1CCB-4523-B21B-5C7D0A81FE0C}" srcOrd="0" destOrd="0" presId="urn:microsoft.com/office/officeart/2005/8/layout/pyramid2"/>
    <dgm:cxn modelId="{D7EE2FB3-729E-4FE4-A77C-0F0C111A5408}" srcId="{98AF7DD2-5A4D-4EEA-8F74-C4D48B339DBB}" destId="{EF097782-5E11-4A07-A42C-B5A586F623FC}" srcOrd="1" destOrd="0" parTransId="{F3EC4BC4-A0A1-47ED-B4A6-83AF2E7DF5B5}" sibTransId="{FD88964A-BFF4-4E2A-99E2-190C7898F5E0}"/>
    <dgm:cxn modelId="{36339FCC-9D69-4031-B98C-C58D5C1C1196}" type="presOf" srcId="{5D6B06D7-EE1E-4D2F-B03A-D0197D94900B}" destId="{B32E43E3-16A9-4CCC-B7D0-6E1DD3540523}" srcOrd="0" destOrd="0" presId="urn:microsoft.com/office/officeart/2005/8/layout/pyramid2"/>
    <dgm:cxn modelId="{0A27CF4A-A356-41FA-9E40-3B6DF0FD7ABB}" type="presOf" srcId="{EF097782-5E11-4A07-A42C-B5A586F623FC}" destId="{40716E1F-824C-471F-8FE2-3FAC8A095CBF}" srcOrd="0" destOrd="0" presId="urn:microsoft.com/office/officeart/2005/8/layout/pyramid2"/>
    <dgm:cxn modelId="{ED2C7C8B-2124-4C15-ABDB-EF4A89625562}" srcId="{98AF7DD2-5A4D-4EEA-8F74-C4D48B339DBB}" destId="{5D6B06D7-EE1E-4D2F-B03A-D0197D94900B}" srcOrd="2" destOrd="0" parTransId="{501F08C6-3457-41D1-A395-AE788016E3C8}" sibTransId="{B80E1CC0-CF89-4F8F-84EE-AF583A509AA8}"/>
    <dgm:cxn modelId="{A6E2E5E6-094A-4315-BC68-9801220BC7CD}" srcId="{98AF7DD2-5A4D-4EEA-8F74-C4D48B339DBB}" destId="{F225E58D-70C9-4C31-9F73-BE6BF9B05B07}" srcOrd="4" destOrd="0" parTransId="{41640F7C-4B35-4E92-85CD-F1FD03299BA0}" sibTransId="{F6D434C7-564E-45F8-A9ED-BB51C3CBFD7F}"/>
    <dgm:cxn modelId="{19193D24-24E4-41FE-9779-D048B7AD268D}" srcId="{98AF7DD2-5A4D-4EEA-8F74-C4D48B339DBB}" destId="{537624E5-CD76-4ABC-9135-AB21D76009C0}" srcOrd="3" destOrd="0" parTransId="{9509131A-E21A-473C-B3B4-831858AD92B8}" sibTransId="{3AD942F8-175E-4E52-8DD4-3F8ACAAC7DF4}"/>
    <dgm:cxn modelId="{CD5D39C3-5264-4748-B534-3029AB91FCD7}" type="presOf" srcId="{A2FA8787-CBDD-4E77-A2F7-B984E12E65DC}" destId="{E1E95B6D-D23F-4D7A-AFEE-CDDB47C731A6}" srcOrd="0" destOrd="0" presId="urn:microsoft.com/office/officeart/2005/8/layout/pyramid2"/>
    <dgm:cxn modelId="{CDB62A3E-5CCA-47DD-877C-894D0556E56A}" type="presOf" srcId="{4DB618CD-9C72-4EEC-9854-682F4DEF4B74}" destId="{93C3A2F1-E3FC-4F71-8233-12355BB7CA44}" srcOrd="0" destOrd="0" presId="urn:microsoft.com/office/officeart/2005/8/layout/pyramid2"/>
    <dgm:cxn modelId="{B96102DE-4955-4C25-9E1A-E57BF1B83D17}" type="presOf" srcId="{537624E5-CD76-4ABC-9135-AB21D76009C0}" destId="{887F6977-9BBC-4B47-9866-78C08C47BC40}" srcOrd="0" destOrd="0" presId="urn:microsoft.com/office/officeart/2005/8/layout/pyramid2"/>
    <dgm:cxn modelId="{7C80FAFE-C368-413C-B37A-3F631CA7762A}" srcId="{98AF7DD2-5A4D-4EEA-8F74-C4D48B339DBB}" destId="{8CEC396E-EB80-441A-82A7-CE238C6046ED}" srcOrd="5" destOrd="0" parTransId="{61EE2D60-B85A-4388-899E-DFDC34675D55}" sibTransId="{86D45D77-B6FE-4C60-AFD0-FB0A75019565}"/>
    <dgm:cxn modelId="{0AF42E90-3C8B-41F3-959D-9EBCC719A122}" type="presOf" srcId="{F225E58D-70C9-4C31-9F73-BE6BF9B05B07}" destId="{8CEA092C-A538-4EC7-929C-CFEC2C5518E1}" srcOrd="0" destOrd="0" presId="urn:microsoft.com/office/officeart/2005/8/layout/pyramid2"/>
    <dgm:cxn modelId="{BB8A997B-B758-42D3-9EA0-0776F7F61085}" type="presOf" srcId="{98AF7DD2-5A4D-4EEA-8F74-C4D48B339DBB}" destId="{4383327A-CC07-4E1E-8AA6-9E80E150ECDA}" srcOrd="0" destOrd="0" presId="urn:microsoft.com/office/officeart/2005/8/layout/pyramid2"/>
    <dgm:cxn modelId="{79E230C6-B685-4F92-B814-3794F0CF0207}" srcId="{98AF7DD2-5A4D-4EEA-8F74-C4D48B339DBB}" destId="{A2FA8787-CBDD-4E77-A2F7-B984E12E65DC}" srcOrd="0" destOrd="0" parTransId="{49E87074-90E6-46EB-85E5-27683E49A853}" sibTransId="{04D18747-60BE-48C9-AE4A-D613659C4ABB}"/>
    <dgm:cxn modelId="{387C5D7D-8427-45AB-8CA3-4684FD89FBE6}" type="presParOf" srcId="{4383327A-CC07-4E1E-8AA6-9E80E150ECDA}" destId="{20CCC45F-A4C7-443E-81FB-44F37852F5E4}" srcOrd="0" destOrd="0" presId="urn:microsoft.com/office/officeart/2005/8/layout/pyramid2"/>
    <dgm:cxn modelId="{DA7DA410-AF95-4FFE-860D-9C2E914F78E3}" type="presParOf" srcId="{4383327A-CC07-4E1E-8AA6-9E80E150ECDA}" destId="{5E600F87-594A-4721-A8F9-10D04D6EE750}" srcOrd="1" destOrd="0" presId="urn:microsoft.com/office/officeart/2005/8/layout/pyramid2"/>
    <dgm:cxn modelId="{54ECEA4F-EC42-444B-BFCA-4F18FCC778EB}" type="presParOf" srcId="{5E600F87-594A-4721-A8F9-10D04D6EE750}" destId="{E1E95B6D-D23F-4D7A-AFEE-CDDB47C731A6}" srcOrd="0" destOrd="0" presId="urn:microsoft.com/office/officeart/2005/8/layout/pyramid2"/>
    <dgm:cxn modelId="{5F995022-9888-45B7-953E-E0392297C754}" type="presParOf" srcId="{5E600F87-594A-4721-A8F9-10D04D6EE750}" destId="{A1928B28-DC8F-4C08-8CC4-322C16FD4A66}" srcOrd="1" destOrd="0" presId="urn:microsoft.com/office/officeart/2005/8/layout/pyramid2"/>
    <dgm:cxn modelId="{9B274CAD-85DD-48C9-860F-09F16C8575B7}" type="presParOf" srcId="{5E600F87-594A-4721-A8F9-10D04D6EE750}" destId="{40716E1F-824C-471F-8FE2-3FAC8A095CBF}" srcOrd="2" destOrd="0" presId="urn:microsoft.com/office/officeart/2005/8/layout/pyramid2"/>
    <dgm:cxn modelId="{11719896-561B-40AD-87D3-EAACB4A32120}" type="presParOf" srcId="{5E600F87-594A-4721-A8F9-10D04D6EE750}" destId="{4CA08B13-4AFC-48BE-AC5E-DA9138076E50}" srcOrd="3" destOrd="0" presId="urn:microsoft.com/office/officeart/2005/8/layout/pyramid2"/>
    <dgm:cxn modelId="{BB64BDB3-2A88-4567-9F9F-AB7F492BE653}" type="presParOf" srcId="{5E600F87-594A-4721-A8F9-10D04D6EE750}" destId="{B32E43E3-16A9-4CCC-B7D0-6E1DD3540523}" srcOrd="4" destOrd="0" presId="urn:microsoft.com/office/officeart/2005/8/layout/pyramid2"/>
    <dgm:cxn modelId="{AAA68C34-14F3-4077-B02D-140D91E92361}" type="presParOf" srcId="{5E600F87-594A-4721-A8F9-10D04D6EE750}" destId="{54E17B3F-B9C5-4201-A458-3EDAB9797481}" srcOrd="5" destOrd="0" presId="urn:microsoft.com/office/officeart/2005/8/layout/pyramid2"/>
    <dgm:cxn modelId="{6553E295-4DBA-4013-9763-1FEB7F6CD58E}" type="presParOf" srcId="{5E600F87-594A-4721-A8F9-10D04D6EE750}" destId="{887F6977-9BBC-4B47-9866-78C08C47BC40}" srcOrd="6" destOrd="0" presId="urn:microsoft.com/office/officeart/2005/8/layout/pyramid2"/>
    <dgm:cxn modelId="{AB79DE70-6458-4779-8361-8969B802C8E5}" type="presParOf" srcId="{5E600F87-594A-4721-A8F9-10D04D6EE750}" destId="{598F2D73-D00A-40DB-890F-915EB7E13889}" srcOrd="7" destOrd="0" presId="urn:microsoft.com/office/officeart/2005/8/layout/pyramid2"/>
    <dgm:cxn modelId="{C05CD9A7-0FC9-4E07-A63A-9BD35DB09E32}" type="presParOf" srcId="{5E600F87-594A-4721-A8F9-10D04D6EE750}" destId="{8CEA092C-A538-4EC7-929C-CFEC2C5518E1}" srcOrd="8" destOrd="0" presId="urn:microsoft.com/office/officeart/2005/8/layout/pyramid2"/>
    <dgm:cxn modelId="{AF6A1804-CAFD-4306-AAB5-D4F0836EEEB5}" type="presParOf" srcId="{5E600F87-594A-4721-A8F9-10D04D6EE750}" destId="{FC1D5FB7-FC16-4638-B2F2-FEEF71A4E4C5}" srcOrd="9" destOrd="0" presId="urn:microsoft.com/office/officeart/2005/8/layout/pyramid2"/>
    <dgm:cxn modelId="{56BA9EDD-8721-4798-9F79-0404B31F606F}" type="presParOf" srcId="{5E600F87-594A-4721-A8F9-10D04D6EE750}" destId="{412C7CB0-1CCB-4523-B21B-5C7D0A81FE0C}" srcOrd="10" destOrd="0" presId="urn:microsoft.com/office/officeart/2005/8/layout/pyramid2"/>
    <dgm:cxn modelId="{DB75716D-974D-4BBD-A2D4-8AFC598153F0}" type="presParOf" srcId="{5E600F87-594A-4721-A8F9-10D04D6EE750}" destId="{92C1443A-040C-49A2-8352-E494230DD698}" srcOrd="11" destOrd="0" presId="urn:microsoft.com/office/officeart/2005/8/layout/pyramid2"/>
    <dgm:cxn modelId="{3AA375F7-F025-44F8-B031-9AEEB2C8361C}" type="presParOf" srcId="{5E600F87-594A-4721-A8F9-10D04D6EE750}" destId="{93C3A2F1-E3FC-4F71-8233-12355BB7CA44}" srcOrd="12" destOrd="0" presId="urn:microsoft.com/office/officeart/2005/8/layout/pyramid2"/>
    <dgm:cxn modelId="{0F03E39D-0DD4-4457-9E50-BB6E9B060953}" type="presParOf" srcId="{5E600F87-594A-4721-A8F9-10D04D6EE750}" destId="{F8A985D0-1B46-40EF-945E-55E473199A35}" srcOrd="1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CCC45F-A4C7-443E-81FB-44F37852F5E4}">
      <dsp:nvSpPr>
        <dsp:cNvPr id="0" name=""/>
        <dsp:cNvSpPr/>
      </dsp:nvSpPr>
      <dsp:spPr>
        <a:xfrm>
          <a:off x="0" y="0"/>
          <a:ext cx="4608512" cy="4608512"/>
        </a:xfrm>
        <a:prstGeom prst="triangle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E95B6D-D23F-4D7A-AFEE-CDDB47C731A6}">
      <dsp:nvSpPr>
        <dsp:cNvPr id="0" name=""/>
        <dsp:cNvSpPr/>
      </dsp:nvSpPr>
      <dsp:spPr>
        <a:xfrm>
          <a:off x="1614539" y="572974"/>
          <a:ext cx="4881460" cy="52577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8001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ru-RU" sz="1800" b="1" kern="1200" dirty="0" smtClean="0"/>
        </a:p>
        <a:p>
          <a:pPr marL="0" marR="0" lvl="0" indent="0" algn="ctr" defTabSz="8001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800" b="1" kern="1200" dirty="0" smtClean="0"/>
            <a:t>Курсы повышения квалификации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/>
        </a:p>
      </dsp:txBody>
      <dsp:txXfrm>
        <a:off x="1640205" y="598640"/>
        <a:ext cx="4830128" cy="474441"/>
      </dsp:txXfrm>
    </dsp:sp>
    <dsp:sp modelId="{40716E1F-824C-471F-8FE2-3FAC8A095CBF}">
      <dsp:nvSpPr>
        <dsp:cNvPr id="0" name=""/>
        <dsp:cNvSpPr/>
      </dsp:nvSpPr>
      <dsp:spPr>
        <a:xfrm>
          <a:off x="1614539" y="1149547"/>
          <a:ext cx="4881460" cy="40639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50000"/>
              <a:hueOff val="76444"/>
              <a:satOff val="-1220"/>
              <a:lumOff val="11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b="1" kern="1200" dirty="0" smtClean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kern="1200" dirty="0" smtClean="0"/>
            <a:t>Курсы профессиональной переподготовки</a:t>
          </a:r>
        </a:p>
        <a:p>
          <a:pPr lvl="0" algn="ctr">
            <a:spcBef>
              <a:spcPct val="0"/>
            </a:spcBef>
          </a:pPr>
          <a:endParaRPr lang="ru-RU" sz="1800" b="1" kern="1200" dirty="0"/>
        </a:p>
      </dsp:txBody>
      <dsp:txXfrm>
        <a:off x="1634378" y="1169386"/>
        <a:ext cx="4841782" cy="366717"/>
      </dsp:txXfrm>
    </dsp:sp>
    <dsp:sp modelId="{B32E43E3-16A9-4CCC-B7D0-6E1DD3540523}">
      <dsp:nvSpPr>
        <dsp:cNvPr id="0" name=""/>
        <dsp:cNvSpPr/>
      </dsp:nvSpPr>
      <dsp:spPr>
        <a:xfrm>
          <a:off x="1614539" y="1587027"/>
          <a:ext cx="4881460" cy="40639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50000"/>
              <a:hueOff val="152889"/>
              <a:satOff val="-2439"/>
              <a:lumOff val="234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Творческие лаборатории, РИП</a:t>
          </a:r>
          <a:endParaRPr lang="ru-RU" sz="1800" b="1" kern="1200" dirty="0"/>
        </a:p>
      </dsp:txBody>
      <dsp:txXfrm>
        <a:off x="1634378" y="1606866"/>
        <a:ext cx="4841782" cy="366717"/>
      </dsp:txXfrm>
    </dsp:sp>
    <dsp:sp modelId="{887F6977-9BBC-4B47-9866-78C08C47BC40}">
      <dsp:nvSpPr>
        <dsp:cNvPr id="0" name=""/>
        <dsp:cNvSpPr/>
      </dsp:nvSpPr>
      <dsp:spPr>
        <a:xfrm>
          <a:off x="1584162" y="2088230"/>
          <a:ext cx="4881460" cy="40639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50000"/>
              <a:hueOff val="229333"/>
              <a:satOff val="-3659"/>
              <a:lumOff val="352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Семинары-практикумы</a:t>
          </a:r>
          <a:endParaRPr lang="ru-RU" sz="1800" b="1" kern="1200" dirty="0"/>
        </a:p>
      </dsp:txBody>
      <dsp:txXfrm>
        <a:off x="1604001" y="2108069"/>
        <a:ext cx="4841782" cy="366717"/>
      </dsp:txXfrm>
    </dsp:sp>
    <dsp:sp modelId="{8CEA092C-A538-4EC7-929C-CFEC2C5518E1}">
      <dsp:nvSpPr>
        <dsp:cNvPr id="0" name=""/>
        <dsp:cNvSpPr/>
      </dsp:nvSpPr>
      <dsp:spPr>
        <a:xfrm>
          <a:off x="1614539" y="2521130"/>
          <a:ext cx="4881460" cy="40639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50000"/>
              <a:hueOff val="229333"/>
              <a:satOff val="-3659"/>
              <a:lumOff val="352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Обучающие семинары</a:t>
          </a:r>
          <a:endParaRPr lang="ru-RU" sz="1800" b="1" kern="1200" dirty="0"/>
        </a:p>
      </dsp:txBody>
      <dsp:txXfrm>
        <a:off x="1634378" y="2540969"/>
        <a:ext cx="4841782" cy="366717"/>
      </dsp:txXfrm>
    </dsp:sp>
    <dsp:sp modelId="{412C7CB0-1CCB-4523-B21B-5C7D0A81FE0C}">
      <dsp:nvSpPr>
        <dsp:cNvPr id="0" name=""/>
        <dsp:cNvSpPr/>
      </dsp:nvSpPr>
      <dsp:spPr>
        <a:xfrm>
          <a:off x="1614539" y="2978325"/>
          <a:ext cx="4881460" cy="40639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50000"/>
              <a:hueOff val="152889"/>
              <a:satOff val="-2439"/>
              <a:lumOff val="234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b="1" kern="1200" dirty="0" smtClean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kern="1200" dirty="0" err="1" smtClean="0"/>
            <a:t>Вебинары</a:t>
          </a:r>
          <a:endParaRPr lang="ru-RU" sz="1800" b="1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/>
        </a:p>
      </dsp:txBody>
      <dsp:txXfrm>
        <a:off x="1634378" y="2998164"/>
        <a:ext cx="4841782" cy="366717"/>
      </dsp:txXfrm>
    </dsp:sp>
    <dsp:sp modelId="{93C3A2F1-E3FC-4F71-8233-12355BB7CA44}">
      <dsp:nvSpPr>
        <dsp:cNvPr id="0" name=""/>
        <dsp:cNvSpPr/>
      </dsp:nvSpPr>
      <dsp:spPr>
        <a:xfrm>
          <a:off x="1584162" y="3456384"/>
          <a:ext cx="4881460" cy="7718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50000"/>
              <a:hueOff val="76444"/>
              <a:satOff val="-1220"/>
              <a:lumOff val="11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kern="1200" dirty="0" smtClean="0"/>
            <a:t>Круглые столы, методические лагеря, стажировки на базе ОО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/>
        </a:p>
      </dsp:txBody>
      <dsp:txXfrm>
        <a:off x="1621839" y="3494061"/>
        <a:ext cx="4806106" cy="6964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67CA38-9AFA-4146-8421-E43E4E0C98C3}" type="datetimeFigureOut">
              <a:rPr lang="ru-RU" smtClean="0"/>
              <a:pPr/>
              <a:t>27.06.2018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3D0B92-F90E-45F0-BF6E-F257B98359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6075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r>
              <a:rPr lang="ru-RU" smtClean="0">
                <a:latin typeface="Times New Roman" pitchFamily="18" charset="0"/>
                <a:ea typeface="Microsoft YaHei" pitchFamily="34" charset="-122"/>
                <a:cs typeface="Segoe UI" pitchFamily="34" charset="0"/>
              </a:rPr>
              <a:t>&lt;заголовок&gt;</a:t>
            </a:r>
          </a:p>
        </p:txBody>
      </p:sp>
      <p:sp>
        <p:nvSpPr>
          <p:cNvPr id="32771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r>
              <a:rPr lang="ru-RU" smtClean="0">
                <a:latin typeface="Times New Roman" pitchFamily="18" charset="0"/>
                <a:ea typeface="Microsoft YaHei" pitchFamily="34" charset="-122"/>
                <a:cs typeface="Segoe UI" pitchFamily="34" charset="0"/>
              </a:rPr>
              <a:t>&lt;дата/время&gt;</a:t>
            </a:r>
          </a:p>
        </p:txBody>
      </p:sp>
      <p:sp>
        <p:nvSpPr>
          <p:cNvPr id="32772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r>
              <a:rPr lang="ru-RU" smtClean="0">
                <a:latin typeface="Times New Roman" pitchFamily="18" charset="0"/>
                <a:ea typeface="Microsoft YaHei" pitchFamily="34" charset="-122"/>
                <a:cs typeface="Segoe UI" pitchFamily="34" charset="0"/>
              </a:rPr>
              <a:t>&lt;нижний колонтитул&gt;</a:t>
            </a:r>
          </a:p>
        </p:txBody>
      </p:sp>
      <p:sp>
        <p:nvSpPr>
          <p:cNvPr id="32773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14B930C9-7792-4AA2-9497-3C58C1F2CC61}" type="slidenum">
              <a:rPr lang="ru-RU" smtClean="0">
                <a:latin typeface="Times New Roman" pitchFamily="18" charset="0"/>
                <a:ea typeface="Microsoft YaHei" pitchFamily="34" charset="-122"/>
                <a:cs typeface="Segoe UI" pitchFamily="34" charset="0"/>
              </a:rPr>
              <a:pPr/>
              <a:t>6</a:t>
            </a:fld>
            <a:endParaRPr lang="ru-RU" smtClean="0">
              <a:latin typeface="Times New Roman" pitchFamily="18" charset="0"/>
              <a:ea typeface="Microsoft YaHei" pitchFamily="34" charset="-122"/>
              <a:cs typeface="Segoe UI" pitchFamily="34" charset="0"/>
            </a:endParaRPr>
          </a:p>
        </p:txBody>
      </p:sp>
      <p:sp>
        <p:nvSpPr>
          <p:cNvPr id="327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2775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r>
              <a:rPr lang="ru-RU" smtClean="0">
                <a:latin typeface="Times New Roman" pitchFamily="18" charset="0"/>
                <a:ea typeface="Microsoft YaHei" pitchFamily="34" charset="-122"/>
                <a:cs typeface="Segoe UI" pitchFamily="34" charset="0"/>
              </a:rPr>
              <a:t>&lt;заголовок&gt;</a:t>
            </a:r>
          </a:p>
        </p:txBody>
      </p:sp>
      <p:sp>
        <p:nvSpPr>
          <p:cNvPr id="33795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r>
              <a:rPr lang="ru-RU" smtClean="0">
                <a:latin typeface="Times New Roman" pitchFamily="18" charset="0"/>
                <a:ea typeface="Microsoft YaHei" pitchFamily="34" charset="-122"/>
                <a:cs typeface="Segoe UI" pitchFamily="34" charset="0"/>
              </a:rPr>
              <a:t>&lt;дата/время&gt;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r>
              <a:rPr lang="ru-RU" smtClean="0">
                <a:latin typeface="Times New Roman" pitchFamily="18" charset="0"/>
                <a:ea typeface="Microsoft YaHei" pitchFamily="34" charset="-122"/>
                <a:cs typeface="Segoe UI" pitchFamily="34" charset="0"/>
              </a:rPr>
              <a:t>&lt;нижний колонтитул&gt;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5727B3C5-CD14-4A11-875D-F563A6628AA4}" type="slidenum">
              <a:rPr lang="ru-RU" smtClean="0">
                <a:latin typeface="Times New Roman" pitchFamily="18" charset="0"/>
                <a:ea typeface="Microsoft YaHei" pitchFamily="34" charset="-122"/>
                <a:cs typeface="Segoe UI" pitchFamily="34" charset="0"/>
              </a:rPr>
              <a:pPr/>
              <a:t>7</a:t>
            </a:fld>
            <a:endParaRPr lang="ru-RU" smtClean="0">
              <a:latin typeface="Times New Roman" pitchFamily="18" charset="0"/>
              <a:ea typeface="Microsoft YaHei" pitchFamily="34" charset="-122"/>
              <a:cs typeface="Segoe UI" pitchFamily="34" charset="0"/>
            </a:endParaRPr>
          </a:p>
        </p:txBody>
      </p:sp>
      <p:sp>
        <p:nvSpPr>
          <p:cNvPr id="337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3799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r>
              <a:rPr lang="ru-RU" smtClean="0">
                <a:latin typeface="Times New Roman" pitchFamily="18" charset="0"/>
                <a:ea typeface="Microsoft YaHei" pitchFamily="34" charset="-122"/>
                <a:cs typeface="Segoe UI" pitchFamily="34" charset="0"/>
              </a:rPr>
              <a:t>&lt;заголовок&gt;</a:t>
            </a:r>
          </a:p>
        </p:txBody>
      </p:sp>
      <p:sp>
        <p:nvSpPr>
          <p:cNvPr id="36867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r>
              <a:rPr lang="ru-RU" smtClean="0">
                <a:latin typeface="Times New Roman" pitchFamily="18" charset="0"/>
                <a:ea typeface="Microsoft YaHei" pitchFamily="34" charset="-122"/>
                <a:cs typeface="Segoe UI" pitchFamily="34" charset="0"/>
              </a:rPr>
              <a:t>&lt;дата/время&gt;</a:t>
            </a:r>
          </a:p>
        </p:txBody>
      </p:sp>
      <p:sp>
        <p:nvSpPr>
          <p:cNvPr id="36868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r>
              <a:rPr lang="ru-RU" smtClean="0">
                <a:latin typeface="Times New Roman" pitchFamily="18" charset="0"/>
                <a:ea typeface="Microsoft YaHei" pitchFamily="34" charset="-122"/>
                <a:cs typeface="Segoe UI" pitchFamily="34" charset="0"/>
              </a:rPr>
              <a:t>&lt;нижний колонтитул&gt;</a:t>
            </a:r>
          </a:p>
        </p:txBody>
      </p:sp>
      <p:sp>
        <p:nvSpPr>
          <p:cNvPr id="3686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E23A540A-B4F5-4D90-873E-3EE5ACB7AC46}" type="slidenum">
              <a:rPr lang="ru-RU" smtClean="0">
                <a:latin typeface="Times New Roman" pitchFamily="18" charset="0"/>
                <a:ea typeface="Microsoft YaHei" pitchFamily="34" charset="-122"/>
                <a:cs typeface="Segoe UI" pitchFamily="34" charset="0"/>
              </a:rPr>
              <a:pPr/>
              <a:t>10</a:t>
            </a:fld>
            <a:endParaRPr lang="ru-RU" smtClean="0">
              <a:latin typeface="Times New Roman" pitchFamily="18" charset="0"/>
              <a:ea typeface="Microsoft YaHei" pitchFamily="34" charset="-122"/>
              <a:cs typeface="Segoe UI" pitchFamily="34" charset="0"/>
            </a:endParaRPr>
          </a:p>
        </p:txBody>
      </p:sp>
      <p:sp>
        <p:nvSpPr>
          <p:cNvPr id="3687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6871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r>
              <a:rPr lang="ru-RU" smtClean="0">
                <a:latin typeface="Times New Roman" pitchFamily="18" charset="0"/>
                <a:ea typeface="Microsoft YaHei" pitchFamily="34" charset="-122"/>
                <a:cs typeface="Segoe UI" pitchFamily="34" charset="0"/>
              </a:rPr>
              <a:t>&lt;заголовок&gt;</a:t>
            </a:r>
          </a:p>
        </p:txBody>
      </p:sp>
      <p:sp>
        <p:nvSpPr>
          <p:cNvPr id="36867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r>
              <a:rPr lang="ru-RU" smtClean="0">
                <a:latin typeface="Times New Roman" pitchFamily="18" charset="0"/>
                <a:ea typeface="Microsoft YaHei" pitchFamily="34" charset="-122"/>
                <a:cs typeface="Segoe UI" pitchFamily="34" charset="0"/>
              </a:rPr>
              <a:t>&lt;дата/время&gt;</a:t>
            </a:r>
          </a:p>
        </p:txBody>
      </p:sp>
      <p:sp>
        <p:nvSpPr>
          <p:cNvPr id="36868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r>
              <a:rPr lang="ru-RU" smtClean="0">
                <a:latin typeface="Times New Roman" pitchFamily="18" charset="0"/>
                <a:ea typeface="Microsoft YaHei" pitchFamily="34" charset="-122"/>
                <a:cs typeface="Segoe UI" pitchFamily="34" charset="0"/>
              </a:rPr>
              <a:t>&lt;нижний колонтитул&gt;</a:t>
            </a:r>
          </a:p>
        </p:txBody>
      </p:sp>
      <p:sp>
        <p:nvSpPr>
          <p:cNvPr id="3686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E23A540A-B4F5-4D90-873E-3EE5ACB7AC46}" type="slidenum">
              <a:rPr lang="ru-RU" smtClean="0">
                <a:latin typeface="Times New Roman" pitchFamily="18" charset="0"/>
                <a:ea typeface="Microsoft YaHei" pitchFamily="34" charset="-122"/>
                <a:cs typeface="Segoe UI" pitchFamily="34" charset="0"/>
              </a:rPr>
              <a:pPr/>
              <a:t>11</a:t>
            </a:fld>
            <a:endParaRPr lang="ru-RU" smtClean="0">
              <a:latin typeface="Times New Roman" pitchFamily="18" charset="0"/>
              <a:ea typeface="Microsoft YaHei" pitchFamily="34" charset="-122"/>
              <a:cs typeface="Segoe UI" pitchFamily="34" charset="0"/>
            </a:endParaRPr>
          </a:p>
        </p:txBody>
      </p:sp>
      <p:sp>
        <p:nvSpPr>
          <p:cNvPr id="3687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6871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/>
          <p:cNvSpPr txBox="1">
            <a:spLocks noGrp="1" noChangeArrowheads="1"/>
          </p:cNvSpPr>
          <p:nvPr/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 eaLnBrk="1" hangingPunct="1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</a:pPr>
            <a:r>
              <a:rPr lang="ru-RU" sz="1400">
                <a:solidFill>
                  <a:srgbClr val="000000"/>
                </a:solidFill>
                <a:latin typeface="Times New Roman" pitchFamily="18" charset="0"/>
                <a:cs typeface="Segoe UI" pitchFamily="34" charset="0"/>
              </a:rPr>
              <a:t>&lt;заголовок&gt;</a:t>
            </a:r>
          </a:p>
        </p:txBody>
      </p:sp>
      <p:sp>
        <p:nvSpPr>
          <p:cNvPr id="38915" name="Rectangle 5"/>
          <p:cNvSpPr txBox="1">
            <a:spLocks noGrp="1" noChangeArrowheads="1"/>
          </p:cNvSpPr>
          <p:nvPr/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 algn="r" eaLnBrk="1" hangingPunct="1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</a:pPr>
            <a:r>
              <a:rPr lang="ru-RU" sz="1400">
                <a:solidFill>
                  <a:srgbClr val="000000"/>
                </a:solidFill>
                <a:latin typeface="Times New Roman" pitchFamily="18" charset="0"/>
                <a:cs typeface="Segoe UI" pitchFamily="34" charset="0"/>
              </a:rPr>
              <a:t>&lt;дата/время&gt;</a:t>
            </a:r>
          </a:p>
        </p:txBody>
      </p:sp>
      <p:sp>
        <p:nvSpPr>
          <p:cNvPr id="38916" name="Rectangle 6"/>
          <p:cNvSpPr txBox="1">
            <a:spLocks noGrp="1" noChangeArrowheads="1"/>
          </p:cNvSpPr>
          <p:nvPr/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eaLnBrk="1" hangingPunct="1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</a:pPr>
            <a:r>
              <a:rPr lang="ru-RU" sz="1400">
                <a:solidFill>
                  <a:srgbClr val="000000"/>
                </a:solidFill>
                <a:latin typeface="Times New Roman" pitchFamily="18" charset="0"/>
                <a:cs typeface="Segoe UI" pitchFamily="34" charset="0"/>
              </a:rPr>
              <a:t>&lt;нижний колонтитул&gt;</a:t>
            </a:r>
          </a:p>
        </p:txBody>
      </p:sp>
      <p:sp>
        <p:nvSpPr>
          <p:cNvPr id="38917" name="Rectangle 7"/>
          <p:cNvSpPr txBox="1">
            <a:spLocks noGrp="1" noChangeArrowheads="1"/>
          </p:cNvSpPr>
          <p:nvPr/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 eaLnBrk="1" hangingPunct="1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</a:pPr>
            <a:fld id="{AAD4B147-CD55-4816-A62F-753BB2538CAD}" type="slidenum">
              <a:rPr lang="ru-RU" sz="1400">
                <a:solidFill>
                  <a:srgbClr val="000000"/>
                </a:solidFill>
                <a:latin typeface="Times New Roman" pitchFamily="18" charset="0"/>
                <a:cs typeface="Segoe UI" pitchFamily="34" charset="0"/>
              </a:rPr>
              <a:pPr algn="r" eaLnBrk="1" hangingPunct="1">
                <a:buClrTx/>
                <a:buFontTx/>
                <a:buNone/>
                <a:tabLst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</a:tabLst>
              </a:pPr>
              <a:t>13</a:t>
            </a:fld>
            <a:endParaRPr lang="ru-RU" sz="1400">
              <a:solidFill>
                <a:srgbClr val="000000"/>
              </a:solidFill>
              <a:latin typeface="Times New Roman" pitchFamily="18" charset="0"/>
              <a:cs typeface="Segoe UI" pitchFamily="34" charset="0"/>
            </a:endParaRPr>
          </a:p>
        </p:txBody>
      </p:sp>
      <p:sp>
        <p:nvSpPr>
          <p:cNvPr id="389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8919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/>
          <p:cNvSpPr txBox="1">
            <a:spLocks noGrp="1" noChangeArrowheads="1"/>
          </p:cNvSpPr>
          <p:nvPr/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 eaLnBrk="1" hangingPunct="1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</a:pPr>
            <a:r>
              <a:rPr lang="ru-RU" sz="1400">
                <a:solidFill>
                  <a:srgbClr val="000000"/>
                </a:solidFill>
                <a:latin typeface="Times New Roman" pitchFamily="18" charset="0"/>
                <a:cs typeface="Segoe UI" pitchFamily="34" charset="0"/>
              </a:rPr>
              <a:t>&lt;заголовок&gt;</a:t>
            </a:r>
          </a:p>
        </p:txBody>
      </p:sp>
      <p:sp>
        <p:nvSpPr>
          <p:cNvPr id="38915" name="Rectangle 5"/>
          <p:cNvSpPr txBox="1">
            <a:spLocks noGrp="1" noChangeArrowheads="1"/>
          </p:cNvSpPr>
          <p:nvPr/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 algn="r" eaLnBrk="1" hangingPunct="1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</a:pPr>
            <a:r>
              <a:rPr lang="ru-RU" sz="1400">
                <a:solidFill>
                  <a:srgbClr val="000000"/>
                </a:solidFill>
                <a:latin typeface="Times New Roman" pitchFamily="18" charset="0"/>
                <a:cs typeface="Segoe UI" pitchFamily="34" charset="0"/>
              </a:rPr>
              <a:t>&lt;дата/время&gt;</a:t>
            </a:r>
          </a:p>
        </p:txBody>
      </p:sp>
      <p:sp>
        <p:nvSpPr>
          <p:cNvPr id="38916" name="Rectangle 6"/>
          <p:cNvSpPr txBox="1">
            <a:spLocks noGrp="1" noChangeArrowheads="1"/>
          </p:cNvSpPr>
          <p:nvPr/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eaLnBrk="1" hangingPunct="1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</a:pPr>
            <a:r>
              <a:rPr lang="ru-RU" sz="1400">
                <a:solidFill>
                  <a:srgbClr val="000000"/>
                </a:solidFill>
                <a:latin typeface="Times New Roman" pitchFamily="18" charset="0"/>
                <a:cs typeface="Segoe UI" pitchFamily="34" charset="0"/>
              </a:rPr>
              <a:t>&lt;нижний колонтитул&gt;</a:t>
            </a:r>
          </a:p>
        </p:txBody>
      </p:sp>
      <p:sp>
        <p:nvSpPr>
          <p:cNvPr id="38917" name="Rectangle 7"/>
          <p:cNvSpPr txBox="1">
            <a:spLocks noGrp="1" noChangeArrowheads="1"/>
          </p:cNvSpPr>
          <p:nvPr/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 eaLnBrk="1" hangingPunct="1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</a:pPr>
            <a:fld id="{AAD4B147-CD55-4816-A62F-753BB2538CAD}" type="slidenum">
              <a:rPr lang="ru-RU" sz="1400">
                <a:solidFill>
                  <a:srgbClr val="000000"/>
                </a:solidFill>
                <a:latin typeface="Times New Roman" pitchFamily="18" charset="0"/>
                <a:cs typeface="Segoe UI" pitchFamily="34" charset="0"/>
              </a:rPr>
              <a:pPr algn="r" eaLnBrk="1" hangingPunct="1">
                <a:buClrTx/>
                <a:buFontTx/>
                <a:buNone/>
                <a:tabLst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</a:tabLst>
              </a:pPr>
              <a:t>14</a:t>
            </a:fld>
            <a:endParaRPr lang="ru-RU" sz="1400">
              <a:solidFill>
                <a:srgbClr val="000000"/>
              </a:solidFill>
              <a:latin typeface="Times New Roman" pitchFamily="18" charset="0"/>
              <a:cs typeface="Segoe UI" pitchFamily="34" charset="0"/>
            </a:endParaRPr>
          </a:p>
        </p:txBody>
      </p:sp>
      <p:sp>
        <p:nvSpPr>
          <p:cNvPr id="389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8919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r>
              <a:rPr lang="ru-RU" smtClean="0">
                <a:latin typeface="Times New Roman" pitchFamily="18" charset="0"/>
                <a:ea typeface="Microsoft YaHei" pitchFamily="34" charset="-122"/>
                <a:cs typeface="Segoe UI" pitchFamily="34" charset="0"/>
              </a:rPr>
              <a:t>&lt;заголовок&gt;</a:t>
            </a:r>
          </a:p>
        </p:txBody>
      </p:sp>
      <p:sp>
        <p:nvSpPr>
          <p:cNvPr id="40963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r>
              <a:rPr lang="ru-RU" smtClean="0">
                <a:latin typeface="Times New Roman" pitchFamily="18" charset="0"/>
                <a:ea typeface="Microsoft YaHei" pitchFamily="34" charset="-122"/>
                <a:cs typeface="Segoe UI" pitchFamily="34" charset="0"/>
              </a:rPr>
              <a:t>&lt;дата/время&gt;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r>
              <a:rPr lang="ru-RU" smtClean="0">
                <a:latin typeface="Times New Roman" pitchFamily="18" charset="0"/>
                <a:ea typeface="Microsoft YaHei" pitchFamily="34" charset="-122"/>
                <a:cs typeface="Segoe UI" pitchFamily="34" charset="0"/>
              </a:rPr>
              <a:t>&lt;нижний колонтитул&gt;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63728051-C78F-491C-864C-D790961CB80B}" type="slidenum">
              <a:rPr lang="ru-RU" smtClean="0">
                <a:latin typeface="Times New Roman" pitchFamily="18" charset="0"/>
                <a:ea typeface="Microsoft YaHei" pitchFamily="34" charset="-122"/>
                <a:cs typeface="Segoe UI" pitchFamily="34" charset="0"/>
              </a:rPr>
              <a:pPr/>
              <a:t>15</a:t>
            </a:fld>
            <a:endParaRPr lang="ru-RU" smtClean="0">
              <a:latin typeface="Times New Roman" pitchFamily="18" charset="0"/>
              <a:ea typeface="Microsoft YaHei" pitchFamily="34" charset="-122"/>
              <a:cs typeface="Segoe UI" pitchFamily="34" charset="0"/>
            </a:endParaRPr>
          </a:p>
        </p:txBody>
      </p:sp>
      <p:sp>
        <p:nvSpPr>
          <p:cNvPr id="4096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0967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5AA76-D3EE-434A-A030-564643348600}" type="datetimeFigureOut">
              <a:rPr lang="ru-RU" smtClean="0"/>
              <a:pPr/>
              <a:t>27.06.2018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C1E5A-9E0E-4CEE-B688-545C03507C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5AA76-D3EE-434A-A030-564643348600}" type="datetimeFigureOut">
              <a:rPr lang="ru-RU" smtClean="0"/>
              <a:pPr/>
              <a:t>27.06.2018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C1E5A-9E0E-4CEE-B688-545C03507C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5AA76-D3EE-434A-A030-564643348600}" type="datetimeFigureOut">
              <a:rPr lang="ru-RU" smtClean="0"/>
              <a:pPr/>
              <a:t>27.06.2018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C1E5A-9E0E-4CEE-B688-545C03507C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5AA76-D3EE-434A-A030-564643348600}" type="datetimeFigureOut">
              <a:rPr lang="ru-RU" smtClean="0"/>
              <a:pPr/>
              <a:t>27.06.2018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C1E5A-9E0E-4CEE-B688-545C03507C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5AA76-D3EE-434A-A030-564643348600}" type="datetimeFigureOut">
              <a:rPr lang="ru-RU" smtClean="0"/>
              <a:pPr/>
              <a:t>27.06.2018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C1E5A-9E0E-4CEE-B688-545C03507C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5AA76-D3EE-434A-A030-564643348600}" type="datetimeFigureOut">
              <a:rPr lang="ru-RU" smtClean="0"/>
              <a:pPr/>
              <a:t>27.06.2018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C1E5A-9E0E-4CEE-B688-545C03507C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5AA76-D3EE-434A-A030-564643348600}" type="datetimeFigureOut">
              <a:rPr lang="ru-RU" smtClean="0"/>
              <a:pPr/>
              <a:t>27.06.2018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C1E5A-9E0E-4CEE-B688-545C03507C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5AA76-D3EE-434A-A030-564643348600}" type="datetimeFigureOut">
              <a:rPr lang="ru-RU" smtClean="0"/>
              <a:pPr/>
              <a:t>27.06.2018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C1E5A-9E0E-4CEE-B688-545C03507C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5AA76-D3EE-434A-A030-564643348600}" type="datetimeFigureOut">
              <a:rPr lang="ru-RU" smtClean="0"/>
              <a:pPr/>
              <a:t>27.06.2018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C1E5A-9E0E-4CEE-B688-545C03507C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5AA76-D3EE-434A-A030-564643348600}" type="datetimeFigureOut">
              <a:rPr lang="ru-RU" smtClean="0"/>
              <a:pPr/>
              <a:t>27.06.2018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C1E5A-9E0E-4CEE-B688-545C03507C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5AA76-D3EE-434A-A030-564643348600}" type="datetimeFigureOut">
              <a:rPr lang="ru-RU" smtClean="0"/>
              <a:pPr/>
              <a:t>27.06.2018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C1E5A-9E0E-4CEE-B688-545C03507C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5AA76-D3EE-434A-A030-564643348600}" type="datetimeFigureOut">
              <a:rPr lang="ru-RU" smtClean="0"/>
              <a:pPr/>
              <a:t>27.06.2018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C1E5A-9E0E-4CEE-B688-545C03507C8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&#1040;&#1085;&#1072;&#1083;.&#1089;&#1087;&#1088;&#1072;&#1074;&#1082;&#1072;%20&#1084;&#1086;&#1085;&#1080;&#1090;.2016.docx" TargetMode="External"/><Relationship Id="rId2" Type="http://schemas.openxmlformats.org/officeDocument/2006/relationships/hyperlink" Target="&#1057;&#1042;&#1054;&#1044;%20&#1079;&#1072;%202016-2018%20&#1075;.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&#1052;&#1086;&#1085;&#1080;&#1090;&#1086;&#1088;&#1080;&#1085;&#1075;%20&#1087;&#1086;%20&#1089;&#1086;&#1079;&#1076;&#1072;&#1085;&#1080;&#1102;%20&#1091;&#1089;&#1083;&#1086;&#1074;&#1080;&#1081;%202017.docx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1.xml"/><Relationship Id="rId7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microsoft.com/office/2007/relationships/diagramDrawing" Target="../diagrams/drawin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28671"/>
            <a:ext cx="7772400" cy="3857651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ФГОС обучающихся с ограниченными возможностями здоровья: от нормативных требований к практике реализации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28926" y="4357694"/>
            <a:ext cx="5357850" cy="128110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кафедра специального (коррекционного) и инклюзивного образования ИРО Кировской области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ChangeArrowheads="1"/>
          </p:cNvSpPr>
          <p:nvPr/>
        </p:nvSpPr>
        <p:spPr bwMode="auto">
          <a:xfrm>
            <a:off x="1285875" y="357188"/>
            <a:ext cx="5499100" cy="361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336600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3555" name="Rectangle 2"/>
          <p:cNvSpPr>
            <a:spLocks noChangeArrowheads="1"/>
          </p:cNvSpPr>
          <p:nvPr/>
        </p:nvSpPr>
        <p:spPr bwMode="auto">
          <a:xfrm>
            <a:off x="1979613" y="404813"/>
            <a:ext cx="6189662" cy="361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dirty="0">
                <a:solidFill>
                  <a:srgbClr val="000000"/>
                </a:solidFill>
              </a:rPr>
              <a:t>Подготовка специалистов сопровождения</a:t>
            </a:r>
          </a:p>
        </p:txBody>
      </p:sp>
      <p:graphicFrame>
        <p:nvGraphicFramePr>
          <p:cNvPr id="1843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99007204"/>
              </p:ext>
            </p:extLst>
          </p:nvPr>
        </p:nvGraphicFramePr>
        <p:xfrm>
          <a:off x="250825" y="908050"/>
          <a:ext cx="8642350" cy="5434014"/>
        </p:xfrm>
        <a:graphic>
          <a:graphicData uri="http://schemas.openxmlformats.org/drawingml/2006/table">
            <a:tbl>
              <a:tblPr/>
              <a:tblGrid>
                <a:gridCol w="576263"/>
                <a:gridCol w="4891087"/>
                <a:gridCol w="885825"/>
                <a:gridCol w="2289175"/>
              </a:tblGrid>
              <a:tr h="6524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№</a:t>
                      </a:r>
                    </a:p>
                  </a:txBody>
                  <a:tcPr marL="69840" marR="69840" marT="6712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Наименование программы обучения</a:t>
                      </a:r>
                    </a:p>
                  </a:txBody>
                  <a:tcPr marL="69840" marR="69840" marT="6712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Кол-во часов</a:t>
                      </a:r>
                    </a:p>
                  </a:txBody>
                  <a:tcPr marL="69840" marR="69840" marT="6712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Кол-во специалистов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(за последние 10 лет)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cs typeface="Calibri" pitchFamily="32" charset="0"/>
                        </a:rPr>
                        <a:t> </a:t>
                      </a:r>
                    </a:p>
                  </a:txBody>
                  <a:tcPr marL="69840" marR="69840" marT="6712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103822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1</a:t>
                      </a:r>
                    </a:p>
                  </a:txBody>
                  <a:tcPr marL="69840" marR="69840" marT="6712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«Психология и педагогика инклюзивного образования», квалификация: педагог инклюзивного образования,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тьютор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Calibri" pitchFamily="32" charset="0"/>
                      </a:endParaRPr>
                    </a:p>
                  </a:txBody>
                  <a:tcPr marL="69840" marR="69840" marT="6966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1010</a:t>
                      </a:r>
                    </a:p>
                  </a:txBody>
                  <a:tcPr marL="69840" marR="69840" marT="6712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75 </a:t>
                      </a:r>
                    </a:p>
                  </a:txBody>
                  <a:tcPr marL="69840" marR="69840" marT="6712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</a:tr>
              <a:tr h="10366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2</a:t>
                      </a:r>
                    </a:p>
                  </a:txBody>
                  <a:tcPr marL="69840" marR="69840" marT="6712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«Логопедия», квалификация: учитель-логопед дошкольных и школьных образовательных учреждений</a:t>
                      </a:r>
                    </a:p>
                  </a:txBody>
                  <a:tcPr marL="69840" marR="69840" marT="6966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1034</a:t>
                      </a:r>
                    </a:p>
                  </a:txBody>
                  <a:tcPr marL="69840" marR="69840" marT="6712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140</a:t>
                      </a:r>
                    </a:p>
                  </a:txBody>
                  <a:tcPr marL="69840" marR="69840" marT="6712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</a:tr>
              <a:tr h="13541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3</a:t>
                      </a:r>
                    </a:p>
                  </a:txBody>
                  <a:tcPr marL="69840" marR="69840" marT="6712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«Олигофренопедагогика», квалификация: учитель-дефектолог (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олигофренопедагог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) дошкольных и школьных образовательных учреждений </a:t>
                      </a:r>
                    </a:p>
                  </a:txBody>
                  <a:tcPr marL="69840" marR="69840" marT="6966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1100</a:t>
                      </a:r>
                    </a:p>
                  </a:txBody>
                  <a:tcPr marL="69840" marR="69840" marT="6712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222</a:t>
                      </a:r>
                    </a:p>
                  </a:txBody>
                  <a:tcPr marL="69840" marR="69840" marT="6712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</a:tr>
              <a:tr h="135255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4</a:t>
                      </a:r>
                    </a:p>
                  </a:txBody>
                  <a:tcPr marL="69840" marR="69840" marT="6712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«Педагогические технологии профилактики и коррекции школьной дезадаптации» (коррекционная педагогика в начальном образовании)</a:t>
                      </a:r>
                    </a:p>
                  </a:txBody>
                  <a:tcPr marL="69840" marR="69840" marT="6966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504</a:t>
                      </a:r>
                    </a:p>
                  </a:txBody>
                  <a:tcPr marL="69840" marR="69840" marT="6712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39</a:t>
                      </a:r>
                    </a:p>
                  </a:txBody>
                  <a:tcPr marL="69840" marR="69840" marT="6712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ChangeArrowheads="1"/>
          </p:cNvSpPr>
          <p:nvPr/>
        </p:nvSpPr>
        <p:spPr bwMode="auto">
          <a:xfrm>
            <a:off x="1285875" y="357188"/>
            <a:ext cx="5499100" cy="361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336600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3555" name="Rectangle 2"/>
          <p:cNvSpPr>
            <a:spLocks noChangeArrowheads="1"/>
          </p:cNvSpPr>
          <p:nvPr/>
        </p:nvSpPr>
        <p:spPr bwMode="auto">
          <a:xfrm>
            <a:off x="2123728" y="388888"/>
            <a:ext cx="6189662" cy="73585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dirty="0">
                <a:solidFill>
                  <a:srgbClr val="000000"/>
                </a:solidFill>
              </a:rPr>
              <a:t>Подготовка специалистов </a:t>
            </a:r>
            <a:r>
              <a:rPr lang="ru-RU" sz="2400" b="1" dirty="0" smtClean="0">
                <a:solidFill>
                  <a:srgbClr val="000000"/>
                </a:solidFill>
              </a:rPr>
              <a:t>сопровождения (новые программы)</a:t>
            </a:r>
            <a:endParaRPr lang="ru-RU" sz="2400" b="1" dirty="0">
              <a:solidFill>
                <a:srgbClr val="000000"/>
              </a:solidFill>
            </a:endParaRPr>
          </a:p>
        </p:txBody>
      </p:sp>
      <p:graphicFrame>
        <p:nvGraphicFramePr>
          <p:cNvPr id="1843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81942533"/>
              </p:ext>
            </p:extLst>
          </p:nvPr>
        </p:nvGraphicFramePr>
        <p:xfrm>
          <a:off x="250825" y="1412776"/>
          <a:ext cx="8642350" cy="4790564"/>
        </p:xfrm>
        <a:graphic>
          <a:graphicData uri="http://schemas.openxmlformats.org/drawingml/2006/table">
            <a:tbl>
              <a:tblPr/>
              <a:tblGrid>
                <a:gridCol w="576263"/>
                <a:gridCol w="4891087"/>
                <a:gridCol w="885825"/>
                <a:gridCol w="2289175"/>
              </a:tblGrid>
              <a:tr h="147737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№</a:t>
                      </a:r>
                    </a:p>
                  </a:txBody>
                  <a:tcPr marL="69840" marR="69840" marT="6712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Наименование программы обучения</a:t>
                      </a:r>
                    </a:p>
                  </a:txBody>
                  <a:tcPr marL="69840" marR="69840" marT="6712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Кол-во часов</a:t>
                      </a:r>
                    </a:p>
                  </a:txBody>
                  <a:tcPr marL="69840" marR="69840" marT="6712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Кол-во специалистов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(за последние 10 лет)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cs typeface="Calibri" pitchFamily="32" charset="0"/>
                        </a:rPr>
                        <a:t> </a:t>
                      </a:r>
                    </a:p>
                  </a:txBody>
                  <a:tcPr marL="69840" marR="69840" marT="6712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1141197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1</a:t>
                      </a:r>
                    </a:p>
                  </a:txBody>
                  <a:tcPr marL="69840" marR="69840" marT="6712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«Обучение и воспитание детей с тяжёлыми и множественными нарушениями развития» - направление «Дефектология»</a:t>
                      </a:r>
                    </a:p>
                  </a:txBody>
                  <a:tcPr marL="69840" marR="69840" marT="6966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250</a:t>
                      </a:r>
                    </a:p>
                  </a:txBody>
                  <a:tcPr marL="69840" marR="69840" marT="6712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25</a:t>
                      </a:r>
                    </a:p>
                  </a:txBody>
                  <a:tcPr marL="69840" marR="69840" marT="6712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</a:tr>
              <a:tr h="12551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2</a:t>
                      </a:r>
                    </a:p>
                  </a:txBody>
                  <a:tcPr marL="69840" marR="69840" marT="6712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«Психолого-педагогическое  сопровождение лиц с расстройствами аутистического спектра» (РАС) - направление «Дефектология»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Calibri" pitchFamily="32" charset="0"/>
                      </a:endParaRPr>
                    </a:p>
                  </a:txBody>
                  <a:tcPr marL="69840" marR="69840" marT="6966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250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(72)</a:t>
                      </a:r>
                    </a:p>
                  </a:txBody>
                  <a:tcPr marL="69840" marR="69840" marT="6712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-</a:t>
                      </a:r>
                    </a:p>
                  </a:txBody>
                  <a:tcPr marL="69840" marR="69840" marT="6712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</a:tr>
              <a:tr h="180727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3</a:t>
                      </a:r>
                    </a:p>
                  </a:txBody>
                  <a:tcPr marL="69840" marR="69840" marT="6712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«Современные подходы и технологии применения адаптивной физической культуры в работе с обучающимися с ОВЗ» - направление «Дефектология»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Calibri" pitchFamily="32" charset="0"/>
                      </a:endParaRPr>
                    </a:p>
                  </a:txBody>
                  <a:tcPr marL="69840" marR="69840" marT="6966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250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(72)</a:t>
                      </a:r>
                    </a:p>
                  </a:txBody>
                  <a:tcPr marL="69840" marR="69840" marT="6712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-</a:t>
                      </a:r>
                    </a:p>
                  </a:txBody>
                  <a:tcPr marL="69840" marR="69840" marT="6712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493916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Деятельность региональных инновационных площадок (ресурсных центров)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соответствии с приказом министерства образования Кировской области «О региональных инновационных площадках»  кафедра осуществляется научно-методическое сопровождение 6 региональных инновационных площадок: КОГОБУ  ШОВЗ № 13 г.Кирова, КОГОБУ ШИ ОВЗ  г.Котельнича, КОГОБУ ШИ ОВЗ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п.Светлополянск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Верхнекамского района, КОГОБУ с УИП г.Белая Холуница,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КОГОБУ для детей-сирот «Детский дом «Надежда» ОВЗ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г.Кирова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МКОУ средняя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общеобразовательная школа закрытого административно-территориального образования Первомайский Кировской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области.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Кафедра специального (коррекционного) и инклюзивного образования осуществляет совместную работу с 26 базовыми образовательными организациями, на базе  которых осуществляется научно-исследовательская деятельность и практическая подготовка слушателей курсов повышения квалификации и переподготовки Института.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ChangeArrowheads="1"/>
          </p:cNvSpPr>
          <p:nvPr/>
        </p:nvSpPr>
        <p:spPr bwMode="auto">
          <a:xfrm>
            <a:off x="1246188" y="884238"/>
            <a:ext cx="5499100" cy="361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336600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5603" name="Rectangle 2"/>
          <p:cNvSpPr>
            <a:spLocks noChangeArrowheads="1"/>
          </p:cNvSpPr>
          <p:nvPr/>
        </p:nvSpPr>
        <p:spPr bwMode="auto">
          <a:xfrm>
            <a:off x="827088" y="468313"/>
            <a:ext cx="7497762" cy="493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 eaLnBrk="1" hangingPunct="1">
              <a:lnSpc>
                <a:spcPct val="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>
                <a:solidFill>
                  <a:srgbClr val="003399"/>
                </a:solidFill>
                <a:latin typeface="Calibri" pitchFamily="34" charset="0"/>
              </a:rPr>
              <a:t> Мероприятия</a:t>
            </a:r>
          </a:p>
        </p:txBody>
      </p:sp>
      <p:sp>
        <p:nvSpPr>
          <p:cNvPr id="25604" name="Oval 3"/>
          <p:cNvSpPr>
            <a:spLocks noChangeArrowheads="1"/>
          </p:cNvSpPr>
          <p:nvPr/>
        </p:nvSpPr>
        <p:spPr bwMode="auto">
          <a:xfrm>
            <a:off x="900113" y="2565400"/>
            <a:ext cx="1365250" cy="1581150"/>
          </a:xfrm>
          <a:prstGeom prst="ellipse">
            <a:avLst/>
          </a:prstGeom>
          <a:gradFill rotWithShape="0">
            <a:gsLst>
              <a:gs pos="0">
                <a:srgbClr val="3A7CCB"/>
              </a:gs>
              <a:gs pos="100000">
                <a:srgbClr val="2C5D98"/>
              </a:gs>
            </a:gsLst>
            <a:lin ang="5400000" scaled="1"/>
          </a:gradFill>
          <a:ln w="9360" cap="sq">
            <a:solidFill>
              <a:srgbClr val="4A7EBB"/>
            </a:solidFill>
            <a:miter lim="800000"/>
            <a:headEnd/>
            <a:tailEnd/>
          </a:ln>
          <a:effectLst>
            <a:outerShdw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16" name="Oval 4"/>
          <p:cNvSpPr>
            <a:spLocks noChangeArrowheads="1"/>
          </p:cNvSpPr>
          <p:nvPr/>
        </p:nvSpPr>
        <p:spPr bwMode="auto">
          <a:xfrm>
            <a:off x="2266950" y="981075"/>
            <a:ext cx="1293813" cy="1076325"/>
          </a:xfrm>
          <a:prstGeom prst="ellipse">
            <a:avLst/>
          </a:prstGeom>
          <a:gradFill rotWithShape="0">
            <a:gsLst>
              <a:gs pos="0">
                <a:srgbClr val="006600"/>
              </a:gs>
              <a:gs pos="100000">
                <a:srgbClr val="769535"/>
              </a:gs>
            </a:gsLst>
            <a:lin ang="5400000" scaled="1"/>
          </a:gradFill>
          <a:ln w="9360" cap="sq">
            <a:solidFill>
              <a:srgbClr val="98B855"/>
            </a:solidFill>
            <a:miter lim="800000"/>
            <a:headEnd/>
            <a:tailEnd/>
          </a:ln>
          <a:effectLst>
            <a:outerShdw dist="23040" dir="5400000" algn="ctr" rotWithShape="0">
              <a:srgbClr val="000000">
                <a:alpha val="35036"/>
              </a:srgbClr>
            </a:outerShdw>
          </a:effectLst>
        </p:spPr>
        <p:txBody>
          <a:bodyPr lIns="90000" tIns="45000" rIns="90000" bIns="450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500" b="1" dirty="0" smtClean="0">
                <a:solidFill>
                  <a:srgbClr val="FFFFFF"/>
                </a:solidFill>
                <a:latin typeface="Calibri" pitchFamily="34" charset="0"/>
              </a:rPr>
              <a:t>Январь-декабрь</a:t>
            </a:r>
            <a:endParaRPr lang="ru-RU" sz="150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5606" name="Rectangle 5"/>
          <p:cNvSpPr>
            <a:spLocks noChangeArrowheads="1"/>
          </p:cNvSpPr>
          <p:nvPr/>
        </p:nvSpPr>
        <p:spPr bwMode="auto">
          <a:xfrm>
            <a:off x="900113" y="2781300"/>
            <a:ext cx="1292225" cy="1062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 smtClean="0">
                <a:solidFill>
                  <a:srgbClr val="FFFFFF"/>
                </a:solidFill>
                <a:latin typeface="Calibri" pitchFamily="34" charset="0"/>
              </a:rPr>
              <a:t>2018 </a:t>
            </a:r>
            <a:r>
              <a:rPr lang="ru-RU" sz="3200" b="1" dirty="0">
                <a:solidFill>
                  <a:srgbClr val="FFFFFF"/>
                </a:solidFill>
                <a:latin typeface="Calibri" pitchFamily="34" charset="0"/>
              </a:rPr>
              <a:t>год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3714750" y="3286125"/>
            <a:ext cx="2282825" cy="698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>
                <a:solidFill>
                  <a:srgbClr val="FFFFFF"/>
                </a:solidFill>
                <a:latin typeface="Calibri" pitchFamily="34" charset="0"/>
              </a:rPr>
              <a:t>11152,2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>
                <a:solidFill>
                  <a:srgbClr val="FFFFFF"/>
                </a:solidFill>
                <a:latin typeface="Calibri" pitchFamily="34" charset="0"/>
              </a:rPr>
              <a:t> тыс. рублей</a:t>
            </a: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3714750" y="5000625"/>
            <a:ext cx="2282825" cy="698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>
                <a:solidFill>
                  <a:srgbClr val="FFFFFF"/>
                </a:solidFill>
                <a:latin typeface="Calibri" pitchFamily="34" charset="0"/>
              </a:rPr>
              <a:t>2802,3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>
                <a:solidFill>
                  <a:srgbClr val="FFFFFF"/>
                </a:solidFill>
                <a:latin typeface="Calibri" pitchFamily="34" charset="0"/>
              </a:rPr>
              <a:t> тыс. рублей</a:t>
            </a:r>
          </a:p>
        </p:txBody>
      </p:sp>
      <p:sp>
        <p:nvSpPr>
          <p:cNvPr id="13320" name="Freeform 8"/>
          <p:cNvSpPr>
            <a:spLocks/>
          </p:cNvSpPr>
          <p:nvPr/>
        </p:nvSpPr>
        <p:spPr bwMode="auto">
          <a:xfrm flipV="1">
            <a:off x="1692275" y="1697038"/>
            <a:ext cx="573088" cy="862012"/>
          </a:xfrm>
          <a:custGeom>
            <a:avLst/>
            <a:gdLst>
              <a:gd name="T0" fmla="*/ 0 w 21600"/>
              <a:gd name="T1" fmla="*/ 0 h 21600"/>
              <a:gd name="T2" fmla="*/ 403419089 w 21600"/>
              <a:gd name="T3" fmla="*/ 1372879541 h 2160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 cap="flat">
            <a:solidFill>
              <a:srgbClr val="056B18"/>
            </a:solidFill>
            <a:round/>
            <a:headEnd/>
            <a:tailEnd type="arrow" w="med" len="med"/>
          </a:ln>
          <a:effectLst>
            <a:outerShdw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3635375" y="785795"/>
            <a:ext cx="5183188" cy="903306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4F81BD"/>
            </a:solidFill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/>
              <a:t>Ежемесячные </a:t>
            </a:r>
            <a:r>
              <a:rPr lang="ru-RU" dirty="0" err="1" smtClean="0"/>
              <a:t>вебинары</a:t>
            </a:r>
            <a:r>
              <a:rPr lang="ru-RU" dirty="0" smtClean="0"/>
              <a:t> по вопросам  реализации инклюзивного образования для детей-инвалидов (инвалидов) и детей с ОВЗ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dirty="0">
              <a:solidFill>
                <a:srgbClr val="000000"/>
              </a:solidFill>
              <a:latin typeface="Calibri" pitchFamily="34" charset="0"/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3995738" y="2285992"/>
            <a:ext cx="4822825" cy="1465271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4F81BD"/>
            </a:solidFill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>
                <a:solidFill>
                  <a:srgbClr val="000000"/>
                </a:solidFill>
                <a:latin typeface="Calibri" pitchFamily="34" charset="0"/>
              </a:rPr>
              <a:t>семинар-совещание для руководителей образовательных организаций «Вопросы внедрения  ФГОС  обучающихся с ОВЗ: трудности перехода»</a:t>
            </a:r>
            <a:endParaRPr lang="ru-RU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3714744" y="4572008"/>
            <a:ext cx="5110163" cy="1571636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4F81BD"/>
            </a:solidFill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dirty="0" smtClean="0">
                <a:solidFill>
                  <a:srgbClr val="000000"/>
                </a:solidFill>
                <a:latin typeface="Calibri" pitchFamily="34" charset="0"/>
              </a:rPr>
              <a:t>VII</a:t>
            </a:r>
            <a:r>
              <a:rPr lang="ru-RU" dirty="0" smtClean="0">
                <a:solidFill>
                  <a:srgbClr val="000000"/>
                </a:solidFill>
                <a:latin typeface="Calibri" pitchFamily="34" charset="0"/>
              </a:rPr>
              <a:t> межрегиональные педагогические чтения «Социализация и реабилитация детей-сирот»</a:t>
            </a:r>
            <a:endParaRPr lang="ru-RU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3324" name="Freeform 12"/>
          <p:cNvSpPr>
            <a:spLocks/>
          </p:cNvSpPr>
          <p:nvPr/>
        </p:nvSpPr>
        <p:spPr bwMode="auto">
          <a:xfrm flipV="1">
            <a:off x="2195513" y="3065463"/>
            <a:ext cx="430212" cy="158750"/>
          </a:xfrm>
          <a:custGeom>
            <a:avLst/>
            <a:gdLst>
              <a:gd name="T0" fmla="*/ 0 w 21600"/>
              <a:gd name="T1" fmla="*/ 0 h 21600"/>
              <a:gd name="T2" fmla="*/ 170663268 w 21600"/>
              <a:gd name="T3" fmla="*/ 8574991 h 2160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 cap="flat">
            <a:solidFill>
              <a:srgbClr val="056B18"/>
            </a:solidFill>
            <a:round/>
            <a:headEnd/>
            <a:tailEnd type="arrow" w="med" len="med"/>
          </a:ln>
          <a:effectLst>
            <a:outerShdw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25" name="Freeform 13"/>
          <p:cNvSpPr>
            <a:spLocks/>
          </p:cNvSpPr>
          <p:nvPr/>
        </p:nvSpPr>
        <p:spPr bwMode="auto">
          <a:xfrm>
            <a:off x="1979613" y="4005263"/>
            <a:ext cx="331787" cy="227012"/>
          </a:xfrm>
          <a:custGeom>
            <a:avLst/>
            <a:gdLst>
              <a:gd name="T0" fmla="*/ 0 w 21600"/>
              <a:gd name="T1" fmla="*/ 0 h 21600"/>
              <a:gd name="T2" fmla="*/ 78283561 w 21600"/>
              <a:gd name="T3" fmla="*/ 25074884 h 2160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 cap="flat">
            <a:solidFill>
              <a:srgbClr val="056B18"/>
            </a:solidFill>
            <a:round/>
            <a:headEnd/>
            <a:tailEnd type="arrow" w="med" len="med"/>
          </a:ln>
          <a:effectLst>
            <a:outerShdw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26" name="Oval 14"/>
          <p:cNvSpPr>
            <a:spLocks noChangeArrowheads="1"/>
          </p:cNvSpPr>
          <p:nvPr/>
        </p:nvSpPr>
        <p:spPr bwMode="auto">
          <a:xfrm>
            <a:off x="2555875" y="2492375"/>
            <a:ext cx="1293813" cy="1077913"/>
          </a:xfrm>
          <a:prstGeom prst="ellipse">
            <a:avLst/>
          </a:prstGeom>
          <a:gradFill rotWithShape="0">
            <a:gsLst>
              <a:gs pos="0">
                <a:srgbClr val="006600"/>
              </a:gs>
              <a:gs pos="100000">
                <a:srgbClr val="769535"/>
              </a:gs>
            </a:gsLst>
            <a:lin ang="5400000" scaled="1"/>
          </a:gradFill>
          <a:ln w="9360" cap="sq">
            <a:solidFill>
              <a:srgbClr val="98B855"/>
            </a:solidFill>
            <a:miter lim="800000"/>
            <a:headEnd/>
            <a:tailEnd/>
          </a:ln>
          <a:effectLst>
            <a:outerShdw dist="23040" dir="5400000" algn="ctr" rotWithShape="0">
              <a:srgbClr val="000000">
                <a:alpha val="35036"/>
              </a:srgbClr>
            </a:outerShdw>
          </a:effectLst>
        </p:spPr>
        <p:txBody>
          <a:bodyPr lIns="90000" tIns="45000" rIns="90000" bIns="450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>
                <a:solidFill>
                  <a:srgbClr val="FFFFFF"/>
                </a:solidFill>
                <a:latin typeface="Calibri" pitchFamily="34" charset="0"/>
              </a:rPr>
              <a:t>апрель</a:t>
            </a:r>
          </a:p>
        </p:txBody>
      </p:sp>
      <p:sp>
        <p:nvSpPr>
          <p:cNvPr id="13327" name="Oval 15"/>
          <p:cNvSpPr>
            <a:spLocks noChangeArrowheads="1"/>
          </p:cNvSpPr>
          <p:nvPr/>
        </p:nvSpPr>
        <p:spPr bwMode="auto">
          <a:xfrm>
            <a:off x="2195513" y="4005263"/>
            <a:ext cx="1293812" cy="1077912"/>
          </a:xfrm>
          <a:prstGeom prst="ellipse">
            <a:avLst/>
          </a:prstGeom>
          <a:gradFill rotWithShape="0">
            <a:gsLst>
              <a:gs pos="0">
                <a:srgbClr val="006600"/>
              </a:gs>
              <a:gs pos="100000">
                <a:srgbClr val="769535"/>
              </a:gs>
            </a:gsLst>
            <a:lin ang="5400000" scaled="1"/>
          </a:gradFill>
          <a:ln w="9360" cap="sq">
            <a:solidFill>
              <a:srgbClr val="98B855"/>
            </a:solidFill>
            <a:miter lim="800000"/>
            <a:headEnd/>
            <a:tailEnd/>
          </a:ln>
          <a:effectLst>
            <a:outerShdw dist="23040" dir="5400000" algn="ctr" rotWithShape="0">
              <a:srgbClr val="000000">
                <a:alpha val="35036"/>
              </a:srgbClr>
            </a:outerShdw>
          </a:effectLst>
        </p:spPr>
        <p:txBody>
          <a:bodyPr lIns="3600" tIns="45000" rIns="90000" bIns="450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 smtClean="0">
                <a:solidFill>
                  <a:srgbClr val="FFFFFF"/>
                </a:solidFill>
                <a:latin typeface="Calibri" pitchFamily="34" charset="0"/>
              </a:rPr>
              <a:t>март</a:t>
            </a:r>
            <a:endParaRPr lang="ru-RU" b="1" dirty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7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0" dur="1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4" dur="1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7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21" dur="1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24" dur="1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28" dur="10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31" dur="10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34" dur="10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37" dur="10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40" dur="10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0" animBg="1"/>
      <p:bldP spid="13324" grpId="0" animBg="1"/>
      <p:bldP spid="1332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ChangeArrowheads="1"/>
          </p:cNvSpPr>
          <p:nvPr/>
        </p:nvSpPr>
        <p:spPr bwMode="auto">
          <a:xfrm>
            <a:off x="1246188" y="884238"/>
            <a:ext cx="5499100" cy="361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336600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5603" name="Rectangle 2"/>
          <p:cNvSpPr>
            <a:spLocks noChangeArrowheads="1"/>
          </p:cNvSpPr>
          <p:nvPr/>
        </p:nvSpPr>
        <p:spPr bwMode="auto">
          <a:xfrm>
            <a:off x="827088" y="468313"/>
            <a:ext cx="7497762" cy="493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 eaLnBrk="1" hangingPunct="1">
              <a:lnSpc>
                <a:spcPct val="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>
                <a:solidFill>
                  <a:srgbClr val="003399"/>
                </a:solidFill>
                <a:latin typeface="Calibri" pitchFamily="34" charset="0"/>
              </a:rPr>
              <a:t> Мероприятия</a:t>
            </a:r>
          </a:p>
        </p:txBody>
      </p:sp>
      <p:sp>
        <p:nvSpPr>
          <p:cNvPr id="25604" name="Oval 3"/>
          <p:cNvSpPr>
            <a:spLocks noChangeArrowheads="1"/>
          </p:cNvSpPr>
          <p:nvPr/>
        </p:nvSpPr>
        <p:spPr bwMode="auto">
          <a:xfrm>
            <a:off x="900113" y="2565400"/>
            <a:ext cx="1365250" cy="1581150"/>
          </a:xfrm>
          <a:prstGeom prst="ellipse">
            <a:avLst/>
          </a:prstGeom>
          <a:gradFill rotWithShape="0">
            <a:gsLst>
              <a:gs pos="0">
                <a:srgbClr val="3A7CCB"/>
              </a:gs>
              <a:gs pos="100000">
                <a:srgbClr val="2C5D98"/>
              </a:gs>
            </a:gsLst>
            <a:lin ang="5400000" scaled="1"/>
          </a:gradFill>
          <a:ln w="9360" cap="sq">
            <a:solidFill>
              <a:srgbClr val="4A7EBB"/>
            </a:solidFill>
            <a:miter lim="800000"/>
            <a:headEnd/>
            <a:tailEnd/>
          </a:ln>
          <a:effectLst>
            <a:outerShdw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16" name="Oval 4"/>
          <p:cNvSpPr>
            <a:spLocks noChangeArrowheads="1"/>
          </p:cNvSpPr>
          <p:nvPr/>
        </p:nvSpPr>
        <p:spPr bwMode="auto">
          <a:xfrm>
            <a:off x="2266950" y="981075"/>
            <a:ext cx="1293813" cy="1076325"/>
          </a:xfrm>
          <a:prstGeom prst="ellipse">
            <a:avLst/>
          </a:prstGeom>
          <a:gradFill rotWithShape="0">
            <a:gsLst>
              <a:gs pos="0">
                <a:srgbClr val="006600"/>
              </a:gs>
              <a:gs pos="100000">
                <a:srgbClr val="769535"/>
              </a:gs>
            </a:gsLst>
            <a:lin ang="5400000" scaled="1"/>
          </a:gradFill>
          <a:ln w="9360" cap="sq">
            <a:solidFill>
              <a:srgbClr val="98B855"/>
            </a:solidFill>
            <a:miter lim="800000"/>
            <a:headEnd/>
            <a:tailEnd/>
          </a:ln>
          <a:effectLst>
            <a:outerShdw dist="23040" dir="5400000" algn="ctr" rotWithShape="0">
              <a:srgbClr val="000000">
                <a:alpha val="35036"/>
              </a:srgbClr>
            </a:outerShdw>
          </a:effectLst>
        </p:spPr>
        <p:txBody>
          <a:bodyPr lIns="90000" tIns="45000" rIns="90000" bIns="450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500" b="1" dirty="0" smtClean="0">
                <a:solidFill>
                  <a:srgbClr val="FFFFFF"/>
                </a:solidFill>
                <a:latin typeface="Calibri" pitchFamily="34" charset="0"/>
              </a:rPr>
              <a:t>октябрь</a:t>
            </a:r>
            <a:endParaRPr lang="ru-RU" sz="150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5606" name="Rectangle 5"/>
          <p:cNvSpPr>
            <a:spLocks noChangeArrowheads="1"/>
          </p:cNvSpPr>
          <p:nvPr/>
        </p:nvSpPr>
        <p:spPr bwMode="auto">
          <a:xfrm>
            <a:off x="900113" y="2781300"/>
            <a:ext cx="1292225" cy="1062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 smtClean="0">
                <a:solidFill>
                  <a:srgbClr val="FFFFFF"/>
                </a:solidFill>
                <a:latin typeface="Calibri" pitchFamily="34" charset="0"/>
              </a:rPr>
              <a:t>2018 </a:t>
            </a:r>
            <a:r>
              <a:rPr lang="ru-RU" sz="3200" b="1" dirty="0">
                <a:solidFill>
                  <a:srgbClr val="FFFFFF"/>
                </a:solidFill>
                <a:latin typeface="Calibri" pitchFamily="34" charset="0"/>
              </a:rPr>
              <a:t>год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3714750" y="3286125"/>
            <a:ext cx="2282825" cy="698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>
                <a:solidFill>
                  <a:srgbClr val="FFFFFF"/>
                </a:solidFill>
                <a:latin typeface="Calibri" pitchFamily="34" charset="0"/>
              </a:rPr>
              <a:t>11152,2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>
                <a:solidFill>
                  <a:srgbClr val="FFFFFF"/>
                </a:solidFill>
                <a:latin typeface="Calibri" pitchFamily="34" charset="0"/>
              </a:rPr>
              <a:t> тыс. рублей</a:t>
            </a: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3714750" y="5000625"/>
            <a:ext cx="2282825" cy="698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>
                <a:solidFill>
                  <a:srgbClr val="FFFFFF"/>
                </a:solidFill>
                <a:latin typeface="Calibri" pitchFamily="34" charset="0"/>
              </a:rPr>
              <a:t>2802,3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>
                <a:solidFill>
                  <a:srgbClr val="FFFFFF"/>
                </a:solidFill>
                <a:latin typeface="Calibri" pitchFamily="34" charset="0"/>
              </a:rPr>
              <a:t> тыс. рублей</a:t>
            </a:r>
          </a:p>
        </p:txBody>
      </p:sp>
      <p:sp>
        <p:nvSpPr>
          <p:cNvPr id="13320" name="Freeform 8"/>
          <p:cNvSpPr>
            <a:spLocks/>
          </p:cNvSpPr>
          <p:nvPr/>
        </p:nvSpPr>
        <p:spPr bwMode="auto">
          <a:xfrm flipV="1">
            <a:off x="1692275" y="1697038"/>
            <a:ext cx="573088" cy="862012"/>
          </a:xfrm>
          <a:custGeom>
            <a:avLst/>
            <a:gdLst>
              <a:gd name="T0" fmla="*/ 0 w 21600"/>
              <a:gd name="T1" fmla="*/ 0 h 21600"/>
              <a:gd name="T2" fmla="*/ 403419089 w 21600"/>
              <a:gd name="T3" fmla="*/ 1372879541 h 2160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 cap="flat">
            <a:solidFill>
              <a:srgbClr val="056B18"/>
            </a:solidFill>
            <a:round/>
            <a:headEnd/>
            <a:tailEnd type="arrow" w="med" len="med"/>
          </a:ln>
          <a:effectLst>
            <a:outerShdw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3635375" y="785794"/>
            <a:ext cx="5183188" cy="1203045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4F81BD"/>
            </a:solidFill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/>
              <a:t>Семинар-совещание для специалистов, курирующих инклюзивное образование «Реализация права на образование особого ребёнка – юридические вопросы и аспекты»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dirty="0">
              <a:solidFill>
                <a:srgbClr val="000000"/>
              </a:solidFill>
              <a:latin typeface="Calibri" pitchFamily="34" charset="0"/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3995738" y="2636912"/>
            <a:ext cx="4822825" cy="1296144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4F81BD"/>
            </a:solidFill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>
                <a:solidFill>
                  <a:srgbClr val="000000"/>
                </a:solidFill>
                <a:latin typeface="Calibri" pitchFamily="34" charset="0"/>
              </a:rPr>
              <a:t>Научно-практическая конференция «Инклюзивное образование: стратегии командного сотрудничества в реализации инклюзивной практики»</a:t>
            </a:r>
            <a:endParaRPr lang="ru-RU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3714744" y="4572008"/>
            <a:ext cx="5110163" cy="1571636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4F81BD"/>
            </a:solidFill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>
                <a:solidFill>
                  <a:srgbClr val="000000"/>
                </a:solidFill>
                <a:latin typeface="Calibri" pitchFamily="34" charset="0"/>
              </a:rPr>
              <a:t>Региональный конкурс «Лучшая инклюзивная образовательная организация»,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>
                <a:solidFill>
                  <a:srgbClr val="000000"/>
                </a:solidFill>
                <a:latin typeface="Calibri" pitchFamily="34" charset="0"/>
              </a:rPr>
              <a:t>«Открытый урок»</a:t>
            </a:r>
            <a:endParaRPr lang="ru-RU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3324" name="Freeform 12"/>
          <p:cNvSpPr>
            <a:spLocks/>
          </p:cNvSpPr>
          <p:nvPr/>
        </p:nvSpPr>
        <p:spPr bwMode="auto">
          <a:xfrm flipV="1">
            <a:off x="2195513" y="3065463"/>
            <a:ext cx="430212" cy="158750"/>
          </a:xfrm>
          <a:custGeom>
            <a:avLst/>
            <a:gdLst>
              <a:gd name="T0" fmla="*/ 0 w 21600"/>
              <a:gd name="T1" fmla="*/ 0 h 21600"/>
              <a:gd name="T2" fmla="*/ 170663268 w 21600"/>
              <a:gd name="T3" fmla="*/ 8574991 h 2160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 cap="flat">
            <a:solidFill>
              <a:srgbClr val="056B18"/>
            </a:solidFill>
            <a:round/>
            <a:headEnd/>
            <a:tailEnd type="arrow" w="med" len="med"/>
          </a:ln>
          <a:effectLst>
            <a:outerShdw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25" name="Freeform 13"/>
          <p:cNvSpPr>
            <a:spLocks/>
          </p:cNvSpPr>
          <p:nvPr/>
        </p:nvSpPr>
        <p:spPr bwMode="auto">
          <a:xfrm>
            <a:off x="1979613" y="4005263"/>
            <a:ext cx="331787" cy="227012"/>
          </a:xfrm>
          <a:custGeom>
            <a:avLst/>
            <a:gdLst>
              <a:gd name="T0" fmla="*/ 0 w 21600"/>
              <a:gd name="T1" fmla="*/ 0 h 21600"/>
              <a:gd name="T2" fmla="*/ 78283561 w 21600"/>
              <a:gd name="T3" fmla="*/ 25074884 h 2160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 cap="flat">
            <a:solidFill>
              <a:srgbClr val="056B18"/>
            </a:solidFill>
            <a:round/>
            <a:headEnd/>
            <a:tailEnd type="arrow" w="med" len="med"/>
          </a:ln>
          <a:effectLst>
            <a:outerShdw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26" name="Oval 14"/>
          <p:cNvSpPr>
            <a:spLocks noChangeArrowheads="1"/>
          </p:cNvSpPr>
          <p:nvPr/>
        </p:nvSpPr>
        <p:spPr bwMode="auto">
          <a:xfrm>
            <a:off x="2555875" y="2492375"/>
            <a:ext cx="1293813" cy="1077913"/>
          </a:xfrm>
          <a:prstGeom prst="ellipse">
            <a:avLst/>
          </a:prstGeom>
          <a:gradFill rotWithShape="0">
            <a:gsLst>
              <a:gs pos="0">
                <a:srgbClr val="006600"/>
              </a:gs>
              <a:gs pos="100000">
                <a:srgbClr val="769535"/>
              </a:gs>
            </a:gsLst>
            <a:lin ang="5400000" scaled="1"/>
          </a:gradFill>
          <a:ln w="9360" cap="sq">
            <a:solidFill>
              <a:srgbClr val="98B855"/>
            </a:solidFill>
            <a:miter lim="800000"/>
            <a:headEnd/>
            <a:tailEnd/>
          </a:ln>
          <a:effectLst>
            <a:outerShdw dist="23040" dir="5400000" algn="ctr" rotWithShape="0">
              <a:srgbClr val="000000">
                <a:alpha val="35036"/>
              </a:srgbClr>
            </a:outerShdw>
          </a:effectLst>
        </p:spPr>
        <p:txBody>
          <a:bodyPr lIns="90000" tIns="45000" rIns="90000" bIns="450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 smtClean="0">
                <a:solidFill>
                  <a:srgbClr val="FFFFFF"/>
                </a:solidFill>
                <a:latin typeface="Calibri" pitchFamily="34" charset="0"/>
              </a:rPr>
              <a:t>ноябрь</a:t>
            </a:r>
            <a:endParaRPr lang="ru-RU" b="1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3327" name="Oval 15"/>
          <p:cNvSpPr>
            <a:spLocks noChangeArrowheads="1"/>
          </p:cNvSpPr>
          <p:nvPr/>
        </p:nvSpPr>
        <p:spPr bwMode="auto">
          <a:xfrm>
            <a:off x="2195513" y="4005263"/>
            <a:ext cx="1293812" cy="1077912"/>
          </a:xfrm>
          <a:prstGeom prst="ellipse">
            <a:avLst/>
          </a:prstGeom>
          <a:gradFill rotWithShape="0">
            <a:gsLst>
              <a:gs pos="0">
                <a:srgbClr val="006600"/>
              </a:gs>
              <a:gs pos="100000">
                <a:srgbClr val="769535"/>
              </a:gs>
            </a:gsLst>
            <a:lin ang="5400000" scaled="1"/>
          </a:gradFill>
          <a:ln w="9360" cap="sq">
            <a:solidFill>
              <a:srgbClr val="98B855"/>
            </a:solidFill>
            <a:miter lim="800000"/>
            <a:headEnd/>
            <a:tailEnd/>
          </a:ln>
          <a:effectLst>
            <a:outerShdw dist="23040" dir="5400000" algn="ctr" rotWithShape="0">
              <a:srgbClr val="000000">
                <a:alpha val="35036"/>
              </a:srgbClr>
            </a:outerShdw>
          </a:effectLst>
        </p:spPr>
        <p:txBody>
          <a:bodyPr lIns="3600" tIns="45000" rIns="90000" bIns="450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 smtClean="0">
                <a:solidFill>
                  <a:srgbClr val="FFFFFF"/>
                </a:solidFill>
                <a:latin typeface="Calibri" pitchFamily="34" charset="0"/>
              </a:rPr>
              <a:t>апрель-май</a:t>
            </a:r>
            <a:endParaRPr lang="ru-RU" b="1" dirty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7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0" dur="1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4" dur="1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7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21" dur="1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24" dur="1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28" dur="10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31" dur="10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34" dur="10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37" dur="10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40" dur="10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0" animBg="1"/>
      <p:bldP spid="13324" grpId="0" animBg="1"/>
      <p:bldP spid="1332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ChangeArrowheads="1"/>
          </p:cNvSpPr>
          <p:nvPr/>
        </p:nvSpPr>
        <p:spPr bwMode="auto">
          <a:xfrm>
            <a:off x="1285875" y="357188"/>
            <a:ext cx="5499100" cy="361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336600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7651" name="Rectangle 2"/>
          <p:cNvSpPr>
            <a:spLocks noChangeArrowheads="1"/>
          </p:cNvSpPr>
          <p:nvPr/>
        </p:nvSpPr>
        <p:spPr bwMode="auto">
          <a:xfrm>
            <a:off x="468313" y="1357298"/>
            <a:ext cx="8205787" cy="52149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marL="212725" indent="449263" algn="just" eaLnBrk="1" hangingPunct="1">
              <a:buFont typeface="Symbol" pitchFamily="18" charset="2"/>
              <a:buChar char=""/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Журнал </a:t>
            </a:r>
            <a:r>
              <a:rPr lang="ru-RU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«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Образование в Кировской области</a:t>
            </a:r>
            <a:r>
              <a:rPr lang="ru-RU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»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 №1, 2015г.,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посвященном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вопросам реализации инклюзивного образования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;</a:t>
            </a:r>
          </a:p>
          <a:p>
            <a:pPr marL="212725" indent="449263" algn="just">
              <a:buFont typeface="Symbol" pitchFamily="18" charset="2"/>
              <a:buChar char=""/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Журнал </a:t>
            </a:r>
            <a:r>
              <a:rPr lang="ru-RU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«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Образование в Кировской области</a:t>
            </a:r>
            <a:r>
              <a:rPr lang="ru-RU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»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 №3, 2015г., в разделе «Инклюзивное образование» представлен опыт работы 4  образовательных организаций для обучающихся с ОВЗ;</a:t>
            </a:r>
          </a:p>
          <a:p>
            <a:pPr marL="212725" indent="449263" algn="just">
              <a:buFont typeface="Symbol" pitchFamily="18" charset="2"/>
              <a:buChar char=""/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Журнал «Образование в Кировской области» № 4, 2016г., статья о реализации проекта РИП «Проектирование образовательного процесса в условиях сетевого взаимодействия по модели ресурсный центр»;</a:t>
            </a:r>
            <a:endPara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12725" indent="449263" algn="just">
              <a:buFont typeface="Symbol" pitchFamily="18" charset="2"/>
              <a:buChar char=""/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Журнал «Образование в Кировской области» № 1, 2017г., статья о реализации проекта РИП «Ресурсный потенциал школы как механизм реализации инклюзивной практики»;</a:t>
            </a:r>
          </a:p>
          <a:p>
            <a:pPr marL="212725" indent="449263" algn="just" eaLnBrk="1" hangingPunct="1">
              <a:buFont typeface="Symbol" pitchFamily="18" charset="2"/>
              <a:buChar char=""/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Учебно-методическое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пособие «Теоретические и практические аспекты развития инклюзивного образования», рекомендованный для издания УМО вузов РФ, Киров, ООО «Издательство «Радуга-ПРЕСС», 2015. Под научной редакцией Т.В.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Машаровой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С.В. Алёхиной, И.А.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Крестининой;</a:t>
            </a:r>
          </a:p>
          <a:p>
            <a:pPr marL="212725" indent="449263" algn="just">
              <a:buFont typeface="Symbol" pitchFamily="18" charset="2"/>
              <a:buChar char=""/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«Содержание организации коррекционной работы в образовательном учреждении»: учебно-методическое пособие/ под редакцией И.А.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Крестининой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-  Киров: Радуга-Пресс, 2018. </a:t>
            </a:r>
          </a:p>
          <a:p>
            <a:pPr marL="212725" indent="449263" algn="just" eaLnBrk="1" hangingPunct="1"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endParaRPr lang="ru-RU" dirty="0">
              <a:solidFill>
                <a:srgbClr val="000000"/>
              </a:solidFill>
              <a:latin typeface="Times New Roman" pitchFamily="18" charset="0"/>
              <a:cs typeface="Calibri" pitchFamily="34" charset="0"/>
            </a:endParaRPr>
          </a:p>
          <a:p>
            <a:pPr marL="212725" indent="449263" algn="just" eaLnBrk="1" hangingPunct="1">
              <a:buClrTx/>
              <a:buFontTx/>
              <a:buNone/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endParaRPr lang="ru-RU" sz="16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7652" name="Rectangle 3"/>
          <p:cNvSpPr>
            <a:spLocks noChangeArrowheads="1"/>
          </p:cNvSpPr>
          <p:nvPr/>
        </p:nvSpPr>
        <p:spPr bwMode="auto">
          <a:xfrm>
            <a:off x="1835150" y="333375"/>
            <a:ext cx="6478588" cy="636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dirty="0">
                <a:solidFill>
                  <a:srgbClr val="000000"/>
                </a:solidFill>
              </a:rPr>
              <a:t>Информационное обеспечение реализации ФГОС образования обучающихся с ОВЗ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700" b="1" dirty="0" smtClean="0">
                <a:solidFill>
                  <a:srgbClr val="000000"/>
                </a:solidFill>
              </a:rPr>
              <a:t>Информационное обеспечение реализации ФГОС образования обучающихся с ОВЗ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/>
          </a:bodyPr>
          <a:lstStyle/>
          <a:p>
            <a:pPr marL="212725" indent="449263">
              <a:spcBef>
                <a:spcPts val="400"/>
              </a:spcBef>
              <a:buFont typeface="Times New Roman" pitchFamily="18" charset="0"/>
              <a:buChar char="•"/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Дневник психолого-педагогического сопровождения: сборник методических материалов/ под редакцией И.А. </a:t>
            </a:r>
            <a:r>
              <a:rPr lang="ru-RU" sz="2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Крестининой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- Киров: ООО «Типография «Старая Вятка», 2016</a:t>
            </a:r>
          </a:p>
          <a:p>
            <a:pPr marL="212725" indent="449263">
              <a:spcBef>
                <a:spcPts val="400"/>
              </a:spcBef>
              <a:buFont typeface="Times New Roman" pitchFamily="18" charset="0"/>
              <a:buChar char="•"/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Разработаны рабочие тетради для слушателей курсов повышения квалификации «Методология и технология реализации ФГОС обучающихся с ОВЗ в условиях образовательной организации»:</a:t>
            </a:r>
          </a:p>
          <a:p>
            <a:pPr marL="212725" indent="449263">
              <a:spcBef>
                <a:spcPts val="400"/>
              </a:spcBef>
              <a:buFontTx/>
              <a:buChar char="-"/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для учителей начальных классов, учителей ИЗО, физкультуры, музыки;</a:t>
            </a:r>
          </a:p>
          <a:p>
            <a:pPr marL="212725" indent="449263">
              <a:spcBef>
                <a:spcPts val="400"/>
              </a:spcBef>
              <a:buFontTx/>
              <a:buChar char="-"/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для  администрации образовательных организаций;</a:t>
            </a:r>
          </a:p>
          <a:p>
            <a:pPr marL="212725" indent="449263">
              <a:spcBef>
                <a:spcPts val="400"/>
              </a:spcBef>
              <a:buFontTx/>
              <a:buChar char="-"/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для учителей образовательных организаций для детей с нарушениями интеллекта.</a:t>
            </a:r>
          </a:p>
          <a:p>
            <a:pPr marL="212725" indent="449263">
              <a:spcBef>
                <a:spcPts val="400"/>
              </a:spcBef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Сборник научно-методических материалов «Инновации как важный фактор развивающей среды образовательных организаций» , под. ред. Н.В.Поликашевой, </a:t>
            </a:r>
            <a:r>
              <a:rPr lang="ru-RU" sz="2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И.А.Крестининой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Л.М. Проценко, М., изд-во «Спутник», 2017, куда вошли статьи из опыта работы 17 образовательных организаций для обучающихся с ОВЗ Кировской области.</a:t>
            </a:r>
          </a:p>
          <a:p>
            <a:pPr marL="212725" indent="449263">
              <a:spcBef>
                <a:spcPts val="400"/>
              </a:spcBef>
              <a:buFontTx/>
              <a:buChar char="-"/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endParaRPr lang="ru-R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12725" indent="449263">
              <a:spcBef>
                <a:spcPts val="400"/>
              </a:spcBef>
              <a:buFontTx/>
              <a:buChar char="-"/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endParaRPr lang="ru-RU" sz="2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700" b="1" dirty="0" smtClean="0">
                <a:solidFill>
                  <a:srgbClr val="000000"/>
                </a:solidFill>
              </a:rPr>
              <a:t>Информационное обеспечение реализации ФГОС образования обучающихся с ОВЗ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 fontScale="92500" lnSpcReduction="10000"/>
          </a:bodyPr>
          <a:lstStyle/>
          <a:p>
            <a:pPr marL="212725" indent="449263">
              <a:spcBef>
                <a:spcPts val="400"/>
              </a:spcBef>
              <a:buFont typeface="Times New Roman" pitchFamily="18" charset="0"/>
              <a:buChar char="•"/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Программа коррекционной работы как часть основной образовательной программы основного общего образования: методические рекомендации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под общей  ред. М.А. Салтыковой, - Киров: ООО «Типография «Старая Вятка», 2017.</a:t>
            </a:r>
          </a:p>
          <a:p>
            <a:pPr marL="212725" indent="449263">
              <a:spcBef>
                <a:spcPts val="400"/>
              </a:spcBef>
              <a:buFont typeface="Times New Roman" pitchFamily="18" charset="0"/>
              <a:buChar char="•"/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Как разработать технологическую карту непосредственной образовательной  деятельности в условиях инклюзивного образования: методические рекомендации (с электронным приложением)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коллектив авторов; авт. – сост. и науч. редактор Ю.А. Пенкина; 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Киров: ООО «Типография «Старая Вятка», 2017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12725" indent="449263">
              <a:spcBef>
                <a:spcPts val="400"/>
              </a:spcBef>
              <a:buFont typeface="Times New Roman" pitchFamily="18" charset="0"/>
              <a:buChar char="•"/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Комплексные итоговые контрольные работы для обучающихся с интеллектуальными нарушениями: 1-4 классы: методические рекомендации по организации и проведению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коллектив авторов; авт. – сост.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науч. редактор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И.А. Крестинина. – Киров: 2016.</a:t>
            </a:r>
          </a:p>
          <a:p>
            <a:pPr marL="212725" indent="449263">
              <a:spcBef>
                <a:spcPts val="400"/>
              </a:spcBef>
              <a:buFont typeface="Times New Roman" pitchFamily="18" charset="0"/>
              <a:buChar char="•"/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Сборник материалов «Нормативно-правовое обеспечение введения ФГОС ОВЗ» 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коллектив авторов; авт. – сост. и </a:t>
            </a:r>
            <a:r>
              <a:rPr lang="ru-RU" sz="2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науч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редактор  Л.А. Коротышева.- Киров: 2017</a:t>
            </a:r>
          </a:p>
          <a:p>
            <a:pPr marL="212725" indent="449263">
              <a:spcBef>
                <a:spcPts val="400"/>
              </a:spcBef>
              <a:buFont typeface="Times New Roman" pitchFamily="18" charset="0"/>
              <a:buChar char="•"/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endParaRPr lang="ru-RU" sz="2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12725" indent="449263">
              <a:spcBef>
                <a:spcPts val="400"/>
              </a:spcBef>
              <a:buFont typeface="Times New Roman" pitchFamily="18" charset="0"/>
              <a:buChar char="•"/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endParaRPr lang="ru-R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12725" indent="449263">
              <a:spcBef>
                <a:spcPts val="400"/>
              </a:spcBef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endParaRPr lang="ru-R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12725" indent="449263">
              <a:spcBef>
                <a:spcPts val="400"/>
              </a:spcBef>
              <a:buFontTx/>
              <a:buChar char="-"/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endParaRPr lang="ru-R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12725" indent="449263">
              <a:spcBef>
                <a:spcPts val="400"/>
              </a:spcBef>
              <a:buFontTx/>
              <a:buChar char="-"/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endParaRPr lang="ru-RU" sz="2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130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700" b="1" dirty="0" smtClean="0">
                <a:solidFill>
                  <a:srgbClr val="000000"/>
                </a:solidFill>
              </a:rPr>
              <a:t>Информационное обеспечение реализации ФГОС образования обучающихся с ОВЗ</a:t>
            </a:r>
            <a:br>
              <a:rPr lang="ru-RU" sz="2700" b="1" dirty="0" smtClean="0">
                <a:solidFill>
                  <a:srgbClr val="000000"/>
                </a:solidFill>
              </a:rPr>
            </a:b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pPr marL="212725" indent="449263">
              <a:spcBef>
                <a:spcPts val="400"/>
              </a:spcBef>
              <a:buFont typeface="Times New Roman" pitchFamily="18" charset="0"/>
              <a:buChar char="•"/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endParaRPr lang="ru-R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12725" indent="449263">
              <a:spcBef>
                <a:spcPts val="400"/>
              </a:spcBef>
              <a:buFont typeface="Times New Roman" pitchFamily="18" charset="0"/>
              <a:buChar char="•"/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Адаптация и социализация детей-сирот и детей, оставшихся без попечения родителей, по теме «Проблемы социализации и реабилитации детей-сирот»: Сборник методических материалов участников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VIII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межрегиональных педагогических чтений.-Киров, 2018</a:t>
            </a:r>
          </a:p>
          <a:p>
            <a:pPr marL="212725" indent="449263">
              <a:spcBef>
                <a:spcPts val="400"/>
              </a:spcBef>
              <a:buFont typeface="Times New Roman" pitchFamily="18" charset="0"/>
              <a:buChar char="•"/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Нормативно-правовое обеспечение государственной поддержки детей-сирот и детей, оставшихся без попечения родителей, в Кировской области: сборник, Киров, 2018</a:t>
            </a:r>
          </a:p>
          <a:p>
            <a:pPr marL="212725" indent="449263">
              <a:spcBef>
                <a:spcPts val="400"/>
              </a:spcBef>
              <a:buFont typeface="Times New Roman" pitchFamily="18" charset="0"/>
              <a:buChar char="•"/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Повышение профессиональной компетенции педагогов в условиях введения ФГОС обучающихся с ОВЗ: сборник материалов участников областной научно-практической конференции, </a:t>
            </a:r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Киров, 2017</a:t>
            </a:r>
            <a:endParaRPr lang="ru-RU" sz="2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12725" indent="449263">
              <a:spcBef>
                <a:spcPts val="400"/>
              </a:spcBef>
              <a:buFont typeface="Times New Roman" pitchFamily="18" charset="0"/>
              <a:buChar char="•"/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Методические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рекомендации по разработке разделов АООП (с электронным приложением)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коллектив авторов; авт. – сост. и науч. Редактор И.А. </a:t>
            </a:r>
            <a:r>
              <a:rPr lang="ru-RU" sz="2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Крестинина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(электронные материалы на сайте кафедры)</a:t>
            </a:r>
          </a:p>
          <a:p>
            <a:pPr marL="212725" indent="449263">
              <a:spcBef>
                <a:spcPts val="400"/>
              </a:spcBef>
              <a:buFont typeface="Times New Roman" pitchFamily="18" charset="0"/>
              <a:buChar char="•"/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endParaRPr lang="ru-R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12725" indent="449263">
              <a:spcBef>
                <a:spcPts val="400"/>
              </a:spcBef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endParaRPr lang="ru-R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12725" indent="449263">
              <a:spcBef>
                <a:spcPts val="400"/>
              </a:spcBef>
              <a:buFontTx/>
              <a:buChar char="-"/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endParaRPr lang="ru-R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12725" indent="449263">
              <a:spcBef>
                <a:spcPts val="400"/>
              </a:spcBef>
              <a:buFontTx/>
              <a:buChar char="-"/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endParaRPr lang="ru-RU" sz="2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079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68952" cy="100811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Результаты практической реализации региональной системы научно-методического сопровождения введения ФГОС ОВЗ</a:t>
            </a:r>
            <a:endParaRPr lang="ru-RU" sz="2400" b="1" dirty="0"/>
          </a:p>
        </p:txBody>
      </p:sp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251520" y="1428736"/>
            <a:ext cx="8606760" cy="5403999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Происходит активное обсуждение различных вопросов введения </a:t>
            </a:r>
            <a:r>
              <a:rPr lang="ru-RU" dirty="0"/>
              <a:t>ФГОС НОО обучающихся с ОВЗ и ФГОС образования обучающихся с интеллектуальными </a:t>
            </a:r>
            <a:r>
              <a:rPr lang="ru-RU" dirty="0" smtClean="0"/>
              <a:t>нарушениями среди педагогов и родителей обучающихся, что положительно влияет на развитие инклюзивной практики в системе образования.</a:t>
            </a:r>
          </a:p>
          <a:p>
            <a:pPr algn="just"/>
            <a:r>
              <a:rPr lang="ru-RU" dirty="0" smtClean="0"/>
              <a:t>Разработаны дополнительные профессиональные программы переподготовки </a:t>
            </a:r>
            <a:r>
              <a:rPr lang="ru-RU" dirty="0"/>
              <a:t>и повышения квалификации педагогов, работающих с детьми с ОВЗ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 Обеспечена консультационная методическая поддержка по </a:t>
            </a:r>
            <a:r>
              <a:rPr lang="ru-RU" dirty="0"/>
              <a:t>вопросам введения ФГОС </a:t>
            </a:r>
            <a:r>
              <a:rPr lang="ru-RU" dirty="0" smtClean="0"/>
              <a:t> </a:t>
            </a:r>
            <a:r>
              <a:rPr lang="ru-RU" dirty="0"/>
              <a:t>обучающихся с ОВЗ.</a:t>
            </a:r>
          </a:p>
          <a:p>
            <a:pPr algn="just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9131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357298"/>
            <a:ext cx="8183880" cy="4857784"/>
          </a:xfrm>
        </p:spPr>
        <p:txBody>
          <a:bodyPr anchor="t">
            <a:noAutofit/>
          </a:bodyPr>
          <a:lstStyle/>
          <a:p>
            <a:pPr algn="l"/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повышение квалификации руководящих и педагогических работников ОО  в вопросах реализации ФГОС ОВЗ;</a:t>
            </a:r>
            <a:b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 подготовка  методических рекомендаций по вопросам введения ФГОС ОВЗ;</a:t>
            </a:r>
            <a:b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научно-методическое сопровождение деятельности  образовательных организаций,  обучающих детей с ОВЗ;</a:t>
            </a:r>
            <a:b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проведение мониторинга готовности образовательных организаций к введению ФГОС ОВЗ.</a:t>
            </a:r>
            <a:endParaRPr lang="ru-RU" sz="2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214290"/>
            <a:ext cx="8183880" cy="114300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b="1" dirty="0" smtClean="0"/>
              <a:t>Основные направления деятельности кафедры по вопросам введения ФГОС обучающихся с ОВЗ </a:t>
            </a:r>
          </a:p>
          <a:p>
            <a:pPr algn="ctr">
              <a:buNone/>
            </a:pPr>
            <a:endParaRPr lang="ru-RU" sz="2400" b="1" dirty="0" smtClean="0"/>
          </a:p>
          <a:p>
            <a:pPr algn="ctr">
              <a:buNone/>
            </a:pPr>
            <a:r>
              <a:rPr lang="ru-RU" sz="2400" b="1" dirty="0" smtClean="0"/>
              <a:t>  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Спасибо за внимание!</a:t>
            </a:r>
            <a:endParaRPr lang="ru-RU" sz="4800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142984"/>
            <a:ext cx="8183880" cy="5715016"/>
          </a:xfrm>
        </p:spPr>
        <p:txBody>
          <a:bodyPr anchor="t">
            <a:noAutofit/>
          </a:bodyPr>
          <a:lstStyle/>
          <a:p>
            <a:pPr algn="l"/>
            <a:r>
              <a:rPr lang="ru-RU" sz="2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Комплекс исследований, осуществляемых в 2018 году:</a:t>
            </a:r>
            <a:br>
              <a:rPr lang="ru-RU" sz="2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Мониторинг  количества детей с ОВЗ в Кировской области.</a:t>
            </a:r>
            <a:br>
              <a:rPr lang="ru-RU" sz="2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октябрь</a:t>
            </a:r>
            <a:r>
              <a:rPr lang="ru-RU" sz="2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Мониторинг  количества детей с инвалидностью в области.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октябрь</a:t>
            </a:r>
            <a:r>
              <a:rPr lang="ru-RU" sz="2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Мониторинг обеспеченности  образовательных организаций для детей с ОВЗ специалистами (логопед, психолог, дефектолог, тьютор, инструктор по ЛФК).                                        октябрь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4. Мониторинг ресурсного обеспечения инклюзивного образования в области.                                                   апрель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5.Мониторинг обеспеченности образовательных организаций кадрами, прошедшими курсы повышения квалификации 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май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endParaRPr lang="ru-RU" sz="22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285728"/>
            <a:ext cx="8183880" cy="92869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800" b="1" dirty="0" smtClean="0"/>
              <a:t>Аналитическое обеспечение введения ФГОС обучающихся с ОВЗ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Материалы мониторингов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71504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Материалы мониторингов используются кафедрой специального (коррекционного) и инклюзивного образования ИРО Кировской области для планирования работы по обучению педагогических работников всех уровней при введении в действие ФГОС НОО обучающихся в ОВЗ и ФГОС образования обучающихся с умственной отсталостью.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Проводимые анализы по результатам мониторингов позволяют обосновать разработку в муниципальных органах управления образованием перспективных планов (на 3 – 5 лет) по обеспечению специальных условий в муниципальных образовательных организациях для образования обучающихся с ОВЗ.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Образовательные организации  используют полученные результаты для совершенствования деятельности учреждения в рамках инклюзивного образования, в первую очередь, при создании специальных образовательных условий для реализации адаптированной основной общеобразовательной программы.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Материалы мониторингов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715040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Мониторинг готовности образовательных организаций к введению  и реализации ФГОС обучающихся с ОВЗ (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свод по округам в динамике с 2016 - 2018).</a:t>
            </a: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Аналитическая справка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 результатах проведения мониторинга ресурсного обеспечения инклюзивного образования в области за 2017 г. (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  <a:hlinkClick r:id="rId4" action="ppaction://hlinkfile"/>
              </a:rPr>
              <a:t>аналитическая справка).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/>
        </p:nvSpPr>
        <p:spPr bwMode="auto">
          <a:xfrm>
            <a:off x="1285875" y="357188"/>
            <a:ext cx="5499100" cy="361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336600"/>
                </a:solidFill>
                <a:latin typeface="Calibri" pitchFamily="34" charset="0"/>
              </a:rPr>
              <a:t> </a:t>
            </a:r>
          </a:p>
        </p:txBody>
      </p:sp>
      <p:graphicFrame>
        <p:nvGraphicFramePr>
          <p:cNvPr id="11266" name="Group 2"/>
          <p:cNvGraphicFramePr>
            <a:graphicFrameLocks noGrp="1"/>
          </p:cNvGraphicFramePr>
          <p:nvPr/>
        </p:nvGraphicFramePr>
        <p:xfrm>
          <a:off x="900113" y="2289175"/>
          <a:ext cx="7921625" cy="2560639"/>
        </p:xfrm>
        <a:graphic>
          <a:graphicData uri="http://schemas.openxmlformats.org/drawingml/2006/table">
            <a:tbl>
              <a:tblPr/>
              <a:tblGrid>
                <a:gridCol w="1266825"/>
                <a:gridCol w="1266825"/>
                <a:gridCol w="1322387"/>
                <a:gridCol w="1317625"/>
                <a:gridCol w="1312863"/>
                <a:gridCol w="1435100"/>
              </a:tblGrid>
              <a:tr h="79216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Учебный год</a:t>
                      </a:r>
                    </a:p>
                  </a:txBody>
                  <a:tcPr marL="68400" marR="68400" marT="722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Классы, переходящие на ФГОС для обучающихся с ОВЗ</a:t>
                      </a:r>
                    </a:p>
                  </a:txBody>
                  <a:tcPr marL="68400" marR="68400" marT="722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 pitchFamily="32" charset="0"/>
                        <a:cs typeface="DejaVu Sans" pitchFamily="32" charset="0"/>
                      </a:endParaRPr>
                    </a:p>
                  </a:txBody>
                  <a:tcPr marL="90000" marR="90000" marT="92358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2016-2017</a:t>
                      </a:r>
                    </a:p>
                  </a:txBody>
                  <a:tcPr marL="68400" marR="68400" marT="722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1(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д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)</a:t>
                      </a:r>
                    </a:p>
                  </a:txBody>
                  <a:tcPr marL="68400" marR="68400" marT="722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1</a:t>
                      </a:r>
                    </a:p>
                  </a:txBody>
                  <a:tcPr marL="68400" marR="68400" marT="722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 pitchFamily="32" charset="0"/>
                        <a:cs typeface="DejaVu Sans" pitchFamily="32" charset="0"/>
                      </a:endParaRPr>
                    </a:p>
                  </a:txBody>
                  <a:tcPr marL="68400" marR="68400" marT="92358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 pitchFamily="32" charset="0"/>
                        <a:cs typeface="DejaVu Sans" pitchFamily="32" charset="0"/>
                      </a:endParaRPr>
                    </a:p>
                  </a:txBody>
                  <a:tcPr marL="68400" marR="68400" marT="92358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 pitchFamily="32" charset="0"/>
                        <a:cs typeface="DejaVu Sans" pitchFamily="32" charset="0"/>
                      </a:endParaRPr>
                    </a:p>
                  </a:txBody>
                  <a:tcPr marL="68400" marR="68400" marT="92358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2017-2018</a:t>
                      </a:r>
                    </a:p>
                  </a:txBody>
                  <a:tcPr marL="68400" marR="68400" marT="722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1(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д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)</a:t>
                      </a:r>
                    </a:p>
                  </a:txBody>
                  <a:tcPr marL="68400" marR="68400" marT="722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1</a:t>
                      </a:r>
                    </a:p>
                  </a:txBody>
                  <a:tcPr marL="68400" marR="68400" marT="722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2</a:t>
                      </a:r>
                    </a:p>
                  </a:txBody>
                  <a:tcPr marL="68400" marR="68400" marT="722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 pitchFamily="32" charset="0"/>
                        <a:cs typeface="DejaVu Sans" pitchFamily="32" charset="0"/>
                      </a:endParaRPr>
                    </a:p>
                  </a:txBody>
                  <a:tcPr marL="68400" marR="68400" marT="92358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 pitchFamily="32" charset="0"/>
                        <a:cs typeface="DejaVu Sans" pitchFamily="32" charset="0"/>
                      </a:endParaRPr>
                    </a:p>
                  </a:txBody>
                  <a:tcPr marL="68400" marR="68400" marT="92358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2018-2019</a:t>
                      </a:r>
                    </a:p>
                  </a:txBody>
                  <a:tcPr marL="68400" marR="68400" marT="722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1 (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д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)</a:t>
                      </a:r>
                    </a:p>
                  </a:txBody>
                  <a:tcPr marL="68400" marR="68400" marT="722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1</a:t>
                      </a:r>
                    </a:p>
                  </a:txBody>
                  <a:tcPr marL="68400" marR="68400" marT="722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2</a:t>
                      </a:r>
                    </a:p>
                  </a:txBody>
                  <a:tcPr marL="68400" marR="68400" marT="722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3</a:t>
                      </a:r>
                    </a:p>
                  </a:txBody>
                  <a:tcPr marL="68400" marR="68400" marT="722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 pitchFamily="32" charset="0"/>
                        <a:cs typeface="DejaVu Sans" pitchFamily="32" charset="0"/>
                      </a:endParaRPr>
                    </a:p>
                  </a:txBody>
                  <a:tcPr marL="68400" marR="68400" marT="92358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2019-2020</a:t>
                      </a:r>
                    </a:p>
                  </a:txBody>
                  <a:tcPr marL="68400" marR="68400" marT="722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1(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д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)</a:t>
                      </a:r>
                    </a:p>
                  </a:txBody>
                  <a:tcPr marL="68400" marR="68400" marT="722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1</a:t>
                      </a:r>
                    </a:p>
                  </a:txBody>
                  <a:tcPr marL="68400" marR="68400" marT="722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2</a:t>
                      </a:r>
                    </a:p>
                  </a:txBody>
                  <a:tcPr marL="68400" marR="68400" marT="722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3</a:t>
                      </a:r>
                    </a:p>
                  </a:txBody>
                  <a:tcPr marL="68400" marR="68400" marT="722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4</a:t>
                      </a:r>
                    </a:p>
                  </a:txBody>
                  <a:tcPr marL="68400" marR="68400" marT="722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8236" name="Rectangle 95"/>
          <p:cNvSpPr>
            <a:spLocks noChangeArrowheads="1"/>
          </p:cNvSpPr>
          <p:nvPr/>
        </p:nvSpPr>
        <p:spPr bwMode="auto">
          <a:xfrm>
            <a:off x="857225" y="765175"/>
            <a:ext cx="7816876" cy="69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dirty="0">
                <a:solidFill>
                  <a:srgbClr val="000000"/>
                </a:solidFill>
              </a:rPr>
              <a:t>Поэтапное введение ФГОС по направлениям согласно определенным срокам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/>
        </p:nvSpPr>
        <p:spPr bwMode="auto">
          <a:xfrm>
            <a:off x="1285875" y="357188"/>
            <a:ext cx="5499100" cy="361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336600"/>
                </a:solidFill>
                <a:latin typeface="Calibri" pitchFamily="34" charset="0"/>
              </a:rPr>
              <a:t> </a:t>
            </a:r>
          </a:p>
        </p:txBody>
      </p:sp>
      <p:graphicFrame>
        <p:nvGraphicFramePr>
          <p:cNvPr id="14338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21443137"/>
              </p:ext>
            </p:extLst>
          </p:nvPr>
        </p:nvGraphicFramePr>
        <p:xfrm>
          <a:off x="0" y="525400"/>
          <a:ext cx="9144000" cy="6143960"/>
        </p:xfrm>
        <a:graphic>
          <a:graphicData uri="http://schemas.openxmlformats.org/drawingml/2006/table">
            <a:tbl>
              <a:tblPr/>
              <a:tblGrid>
                <a:gridCol w="944864"/>
                <a:gridCol w="1204129"/>
                <a:gridCol w="1238699"/>
                <a:gridCol w="1238699"/>
                <a:gridCol w="1238699"/>
                <a:gridCol w="1675887"/>
                <a:gridCol w="1603023"/>
              </a:tblGrid>
              <a:tr h="1010229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 pitchFamily="32" charset="0"/>
                        <a:cs typeface="DejaVu Sans" pitchFamily="32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год</a:t>
                      </a:r>
                    </a:p>
                  </a:txBody>
                  <a:tcPr marL="61560" marR="61560" marT="76518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Учителя, работающие в  начальных классах образовательных организаций </a:t>
                      </a:r>
                    </a:p>
                  </a:txBody>
                  <a:tcPr marL="61560" marR="61560" marT="6712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 pitchFamily="32" charset="0"/>
                        <a:cs typeface="DejaVu Sans" pitchFamily="32" charset="0"/>
                      </a:endParaRPr>
                    </a:p>
                  </a:txBody>
                  <a:tcPr marL="90000" marR="90000" marT="92358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 pitchFamily="32" charset="0"/>
                          <a:cs typeface="Times New Roman" pitchFamily="18" charset="0"/>
                        </a:rPr>
                        <a:t>Администрация</a:t>
                      </a:r>
                    </a:p>
                  </a:txBody>
                  <a:tcPr marL="90000" marR="90000" marT="92358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 pitchFamily="32" charset="0"/>
                          <a:cs typeface="Times New Roman" pitchFamily="18" charset="0"/>
                        </a:rPr>
                        <a:t>Специалисты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 pitchFamily="32" charset="0"/>
                          <a:cs typeface="Times New Roman" pitchFamily="18" charset="0"/>
                        </a:rPr>
                        <a:t>сопровождения</a:t>
                      </a:r>
                    </a:p>
                  </a:txBody>
                  <a:tcPr marL="90000" marR="90000" marT="92358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138181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Calibri" pitchFamily="32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2016 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Calibri" pitchFamily="32" charset="0"/>
                      </a:endParaRPr>
                    </a:p>
                  </a:txBody>
                  <a:tcPr marL="61560" marR="61560" marT="6712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Calibri" pitchFamily="32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Calibri" pitchFamily="32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954 чел.</a:t>
                      </a:r>
                    </a:p>
                  </a:txBody>
                  <a:tcPr marL="61560" marR="61560" marT="468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 pitchFamily="32" charset="0"/>
                        <a:cs typeface="DejaVu Sans" pitchFamily="32" charset="0"/>
                      </a:endParaRPr>
                    </a:p>
                  </a:txBody>
                  <a:tcPr marL="61560" marR="61560" marT="92358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 pitchFamily="32" charset="0"/>
                        <a:cs typeface="DejaVu Sans" pitchFamily="32" charset="0"/>
                      </a:endParaRPr>
                    </a:p>
                  </a:txBody>
                  <a:tcPr marL="61560" marR="61560" marT="92358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 pitchFamily="32" charset="0"/>
                        <a:cs typeface="DejaVu Sans" pitchFamily="32" charset="0"/>
                      </a:endParaRPr>
                    </a:p>
                  </a:txBody>
                  <a:tcPr marL="61560" marR="61560" marT="92358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DejaVu Sans" pitchFamily="32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DejaVu Sans" pitchFamily="32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 pitchFamily="32" charset="0"/>
                          <a:cs typeface="Times New Roman" pitchFamily="18" charset="0"/>
                        </a:rPr>
                        <a:t>535 чел.</a:t>
                      </a:r>
                    </a:p>
                  </a:txBody>
                  <a:tcPr marL="61560" marR="61560" marT="92358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DejaVu Sans" pitchFamily="32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DejaVu Sans" pitchFamily="32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 pitchFamily="32" charset="0"/>
                          <a:cs typeface="Times New Roman" pitchFamily="18" charset="0"/>
                        </a:rPr>
                        <a:t>138 чел.</a:t>
                      </a:r>
                    </a:p>
                  </a:txBody>
                  <a:tcPr marL="61560" marR="61560" marT="92358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1367994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Calibri" pitchFamily="32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2017 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Calibri" pitchFamily="32" charset="0"/>
                      </a:endParaRPr>
                    </a:p>
                  </a:txBody>
                  <a:tcPr marL="61560" marR="61560" marT="6712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 pitchFamily="32" charset="0"/>
                        <a:cs typeface="DejaVu Sans" pitchFamily="32" charset="0"/>
                      </a:endParaRPr>
                    </a:p>
                  </a:txBody>
                  <a:tcPr marL="61560" marR="61560" marT="92358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Calibri" pitchFamily="32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 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713 чел.</a:t>
                      </a:r>
                    </a:p>
                  </a:txBody>
                  <a:tcPr marL="61560" marR="61560" marT="6712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 pitchFamily="32" charset="0"/>
                        <a:cs typeface="DejaVu Sans" pitchFamily="32" charset="0"/>
                      </a:endParaRPr>
                    </a:p>
                  </a:txBody>
                  <a:tcPr marL="61560" marR="61560" marT="92358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 pitchFamily="32" charset="0"/>
                        <a:cs typeface="DejaVu Sans" pitchFamily="32" charset="0"/>
                      </a:endParaRPr>
                    </a:p>
                  </a:txBody>
                  <a:tcPr marL="61560" marR="61560" marT="92358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DejaVu Sans" pitchFamily="32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DejaVu Sans" pitchFamily="32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 pitchFamily="32" charset="0"/>
                          <a:cs typeface="Times New Roman" pitchFamily="18" charset="0"/>
                        </a:rPr>
                        <a:t>142 чел.</a:t>
                      </a:r>
                    </a:p>
                  </a:txBody>
                  <a:tcPr marL="61560" marR="61560" marT="92358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DejaVu Sans" pitchFamily="32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DejaVu Sans" pitchFamily="32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 pitchFamily="32" charset="0"/>
                          <a:cs typeface="Times New Roman" pitchFamily="18" charset="0"/>
                        </a:rPr>
                        <a:t>53 чел.</a:t>
                      </a:r>
                    </a:p>
                  </a:txBody>
                  <a:tcPr marL="61560" marR="61560" marT="92358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137369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Calibri" pitchFamily="32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 2018 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Calibri" pitchFamily="32" charset="0"/>
                      </a:endParaRPr>
                    </a:p>
                  </a:txBody>
                  <a:tcPr marL="61560" marR="61560" marT="6712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 pitchFamily="32" charset="0"/>
                        <a:cs typeface="DejaVu Sans" pitchFamily="32" charset="0"/>
                      </a:endParaRPr>
                    </a:p>
                  </a:txBody>
                  <a:tcPr marL="61560" marR="61560" marT="92358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 pitchFamily="32" charset="0"/>
                        <a:cs typeface="DejaVu Sans" pitchFamily="32" charset="0"/>
                      </a:endParaRPr>
                    </a:p>
                  </a:txBody>
                  <a:tcPr marL="61560" marR="61560" marT="92358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Calibri" pitchFamily="32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Calibri" pitchFamily="32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570 чел.</a:t>
                      </a:r>
                    </a:p>
                  </a:txBody>
                  <a:tcPr marL="61560" marR="61560" marT="6712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 pitchFamily="32" charset="0"/>
                        <a:cs typeface="DejaVu Sans" pitchFamily="32" charset="0"/>
                      </a:endParaRPr>
                    </a:p>
                  </a:txBody>
                  <a:tcPr marL="61560" marR="61560" marT="92358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DejaVu Sans" pitchFamily="32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DejaVu Sans" pitchFamily="32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 pitchFamily="32" charset="0"/>
                          <a:cs typeface="Times New Roman" pitchFamily="18" charset="0"/>
                        </a:rPr>
                        <a:t>77 чел.</a:t>
                      </a:r>
                    </a:p>
                  </a:txBody>
                  <a:tcPr marL="61560" marR="61560" marT="92358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DejaVu Sans" pitchFamily="32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DejaVu Sans" pitchFamily="32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 pitchFamily="32" charset="0"/>
                          <a:cs typeface="Times New Roman" pitchFamily="18" charset="0"/>
                        </a:rPr>
                        <a:t>52 чел.</a:t>
                      </a:r>
                    </a:p>
                  </a:txBody>
                  <a:tcPr marL="61560" marR="61560" marT="92358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1010229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Calibri" pitchFamily="32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2019 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Calibri" pitchFamily="32" charset="0"/>
                      </a:endParaRPr>
                    </a:p>
                  </a:txBody>
                  <a:tcPr marL="61560" marR="61560" marT="6712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 pitchFamily="32" charset="0"/>
                        <a:cs typeface="DejaVu Sans" pitchFamily="32" charset="0"/>
                      </a:endParaRPr>
                    </a:p>
                  </a:txBody>
                  <a:tcPr marL="61560" marR="61560" marT="92358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 pitchFamily="32" charset="0"/>
                        <a:cs typeface="DejaVu Sans" pitchFamily="32" charset="0"/>
                      </a:endParaRPr>
                    </a:p>
                  </a:txBody>
                  <a:tcPr marL="61560" marR="61560" marT="92358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 pitchFamily="32" charset="0"/>
                        <a:cs typeface="DejaVu Sans" pitchFamily="32" charset="0"/>
                      </a:endParaRPr>
                    </a:p>
                  </a:txBody>
                  <a:tcPr marL="61560" marR="61560" marT="92358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Calibri" pitchFamily="32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 600 чел.</a:t>
                      </a:r>
                    </a:p>
                  </a:txBody>
                  <a:tcPr marL="61560" marR="61560" marT="6712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Calibri" pitchFamily="32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50 чел.</a:t>
                      </a:r>
                    </a:p>
                  </a:txBody>
                  <a:tcPr marL="61560" marR="61560" marT="6712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Calibri" pitchFamily="32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50 чел.</a:t>
                      </a:r>
                    </a:p>
                  </a:txBody>
                  <a:tcPr marL="61560" marR="61560" marT="6712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255" name="Text Box 82"/>
          <p:cNvSpPr txBox="1">
            <a:spLocks noChangeArrowheads="1"/>
          </p:cNvSpPr>
          <p:nvPr/>
        </p:nvSpPr>
        <p:spPr bwMode="auto">
          <a:xfrm>
            <a:off x="1331913" y="0"/>
            <a:ext cx="7102475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 dirty="0">
                <a:solidFill>
                  <a:srgbClr val="000000"/>
                </a:solidFill>
              </a:rPr>
              <a:t>Подготовка кадров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200" b="1" dirty="0" smtClean="0"/>
              <a:t>СОДЕРЖАТЕЛЬНЫЕ ТРЕБОВАНИЯ К УРОВНЮ ПРОФЕССИОНАЛЬНОЙ КОМПЕТЕНТНОСТИ ПЕДАГОГА, РАБОТАЮЩЕГО С ДЕТЬМИ С ОВЗ  </a:t>
            </a:r>
            <a:br>
              <a:rPr lang="ru-RU" sz="2200" b="1" dirty="0" smtClean="0"/>
            </a:br>
            <a:r>
              <a:rPr lang="ru-RU" sz="2200" b="1" dirty="0" smtClean="0"/>
              <a:t>(аспекты повышения квалификации)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dirty="0" smtClean="0"/>
              <a:t>–  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способность проводить комплексное психолого-педагогическое изучение ребенка с ОВЗ, ориентированное на определение целей, задач и направлений коррекционной работы;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– способность прогнозировать, проектировать, организовывать педагогическую деятельность, обеспечивающую развитие личности ребенка с ОВЗ;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– способность проектировать и реализовывать индивидуальную образовательную траекторию лиц с ОВЗ в условиях инклюзивного образования; 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– готовность к психолого-педагогическому сопровождению процессов формирования общей культуры личности, социализации и профессионального самоопределения лиц с ОВЗ в условиях инклюзивного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образования; 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– готовность к взаимодействию с другими специалистами в рамках создания единого коррекционного психолого-педагогического пространства, обеспечивающего образование и социализацию лиц с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ОВЗ;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– способность проводить систематическую работу с родителями путем вовлечения их в решение реабилитационных и коррекционно-педагогических задач обучения и воспитания детей с ОВЗ. 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107402">
            <a:off x="1329096" y="1291751"/>
            <a:ext cx="2372939" cy="1781095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11560" y="332656"/>
            <a:ext cx="8136904" cy="100811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ФОРМЫ НАУЧНО-МЕТОДИЧЕСКОГО СОПРОВОЖДЕНИЯ</a:t>
            </a:r>
            <a:endParaRPr lang="ru-RU" sz="2400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2" name="Rectangle 20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6" name="Схема 25"/>
          <p:cNvGraphicFramePr/>
          <p:nvPr>
            <p:extLst>
              <p:ext uri="{D42A27DB-BD31-4B8C-83A1-F6EECF244321}">
                <p14:modId xmlns:p14="http://schemas.microsoft.com/office/powerpoint/2010/main" xmlns="" val="2526203074"/>
              </p:ext>
            </p:extLst>
          </p:nvPr>
        </p:nvGraphicFramePr>
        <p:xfrm>
          <a:off x="2411760" y="1484784"/>
          <a:ext cx="6496000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9" name="Picture 3" descr="E:\Фото\Для сообщения 3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101611">
            <a:off x="565967" y="4695242"/>
            <a:ext cx="2217477" cy="152359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E:\Фото\IMG_1416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88563">
            <a:off x="508434" y="2695663"/>
            <a:ext cx="3399547" cy="202688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1760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1336</TotalTime>
  <Words>1630</Words>
  <Application>Microsoft Office PowerPoint</Application>
  <PresentationFormat>Экран (4:3)</PresentationFormat>
  <Paragraphs>248</Paragraphs>
  <Slides>20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ФГОС обучающихся с ограниченными возможностями здоровья: от нормативных требований к практике реализации</vt:lpstr>
      <vt:lpstr>- повышение квалификации руководящих и педагогических работников ОО  в вопросах реализации ФГОС ОВЗ;  -  подготовка  методических рекомендаций по вопросам введения ФГОС ОВЗ;   – научно-методическое сопровождение деятельности  образовательных организаций,  обучающих детей с ОВЗ;   – проведение мониторинга готовности образовательных организаций к введению ФГОС ОВЗ.</vt:lpstr>
      <vt:lpstr>        Комплекс исследований, осуществляемых в 2018 году:  1. Мониторинг  количества детей с ОВЗ в Кировской области.                                                                                           октябрь 2. Мониторинг  количества детей с инвалидностью в области.                                                                                           октябрь 3. Мониторинг обеспеченности  образовательных организаций для детей с ОВЗ специалистами (логопед, психолог, дефектолог, тьютор, инструктор по ЛФК).                                        октябрь  4. Мониторинг ресурсного обеспечения инклюзивного образования в области.                                                   апрель  5.Мониторинг обеспеченности образовательных организаций кадрами, прошедшими курсы повышения квалификации                                                                                                   май                                                                                                                               </vt:lpstr>
      <vt:lpstr>Материалы мониторингов</vt:lpstr>
      <vt:lpstr>Материалы мониторингов</vt:lpstr>
      <vt:lpstr>Слайд 6</vt:lpstr>
      <vt:lpstr>Слайд 7</vt:lpstr>
      <vt:lpstr>  СОДЕРЖАТЕЛЬНЫЕ ТРЕБОВАНИЯ К УРОВНЮ ПРОФЕССИОНАЛЬНОЙ КОМПЕТЕНТНОСТИ ПЕДАГОГА, РАБОТАЮЩЕГО С ДЕТЬМИ С ОВЗ   (аспекты повышения квалификации)  </vt:lpstr>
      <vt:lpstr>ФОРМЫ НАУЧНО-МЕТОДИЧЕСКОГО СОПРОВОЖДЕНИЯ</vt:lpstr>
      <vt:lpstr>Слайд 10</vt:lpstr>
      <vt:lpstr>Слайд 11</vt:lpstr>
      <vt:lpstr>Деятельность региональных инновационных площадок (ресурсных центров)</vt:lpstr>
      <vt:lpstr>Слайд 13</vt:lpstr>
      <vt:lpstr>Слайд 14</vt:lpstr>
      <vt:lpstr>Слайд 15</vt:lpstr>
      <vt:lpstr>Информационное обеспечение реализации ФГОС образования обучающихся с ОВЗ</vt:lpstr>
      <vt:lpstr>Информационное обеспечение реализации ФГОС образования обучающихся с ОВЗ</vt:lpstr>
      <vt:lpstr>Информационное обеспечение реализации ФГОС образования обучающихся с ОВЗ </vt:lpstr>
      <vt:lpstr>Результаты практической реализации региональной системы научно-методического сопровождения введения ФГОС ОВЗ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Windows User</dc:creator>
  <cp:lastModifiedBy>Коропет1</cp:lastModifiedBy>
  <cp:revision>144</cp:revision>
  <dcterms:created xsi:type="dcterms:W3CDTF">2017-04-09T10:11:35Z</dcterms:created>
  <dcterms:modified xsi:type="dcterms:W3CDTF">2018-06-27T05:53:51Z</dcterms:modified>
</cp:coreProperties>
</file>