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37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37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37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19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Лист3!$C$6:$C$8</c:f>
              <c:strCache>
                <c:ptCount val="3"/>
                <c:pt idx="0">
                  <c:v>Показатели по учителям английского языка</c:v>
                </c:pt>
                <c:pt idx="1">
                  <c:v>Показатели по учителям немецкого языка</c:v>
                </c:pt>
                <c:pt idx="2">
                  <c:v>Показатели по учителям французского языка</c:v>
                </c:pt>
              </c:strCache>
            </c:strRef>
          </c:cat>
          <c:val>
            <c:numRef>
              <c:f>Лист3!$D$6:$D$8</c:f>
              <c:numCache>
                <c:formatCode>General</c:formatCode>
                <c:ptCount val="3"/>
                <c:pt idx="0">
                  <c:v>120</c:v>
                </c:pt>
                <c:pt idx="1">
                  <c:v>175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3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19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6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0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8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6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4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8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6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7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BFEC-C8CD-4F96-A8EE-79AFACCC24CC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E212-8060-478E-91E6-4B18075B2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1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8092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 реализации учебного предмета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</a:t>
            </a:r>
            <a:r>
              <a:rPr lang="ru-RU" sz="3200" b="1" dirty="0">
                <a:solidFill>
                  <a:srgbClr val="0070C0"/>
                </a:solidFill>
              </a:rPr>
              <a:t>Второй иностранный язык»  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на </a:t>
            </a:r>
            <a:r>
              <a:rPr lang="ru-RU" sz="3200" b="1" dirty="0">
                <a:solidFill>
                  <a:srgbClr val="0070C0"/>
                </a:solidFill>
              </a:rPr>
              <a:t>ступени основного общего образования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886200"/>
            <a:ext cx="3456384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Измайлова Е.В.,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к.п.н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., проректор по НИР           ИРО Кировской области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Потребность в учителях для введения второго иностранного языка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2700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70C0"/>
                </a:solidFill>
              </a:rPr>
              <a:t>Опыт </a:t>
            </a:r>
            <a:r>
              <a:rPr lang="ru-RU" sz="3000" b="1" dirty="0">
                <a:solidFill>
                  <a:srgbClr val="0070C0"/>
                </a:solidFill>
              </a:rPr>
              <a:t>обучения второму иностранному языку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КОГОАУ «Вятская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гуманитарная гимназия с углубленным изучением английского языка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МБОУ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Лингвистическая гимназия города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Кирова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КОГОАУ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«Гимназия №1» города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Кирово-Чепецка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КОГОАУ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«Вятский многопрофильный лицей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МБОУ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«Средняя общеобразовательная школа с углубленным изучением отдельных предметов № 47» города Кирова</a:t>
            </a:r>
          </a:p>
        </p:txBody>
      </p:sp>
    </p:spTree>
    <p:extLst>
      <p:ext uri="{BB962C8B-B14F-4D97-AF65-F5344CB8AC3E}">
        <p14:creationId xmlns:p14="http://schemas.microsoft.com/office/powerpoint/2010/main" val="161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ч. 2 статьи 28 Федерального закона № 273-ФЗ «Об образовании в Российской Федерации» 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ч. 5 </a:t>
            </a:r>
            <a:r>
              <a:rPr lang="ru-RU" sz="1800" b="1" dirty="0" smtClean="0">
                <a:solidFill>
                  <a:srgbClr val="0070C0"/>
                </a:solidFill>
              </a:rPr>
              <a:t>статьи </a:t>
            </a:r>
            <a:r>
              <a:rPr lang="ru-RU" sz="1800" b="1" dirty="0">
                <a:solidFill>
                  <a:srgbClr val="0070C0"/>
                </a:solidFill>
              </a:rPr>
              <a:t>12 Федерального закона № 273-ФЗ «Об образовании в Российской Федерации» 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Образовательные программы </a:t>
            </a:r>
            <a:r>
              <a:rPr lang="ru-RU" sz="1800" b="1" dirty="0">
                <a:solidFill>
                  <a:srgbClr val="C00000"/>
                </a:solidFill>
              </a:rPr>
              <a:t>самостоятельно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 разрабатываются и утверждаются организацией, осуществляющей образовательную деятельность, если настоящим Федеральным законом не установлено иное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ч. 7 статьи 12 Федерального закона № 273-ФЗ «Об образовании в Российской Федерации»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Организации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, осуществляющие образовательную деятельность по имеющим государственную аккредитацию образовательным программам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… разрабатывают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образовательные программы в соответствии с федеральными государственными образовательными стандартами и с учетом соответствующих примерных основных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13220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9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593907"/>
              </p:ext>
            </p:extLst>
          </p:nvPr>
        </p:nvGraphicFramePr>
        <p:xfrm>
          <a:off x="3203848" y="116636"/>
          <a:ext cx="5256583" cy="6706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517"/>
                <a:gridCol w="277792"/>
                <a:gridCol w="1243724"/>
                <a:gridCol w="345045"/>
                <a:gridCol w="345533"/>
                <a:gridCol w="345533"/>
                <a:gridCol w="345533"/>
                <a:gridCol w="483453"/>
                <a:gridCol w="483453"/>
              </a:tblGrid>
              <a:tr h="20225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часов в неделю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2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>
                          <a:effectLst/>
                        </a:rPr>
                        <a:t>VIII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IX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206332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730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30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7735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492542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34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353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90948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413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8277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3842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2893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088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4613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5462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407368"/>
            <a:ext cx="288032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№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Примерный недельный учебный план основного общего образования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(5-дневная учебная неделя, второй иностранный язык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5 класса)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400288"/>
              </p:ext>
            </p:extLst>
          </p:nvPr>
        </p:nvGraphicFramePr>
        <p:xfrm>
          <a:off x="3131840" y="116636"/>
          <a:ext cx="5277250" cy="6719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1969"/>
                <a:gridCol w="278883"/>
                <a:gridCol w="1248613"/>
                <a:gridCol w="346402"/>
                <a:gridCol w="346891"/>
                <a:gridCol w="346891"/>
                <a:gridCol w="346891"/>
                <a:gridCol w="485355"/>
                <a:gridCol w="485355"/>
              </a:tblGrid>
              <a:tr h="20220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часов в неделю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82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>
                          <a:effectLst/>
                        </a:rPr>
                        <a:t>VIII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IX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206281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686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302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7683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498029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34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9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353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90899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413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78233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3751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2853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0042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</a:tr>
              <a:tr h="18456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5462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7" marR="3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472734"/>
            <a:ext cx="280831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Вариант № 1.1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Примерный недельный учебный план основного общего образования </a:t>
            </a: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(5-дневная учебная неделя, второй иностранный язык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6 класса)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68161"/>
              </p:ext>
            </p:extLst>
          </p:nvPr>
        </p:nvGraphicFramePr>
        <p:xfrm>
          <a:off x="3131839" y="188640"/>
          <a:ext cx="5112568" cy="6562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8532"/>
                <a:gridCol w="270181"/>
                <a:gridCol w="1209650"/>
                <a:gridCol w="335591"/>
                <a:gridCol w="336066"/>
                <a:gridCol w="336066"/>
                <a:gridCol w="336066"/>
                <a:gridCol w="470208"/>
                <a:gridCol w="470208"/>
              </a:tblGrid>
              <a:tr h="19791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46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IX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Всего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201901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892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2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489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443385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335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4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34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6847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404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4449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6243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9395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76221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174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</a:tr>
              <a:tr h="18064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5462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" marR="40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628800"/>
            <a:ext cx="2736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(5-дневная учебная неделя, второй иностранный язык – с 7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680088"/>
              </p:ext>
            </p:extLst>
          </p:nvPr>
        </p:nvGraphicFramePr>
        <p:xfrm>
          <a:off x="3131840" y="116632"/>
          <a:ext cx="5038222" cy="6640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921"/>
                <a:gridCol w="266252"/>
                <a:gridCol w="1192058"/>
                <a:gridCol w="330711"/>
                <a:gridCol w="331180"/>
                <a:gridCol w="331180"/>
                <a:gridCol w="331180"/>
                <a:gridCol w="463370"/>
                <a:gridCol w="463370"/>
              </a:tblGrid>
              <a:tr h="20009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1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IX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204127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20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298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5620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448272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33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350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88906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408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6373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148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0059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1152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78162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</a:tr>
              <a:tr h="182639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5462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56" marR="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4858" y="1628800"/>
            <a:ext cx="2792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(5-дневная учебная неделя, второй иностранный язык – с 8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250570"/>
              </p:ext>
            </p:extLst>
          </p:nvPr>
        </p:nvGraphicFramePr>
        <p:xfrm>
          <a:off x="3131839" y="116632"/>
          <a:ext cx="5040562" cy="6702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4475"/>
                <a:gridCol w="1310992"/>
                <a:gridCol w="344538"/>
                <a:gridCol w="345025"/>
                <a:gridCol w="345025"/>
                <a:gridCol w="345025"/>
                <a:gridCol w="482741"/>
                <a:gridCol w="482741"/>
              </a:tblGrid>
              <a:tr h="19587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IX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Всего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99821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091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301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1496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455520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33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342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84923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424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(2-3 ч. в нед.)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2653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2677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412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4406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</a:tr>
              <a:tr h="178788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5984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3" marR="4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4136" y="1772816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образования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(6-дневная учебная неделя, второй иностранный язык – с 5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381659"/>
              </p:ext>
            </p:extLst>
          </p:nvPr>
        </p:nvGraphicFramePr>
        <p:xfrm>
          <a:off x="3275856" y="166460"/>
          <a:ext cx="4904633" cy="6686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7140"/>
                <a:gridCol w="1275639"/>
                <a:gridCol w="335246"/>
                <a:gridCol w="335720"/>
                <a:gridCol w="335720"/>
                <a:gridCol w="335720"/>
                <a:gridCol w="469724"/>
                <a:gridCol w="469724"/>
              </a:tblGrid>
              <a:tr h="2045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IX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Всего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208694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777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305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 (2-3 ч. в </a:t>
                      </a:r>
                      <a:r>
                        <a:rPr lang="ru-RU" sz="1000" u="none" strike="noStrike" spc="0" dirty="0" err="1">
                          <a:effectLst/>
                        </a:rPr>
                        <a:t>нед</a:t>
                      </a:r>
                      <a:r>
                        <a:rPr lang="ru-RU" sz="1000" u="none" strike="noStrike" spc="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9999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458304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346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35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93134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345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(2-3 ч. в нед.)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0319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892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4759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215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</a:tr>
              <a:tr h="18672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5984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7" marR="4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714330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(6-дневная учебная неделя, второй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 – 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016617"/>
              </p:ext>
            </p:extLst>
          </p:nvPr>
        </p:nvGraphicFramePr>
        <p:xfrm>
          <a:off x="3131840" y="29546"/>
          <a:ext cx="5062988" cy="6794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454"/>
                <a:gridCol w="267560"/>
                <a:gridCol w="1197919"/>
                <a:gridCol w="332338"/>
                <a:gridCol w="332807"/>
                <a:gridCol w="332807"/>
                <a:gridCol w="332807"/>
                <a:gridCol w="465648"/>
                <a:gridCol w="465648"/>
              </a:tblGrid>
              <a:tr h="20589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3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VI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IX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210035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938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307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 (2-3 ч. в </a:t>
                      </a:r>
                      <a:r>
                        <a:rPr lang="ru-RU" sz="1000" u="none" strike="noStrike" spc="0" dirty="0" err="1">
                          <a:effectLst/>
                        </a:rPr>
                        <a:t>нед</a:t>
                      </a:r>
                      <a:r>
                        <a:rPr lang="ru-RU" sz="1000" u="none" strike="noStrike" spc="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1283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461247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348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360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Изобразительное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94374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42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(2-3 ч. в нед.)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1477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32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191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817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3320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</a:tr>
              <a:tr h="18792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5984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6" marR="410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44824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образования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(6-дневная учебная неделя, второй иностранный язык – с 7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Приказ Министерства образования и науки Российской Федерации </a:t>
            </a:r>
            <a:r>
              <a:rPr lang="ru-RU" dirty="0">
                <a:solidFill>
                  <a:srgbClr val="C00000"/>
                </a:solidFill>
              </a:rPr>
              <a:t>от 17.12.2010 г. № 1897 </a:t>
            </a:r>
            <a:r>
              <a:rPr lang="ru-RU" dirty="0">
                <a:solidFill>
                  <a:srgbClr val="0070C0"/>
                </a:solidFill>
              </a:rPr>
              <a:t>«Об утверждении федерального государственного образовательного стандарта основного общего образования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</a:p>
          <a:p>
            <a:pPr marL="0" lvl="0" indent="0">
              <a:buNone/>
            </a:pPr>
            <a:endParaRPr lang="ru-RU" sz="1100" dirty="0">
              <a:solidFill>
                <a:srgbClr val="0070C0"/>
              </a:solidFill>
            </a:endParaRPr>
          </a:p>
          <a:p>
            <a:pPr lvl="0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Приказ Министерства образования и науки Российской Федерации </a:t>
            </a:r>
            <a:r>
              <a:rPr lang="ru-RU" dirty="0">
                <a:solidFill>
                  <a:srgbClr val="C00000"/>
                </a:solidFill>
              </a:rPr>
              <a:t>от 29.12.2014 г. № 1644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«О внесении изменений в  Приказ Министерства образования и науки Российской Федерации от 17.12.2010 г. № 1897 « Об утверждении федерального государственного образовательного стандарта основного общего образования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0" lvl="0" indent="0">
              <a:buNone/>
            </a:pPr>
            <a:endParaRPr lang="ru-RU" sz="11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Приказ Министерства образования и науки Российской Федерации от </a:t>
            </a:r>
            <a:r>
              <a:rPr lang="ru-RU" dirty="0">
                <a:solidFill>
                  <a:srgbClr val="C00000"/>
                </a:solidFill>
              </a:rPr>
              <a:t>31.12.2015 г. № 1577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№ 1897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093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82358"/>
              </p:ext>
            </p:extLst>
          </p:nvPr>
        </p:nvGraphicFramePr>
        <p:xfrm>
          <a:off x="3059831" y="116632"/>
          <a:ext cx="5040561" cy="6700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9537"/>
                <a:gridCol w="266376"/>
                <a:gridCol w="1192612"/>
                <a:gridCol w="330865"/>
                <a:gridCol w="331333"/>
                <a:gridCol w="331333"/>
                <a:gridCol w="331333"/>
                <a:gridCol w="463586"/>
                <a:gridCol w="463586"/>
              </a:tblGrid>
              <a:tr h="20235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Учебные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предметы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                    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Количество часов в неделю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96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VII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 spc="0" dirty="0">
                          <a:effectLst/>
                        </a:rPr>
                        <a:t>VIII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IX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206424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Обязательная часть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11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 и 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302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Второй иностранный язык (2-3 ч. в </a:t>
                      </a:r>
                      <a:r>
                        <a:rPr lang="ru-RU" sz="1000" u="none" strike="noStrike" spc="0" dirty="0" err="1">
                          <a:effectLst/>
                        </a:rPr>
                        <a:t>нед</a:t>
                      </a:r>
                      <a:r>
                        <a:rPr lang="ru-RU" sz="1000" u="none" strike="noStrike" spc="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7823">
                <a:tc rowSpan="4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 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 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Алгебра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453319">
                <a:tc rowSpan="5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Общественно­научные 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России и Всеобщая история</a:t>
                      </a: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(68 ч. в год)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342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История России 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(40-44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Всеобщая история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(24-28 ч. в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row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Естественнонаучные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предметы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Искусство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35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Изобразительное</a:t>
                      </a:r>
                      <a:endParaRPr lang="ru-RU" sz="1000" dirty="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искусство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Технология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91033">
                <a:tc row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ОБЖ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413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(2-3 ч. в нед.)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78358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148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4000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24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2967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Максимально допустимая недельная нагрузка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0169">
                <a:tc gridSpan="3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Количество учебных недель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174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</a:tr>
              <a:tr h="18469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spc="0" dirty="0">
                          <a:effectLst/>
                        </a:rPr>
                        <a:t>5984 ч.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7" marR="45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772816"/>
            <a:ext cx="2736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Примерный недельный учебный план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общего образования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(6-дневная учебная неделя, второй иностранный язык – с 8 класса)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400" b="1" i="1" smtClean="0">
                <a:solidFill>
                  <a:schemeClr val="bg2">
                    <a:lumMod val="25000"/>
                  </a:schemeClr>
                </a:solidFill>
              </a:rPr>
              <a:t>Благодарю 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</a:rPr>
              <a:t>за внимание!</a:t>
            </a:r>
            <a:endParaRPr lang="ru-RU" sz="4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Минобнауки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РФ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от 17.12.2010 г. № 1897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П. 18.3.1.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учебный план входят следующие обязательные предметные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области 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учебные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предметы:</a:t>
            </a:r>
          </a:p>
          <a:p>
            <a:pPr marL="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филология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(русский язык, родной язык, литература, родная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литература, иностранный язык, второй иностранный язык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общественно-научные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предметы (история России, всеобщая история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обществознание, география);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математика </a:t>
            </a:r>
            <a:r>
              <a:rPr lang="ru-RU" b="1" dirty="0">
                <a:solidFill>
                  <a:srgbClr val="0070C0"/>
                </a:solidFill>
              </a:rPr>
              <a:t>и информатика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(математика, алгебра, геометрия,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информатика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основы </a:t>
            </a:r>
            <a:r>
              <a:rPr lang="ru-RU" b="1" dirty="0">
                <a:solidFill>
                  <a:srgbClr val="0070C0"/>
                </a:solidFill>
              </a:rPr>
              <a:t>духовно-нравственной культуры народов </a:t>
            </a:r>
            <a:r>
              <a:rPr lang="ru-RU" b="1" dirty="0" smtClean="0">
                <a:solidFill>
                  <a:srgbClr val="0070C0"/>
                </a:solidFill>
              </a:rPr>
              <a:t>России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естественно-научные </a:t>
            </a:r>
            <a:r>
              <a:rPr lang="ru-RU" b="1" dirty="0">
                <a:solidFill>
                  <a:srgbClr val="0070C0"/>
                </a:solidFill>
              </a:rPr>
              <a:t>предметы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(физика, биология, химия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искусство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(изобразительное искусство, музыка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технология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(технология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физическая </a:t>
            </a:r>
            <a:r>
              <a:rPr lang="ru-RU" b="1" dirty="0">
                <a:solidFill>
                  <a:srgbClr val="0070C0"/>
                </a:solidFill>
              </a:rPr>
              <a:t>культура и основы безопасности жизнедеятельности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(физическая культура, основы безопасности жизнедеятельности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3200" b="1" dirty="0" err="1" smtClean="0">
                <a:solidFill>
                  <a:schemeClr val="bg2">
                    <a:lumMod val="25000"/>
                  </a:schemeClr>
                </a:solidFill>
              </a:rPr>
              <a:t>Минобрнауки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РФ 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от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31.12.2015 г. № 1577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11. В пункте 18.3.1: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абзац четвертый изложить в следующей редакции: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rgbClr val="0070C0"/>
                </a:solidFill>
              </a:rPr>
              <a:t>русский </a:t>
            </a:r>
            <a:r>
              <a:rPr lang="ru-RU" sz="2000" b="1" dirty="0">
                <a:solidFill>
                  <a:srgbClr val="0070C0"/>
                </a:solidFill>
              </a:rPr>
              <a:t>язык и литература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(русский язык, литература);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родной язык и родная литература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(родной язык, родная литература);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иностранные языки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(иностранный язык, </a:t>
            </a:r>
            <a:r>
              <a:rPr lang="ru-RU" sz="2000" b="1" dirty="0">
                <a:solidFill>
                  <a:srgbClr val="C00000"/>
                </a:solidFill>
              </a:rPr>
              <a:t>второй иностранный </a:t>
            </a:r>
            <a:r>
              <a:rPr lang="ru-RU" sz="2000" b="1" dirty="0" smtClean="0">
                <a:solidFill>
                  <a:srgbClr val="C00000"/>
                </a:solidFill>
              </a:rPr>
              <a:t>язык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)»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1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Количественная характеристика </a:t>
            </a:r>
            <a:r>
              <a:rPr lang="ru-RU" sz="3200" b="1" dirty="0" smtClean="0">
                <a:solidFill>
                  <a:srgbClr val="0070C0"/>
                </a:solidFill>
              </a:rPr>
              <a:t>ОО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244508"/>
              </p:ext>
            </p:extLst>
          </p:nvPr>
        </p:nvGraphicFramePr>
        <p:xfrm>
          <a:off x="467544" y="1196752"/>
          <a:ext cx="8229600" cy="419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656184"/>
                <a:gridCol w="146084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Доля %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общеобразовательных организаций, в которых преподается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80,</a:t>
                      </a: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9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общеобразовательных организаций, в которых преподается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общеобразовательных организаций, в которых преподается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французский язык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общеобразовательных организаций, в которых преподается другие иностранный языки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арабский, латинский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общеобразовательных организаций, в которых преподаются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два и более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иностранных языка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Количественная характеристика ОО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(в разрезе образовательных округов)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34929"/>
              </p:ext>
            </p:extLst>
          </p:nvPr>
        </p:nvGraphicFramePr>
        <p:xfrm>
          <a:off x="467544" y="1412776"/>
          <a:ext cx="8229600" cy="4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Образовательный</a:t>
                      </a:r>
                      <a:r>
                        <a:rPr lang="ru-RU" sz="12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округ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Доля  общеобразовательных организаций, в которых преподаются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немецкий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французский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иностранные языки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два и более иностранных языков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Восточный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53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Западный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Кировский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90,55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83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Северный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55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Северо-Западный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79,07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Юго-Восточный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84,71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3,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53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Юго-Западный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66,67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07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значение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43,45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0,22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21,54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9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Второй иностранный язык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524215"/>
              </p:ext>
            </p:extLst>
          </p:nvPr>
        </p:nvGraphicFramePr>
        <p:xfrm>
          <a:off x="457200" y="1600200"/>
          <a:ext cx="8229600" cy="311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1800200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Доля %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школ, преподающих второй 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01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школ, планирующих введение второго иностранного языка в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2017-2018  </a:t>
                      </a: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учебном году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63</a:t>
                      </a: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66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школ, не планирующих введение второго иностранного языка в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2017-2018  </a:t>
                      </a: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учебном году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Введение </a:t>
            </a:r>
            <a:r>
              <a:rPr lang="ru-RU" sz="3200" b="1" dirty="0">
                <a:solidFill>
                  <a:srgbClr val="0070C0"/>
                </a:solidFill>
              </a:rPr>
              <a:t>второго иностранного языка </a:t>
            </a:r>
            <a:r>
              <a:rPr lang="ru-RU" sz="3200" b="1" dirty="0" smtClean="0">
                <a:solidFill>
                  <a:srgbClr val="0070C0"/>
                </a:solidFill>
              </a:rPr>
              <a:t>планируется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77380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1584176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школ, планирующих введение второго иностранного языка в 2017-2018 учебном году 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ОО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Доля 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Со 2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5,</a:t>
                      </a:r>
                      <a:r>
                        <a:rPr lang="en-U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07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3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0,68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4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0,34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5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19,26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6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1,35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7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24,66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8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39,86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9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8,45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 10 класса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0,34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0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00323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ОО Кировской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области иностранные языки преподают </a:t>
            </a:r>
            <a:r>
              <a:rPr lang="ru-RU" sz="2600" b="1" dirty="0">
                <a:solidFill>
                  <a:srgbClr val="C00000"/>
                </a:solidFill>
              </a:rPr>
              <a:t>1074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учителя, из них: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английский язык – </a:t>
            </a:r>
            <a:r>
              <a:rPr lang="ru-RU" sz="2600" b="1" dirty="0" smtClean="0">
                <a:solidFill>
                  <a:srgbClr val="0070C0"/>
                </a:solidFill>
              </a:rPr>
              <a:t>845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немецкий язык ‒ </a:t>
            </a:r>
            <a:r>
              <a:rPr lang="ru-RU" sz="2600" b="1" dirty="0" smtClean="0">
                <a:solidFill>
                  <a:srgbClr val="0070C0"/>
                </a:solidFill>
              </a:rPr>
              <a:t>268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французский язык – </a:t>
            </a:r>
            <a:r>
              <a:rPr lang="ru-RU" sz="2600" b="1" dirty="0" smtClean="0">
                <a:solidFill>
                  <a:srgbClr val="0070C0"/>
                </a:solidFill>
              </a:rPr>
              <a:t>25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испанский язык – </a:t>
            </a:r>
            <a:r>
              <a:rPr lang="ru-RU" sz="2600" b="1" dirty="0" smtClean="0">
                <a:solidFill>
                  <a:srgbClr val="0070C0"/>
                </a:solidFill>
              </a:rPr>
              <a:t>2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арабский язык – </a:t>
            </a:r>
            <a:r>
              <a:rPr lang="ru-RU" sz="2600" b="1" dirty="0">
                <a:solidFill>
                  <a:srgbClr val="0070C0"/>
                </a:solidFill>
              </a:rPr>
              <a:t>1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латинский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язык – </a:t>
            </a:r>
            <a:r>
              <a:rPr lang="ru-RU" sz="2600" b="1" dirty="0" smtClean="0">
                <a:solidFill>
                  <a:srgbClr val="0070C0"/>
                </a:solidFill>
              </a:rPr>
              <a:t>1</a:t>
            </a:r>
          </a:p>
          <a:p>
            <a:pPr>
              <a:buFont typeface="Wingdings" pitchFamily="2" charset="2"/>
              <a:buChar char="Ø"/>
            </a:pPr>
            <a:endParaRPr lang="ru-RU" sz="9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Два и более иностранных языка в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ОО преподают 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68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 учителей.</a:t>
            </a:r>
            <a:endParaRPr lang="ru-RU" sz="26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1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2856</Words>
  <Application>Microsoft Office PowerPoint</Application>
  <PresentationFormat>Экран (4:3)</PresentationFormat>
  <Paragraphs>1855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 реализации учебного предмета  «Второй иностранный язык»    на ступени основного общего образования</vt:lpstr>
      <vt:lpstr>Презентация PowerPoint</vt:lpstr>
      <vt:lpstr>Приказ Минобнауки РФ от 17.12.2010 г. № 1897</vt:lpstr>
      <vt:lpstr>Приказ Минобрнауки РФ  от 31.12.2015 г. № 1577</vt:lpstr>
      <vt:lpstr>Количественная характеристика ОО</vt:lpstr>
      <vt:lpstr>Количественная характеристика ОО (в разрезе образовательных округов)</vt:lpstr>
      <vt:lpstr>Второй иностранный язык</vt:lpstr>
      <vt:lpstr>Введение второго иностранного языка планируется</vt:lpstr>
      <vt:lpstr>Презентация PowerPoint</vt:lpstr>
      <vt:lpstr>Потребность в учителях для введения второго иностранного языка</vt:lpstr>
      <vt:lpstr>Опыт обучения второму иностранному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учебного предмета  «Второй иностранный язык»    на ступени основного общего образования</dc:title>
  <dc:creator>User</dc:creator>
  <cp:lastModifiedBy>User</cp:lastModifiedBy>
  <cp:revision>13</cp:revision>
  <dcterms:created xsi:type="dcterms:W3CDTF">2017-06-19T07:50:26Z</dcterms:created>
  <dcterms:modified xsi:type="dcterms:W3CDTF">2017-06-19T10:27:55Z</dcterms:modified>
</cp:coreProperties>
</file>