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1" r:id="rId2"/>
    <p:sldId id="617" r:id="rId3"/>
    <p:sldId id="576" r:id="rId4"/>
    <p:sldId id="619" r:id="rId5"/>
    <p:sldId id="618" r:id="rId6"/>
    <p:sldId id="620" r:id="rId7"/>
    <p:sldId id="330" r:id="rId8"/>
    <p:sldId id="621" r:id="rId9"/>
    <p:sldId id="341" r:id="rId10"/>
    <p:sldId id="345" r:id="rId11"/>
    <p:sldId id="588" r:id="rId12"/>
    <p:sldId id="394" r:id="rId13"/>
    <p:sldId id="396" r:id="rId14"/>
    <p:sldId id="624" r:id="rId15"/>
    <p:sldId id="321" r:id="rId16"/>
    <p:sldId id="1064" r:id="rId17"/>
    <p:sldId id="622" r:id="rId18"/>
    <p:sldId id="328" r:id="rId19"/>
    <p:sldId id="1062" r:id="rId20"/>
    <p:sldId id="1061" r:id="rId21"/>
    <p:sldId id="1066" r:id="rId22"/>
    <p:sldId id="1065" r:id="rId23"/>
    <p:sldId id="607" r:id="rId24"/>
    <p:sldId id="352" r:id="rId25"/>
    <p:sldId id="598" r:id="rId26"/>
    <p:sldId id="603" r:id="rId27"/>
    <p:sldId id="604" r:id="rId28"/>
  </p:sldIdLst>
  <p:sldSz cx="10693400" cy="7561263"/>
  <p:notesSz cx="6797675" cy="9926638"/>
  <p:defaultTextStyle>
    <a:defPPr>
      <a:defRPr lang="ru-RU"/>
    </a:defPPr>
    <a:lvl1pPr marL="0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9142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38279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57423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76565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95702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14841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33986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53124" algn="l" defTabSz="10382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3E5"/>
    <a:srgbClr val="000066"/>
    <a:srgbClr val="F9F9F9"/>
    <a:srgbClr val="ABBDC1"/>
    <a:srgbClr val="BBCACD"/>
    <a:srgbClr val="657375"/>
    <a:srgbClr val="66868C"/>
    <a:srgbClr val="000099"/>
    <a:srgbClr val="EEF1F2"/>
    <a:srgbClr val="4A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89704" autoAdjust="0"/>
  </p:normalViewPr>
  <p:slideViewPr>
    <p:cSldViewPr>
      <p:cViewPr varScale="1">
        <p:scale>
          <a:sx n="67" d="100"/>
          <a:sy n="67" d="100"/>
        </p:scale>
        <p:origin x="1146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3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r">
              <a:defRPr sz="1200"/>
            </a:lvl1pPr>
          </a:lstStyle>
          <a:p>
            <a:fld id="{6487AD35-7725-4CDB-B3BC-076A4DE9AE1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r">
              <a:defRPr sz="1200"/>
            </a:lvl1pPr>
          </a:lstStyle>
          <a:p>
            <a:fld id="{EAE7C166-CE35-4596-8941-0FAE4C761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4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r">
              <a:defRPr sz="1200"/>
            </a:lvl1pPr>
          </a:lstStyle>
          <a:p>
            <a:fld id="{988BA94F-6F0C-4622-A628-59D2FD625E4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2950"/>
            <a:ext cx="526415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1" tIns="46080" rIns="92161" bIns="460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61" tIns="46080" rIns="92161" bIns="460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r">
              <a:defRPr sz="1200"/>
            </a:lvl1pPr>
          </a:lstStyle>
          <a:p>
            <a:fld id="{A573135F-DFD3-44D4-BC51-3AF0C8B69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42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279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7423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6565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5702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4841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3986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3124" algn="l" defTabSz="10382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8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8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87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+mn-lt"/>
                <a:ea typeface="+mn-ea"/>
                <a:cs typeface="+mn-cs"/>
                <a:sym typeface="Calibri"/>
              </a:rPr>
              <a:t>Концепция курса 10-11 продолжает содержательно-методическую модель основной школы, в основе которой лежит организация материала по видам учебной деятельности. Учебник хорошо иллюстрирован и написан доступным, но научным языком. </a:t>
            </a:r>
          </a:p>
          <a:p>
            <a:r>
              <a:rPr lang="ru-RU" sz="1200" dirty="0">
                <a:latin typeface="+mn-lt"/>
                <a:ea typeface="+mn-ea"/>
                <a:cs typeface="+mn-cs"/>
                <a:sym typeface="Calibri"/>
              </a:rPr>
              <a:t>В состав линии также входят методические рекомендации и рабочая программа.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33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Изучать химию на углублённом уровне вам поможет комплект учебников под редакцией: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Попкова Владимира Андреевича –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д.п.н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д.фарм.н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профессор, заслуженный  деятель науки РФ, член президиума РАО, 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заведующий кафедрой общей химии ММА им. Сеченова 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Пузакова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Сергея Аркадьевича – профессор,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к.фарм.н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1976 по 2014 г. работал в ММА им. И.М. Сеченова, с 1991 в должности профессора, с 2004 – зав. кафедрой химии медико-профилактического факультета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Машниной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Натальи Викторовны – доцент, к.х.н.</a:t>
            </a:r>
            <a:endParaRPr lang="ru-RU" dirty="0">
              <a:effectLst/>
            </a:endParaRPr>
          </a:p>
          <a:p>
            <a:pPr rtl="0" eaLnBrk="1" latinLnBrk="0" hangingPunct="1"/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1976 по 2014 г. работала на медико-профилактическом факультете  ММА  им. И.М. Сеченова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9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1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8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48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46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В учебнике по физике для 10 класса рассмотрены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 преимущественно вопросы классической физики: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классической механики, молекулярной физики,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электродинамики.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 Для 11 класса – рассмотрены: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 теория электромагнитных колебаний и волн,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элементы теории относительности,  вопросы квантовой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физики, физики атомного ядра и элементарных частиц, </a:t>
            </a:r>
          </a:p>
          <a:p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а также строения и эволюции Вселенной.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4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99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7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6125"/>
            <a:ext cx="527367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09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83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2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интеграционные возможности оборудования, его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надпредметные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задачи для организации внеурочной учебно-исследовательской и проектной деятельности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первое представление о возможностях оборудования и вместе с учителями ПОНЯТЬ, что надо учителям, работающим в ИК и уже исходя их этого дальше строить систему их методической поддержки, в том числе через систему адресных программных модулей, учитывающих цели работы и запросы учителей. 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углублённое изучение отдельных предметов в программе полного общего образования</a:t>
            </a:r>
          </a:p>
          <a:p>
            <a:pPr marL="456468" indent="-456468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существенной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 </a:t>
            </a:r>
          </a:p>
          <a:p>
            <a:pPr marL="456468" indent="-456468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установлению равного доступа к полноценному образованию разными категориями обучающихся в соответствии с их способностями, индивидуальными склонностями и потребностями</a:t>
            </a:r>
          </a:p>
          <a:p>
            <a:pPr marL="456468" indent="-456468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возможности социализации учащихся , обеспечить преемственность между общим и профессиональным образованием, более эффективно готовить выпускников школы к освоению программы высшего профессионального образования</a:t>
            </a:r>
          </a:p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7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5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9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58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6468" indent="-456468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9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4326"/>
            <a:ext cx="10693400" cy="7944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09" y="-2766"/>
            <a:ext cx="2114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89" y="258715"/>
            <a:ext cx="1254861" cy="857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5" y="462981"/>
            <a:ext cx="577434" cy="64536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42" indent="0">
              <a:buNone/>
              <a:defRPr sz="2300" b="1"/>
            </a:lvl2pPr>
            <a:lvl3pPr marL="1038279" indent="0">
              <a:buNone/>
              <a:defRPr sz="2100" b="1"/>
            </a:lvl3pPr>
            <a:lvl4pPr marL="1557423" indent="0">
              <a:buNone/>
              <a:defRPr sz="1800" b="1"/>
            </a:lvl4pPr>
            <a:lvl5pPr marL="2076565" indent="0">
              <a:buNone/>
              <a:defRPr sz="1800" b="1"/>
            </a:lvl5pPr>
            <a:lvl6pPr marL="2595702" indent="0">
              <a:buNone/>
              <a:defRPr sz="1800" b="1"/>
            </a:lvl6pPr>
            <a:lvl7pPr marL="3114841" indent="0">
              <a:buNone/>
              <a:defRPr sz="1800" b="1"/>
            </a:lvl7pPr>
            <a:lvl8pPr marL="3633986" indent="0">
              <a:buNone/>
              <a:defRPr sz="1800" b="1"/>
            </a:lvl8pPr>
            <a:lvl9pPr marL="41531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30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42" indent="0">
              <a:buNone/>
              <a:defRPr sz="2300" b="1"/>
            </a:lvl2pPr>
            <a:lvl3pPr marL="1038279" indent="0">
              <a:buNone/>
              <a:defRPr sz="2100" b="1"/>
            </a:lvl3pPr>
            <a:lvl4pPr marL="1557423" indent="0">
              <a:buNone/>
              <a:defRPr sz="1800" b="1"/>
            </a:lvl4pPr>
            <a:lvl5pPr marL="2076565" indent="0">
              <a:buNone/>
              <a:defRPr sz="1800" b="1"/>
            </a:lvl5pPr>
            <a:lvl6pPr marL="2595702" indent="0">
              <a:buNone/>
              <a:defRPr sz="1800" b="1"/>
            </a:lvl6pPr>
            <a:lvl7pPr marL="3114841" indent="0">
              <a:buNone/>
              <a:defRPr sz="1800" b="1"/>
            </a:lvl7pPr>
            <a:lvl8pPr marL="3633986" indent="0">
              <a:buNone/>
              <a:defRPr sz="1800" b="1"/>
            </a:lvl8pPr>
            <a:lvl9pPr marL="41531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3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9142" indent="0">
              <a:buNone/>
              <a:defRPr sz="1400"/>
            </a:lvl2pPr>
            <a:lvl3pPr marL="1038279" indent="0">
              <a:buNone/>
              <a:defRPr sz="1100"/>
            </a:lvl3pPr>
            <a:lvl4pPr marL="1557423" indent="0">
              <a:buNone/>
              <a:defRPr sz="1000"/>
            </a:lvl4pPr>
            <a:lvl5pPr marL="2076565" indent="0">
              <a:buNone/>
              <a:defRPr sz="1000"/>
            </a:lvl5pPr>
            <a:lvl6pPr marL="2595702" indent="0">
              <a:buNone/>
              <a:defRPr sz="1000"/>
            </a:lvl6pPr>
            <a:lvl7pPr marL="3114841" indent="0">
              <a:buNone/>
              <a:defRPr sz="1000"/>
            </a:lvl7pPr>
            <a:lvl8pPr marL="3633986" indent="0">
              <a:buNone/>
              <a:defRPr sz="1000"/>
            </a:lvl8pPr>
            <a:lvl9pPr marL="41531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9142" indent="0">
              <a:buNone/>
              <a:defRPr sz="3200"/>
            </a:lvl2pPr>
            <a:lvl3pPr marL="1038279" indent="0">
              <a:buNone/>
              <a:defRPr sz="2700"/>
            </a:lvl3pPr>
            <a:lvl4pPr marL="1557423" indent="0">
              <a:buNone/>
              <a:defRPr sz="2300"/>
            </a:lvl4pPr>
            <a:lvl5pPr marL="2076565" indent="0">
              <a:buNone/>
              <a:defRPr sz="2300"/>
            </a:lvl5pPr>
            <a:lvl6pPr marL="2595702" indent="0">
              <a:buNone/>
              <a:defRPr sz="2300"/>
            </a:lvl6pPr>
            <a:lvl7pPr marL="3114841" indent="0">
              <a:buNone/>
              <a:defRPr sz="2300"/>
            </a:lvl7pPr>
            <a:lvl8pPr marL="3633986" indent="0">
              <a:buNone/>
              <a:defRPr sz="2300"/>
            </a:lvl8pPr>
            <a:lvl9pPr marL="41531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9142" indent="0">
              <a:buNone/>
              <a:defRPr sz="1400"/>
            </a:lvl2pPr>
            <a:lvl3pPr marL="1038279" indent="0">
              <a:buNone/>
              <a:defRPr sz="1100"/>
            </a:lvl3pPr>
            <a:lvl4pPr marL="1557423" indent="0">
              <a:buNone/>
              <a:defRPr sz="1000"/>
            </a:lvl4pPr>
            <a:lvl5pPr marL="2076565" indent="0">
              <a:buNone/>
              <a:defRPr sz="1000"/>
            </a:lvl5pPr>
            <a:lvl6pPr marL="2595702" indent="0">
              <a:buNone/>
              <a:defRPr sz="1000"/>
            </a:lvl6pPr>
            <a:lvl7pPr marL="3114841" indent="0">
              <a:buNone/>
              <a:defRPr sz="1000"/>
            </a:lvl7pPr>
            <a:lvl8pPr marL="3633986" indent="0">
              <a:buNone/>
              <a:defRPr sz="1000"/>
            </a:lvl8pPr>
            <a:lvl9pPr marL="41531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Ш.  УМК &quot;Перспектива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4326"/>
            <a:ext cx="10693400" cy="79441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09" y="-2766"/>
            <a:ext cx="2114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89" y="252244"/>
            <a:ext cx="1254861" cy="823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5" y="462981"/>
            <a:ext cx="577434" cy="64536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_Н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 userDrawn="1"/>
        </p:nvGrpSpPr>
        <p:grpSpPr bwMode="auto">
          <a:xfrm>
            <a:off x="4" y="1124880"/>
            <a:ext cx="547666" cy="6436409"/>
            <a:chOff x="0" y="764704"/>
            <a:chExt cx="467544" cy="609329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 userDrawn="1"/>
        </p:nvSpPr>
        <p:spPr>
          <a:xfrm rot="16200000">
            <a:off x="-2839786" y="4302155"/>
            <a:ext cx="6173458" cy="428084"/>
          </a:xfrm>
          <a:prstGeom prst="rect">
            <a:avLst/>
          </a:prstGeom>
          <a:noFill/>
        </p:spPr>
        <p:txBody>
          <a:bodyPr wrap="none" lIns="103904" tIns="51952" rIns="103904" bIns="51952">
            <a:spAutoFit/>
          </a:bodyPr>
          <a:lstStyle/>
          <a:p>
            <a:pPr eaLnBrk="1" hangingPunct="1">
              <a:defRPr/>
            </a:pPr>
            <a:r>
              <a:rPr lang="ru-RU" spc="684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Начальная школа</a:t>
            </a:r>
            <a:r>
              <a:rPr lang="en-US" spc="684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en-US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http://1-4.prosv.ru</a:t>
            </a:r>
            <a:endParaRPr lang="ru-RU" b="1" spc="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4" descr="fgos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208"/>
            <a:ext cx="462267" cy="4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DE8B-0DD0-4794-95CD-8E247E9B8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2" y="79047"/>
            <a:ext cx="1375626" cy="53222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1" y="-34443"/>
            <a:ext cx="1152128" cy="13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Портал</a:t>
            </a:r>
            <a:r>
              <a:rPr lang="en-US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 </a:t>
            </a:r>
          </a:p>
          <a:p>
            <a:pPr algn="l"/>
            <a:r>
              <a:rPr lang="ru-RU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фермера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algn="ctr"/>
            <a:endParaRPr lang="ru-RU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402399" y="419104"/>
            <a:ext cx="436432" cy="399212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7309052"/>
            <a:ext cx="10693400" cy="25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81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-7936" y="6684963"/>
            <a:ext cx="10693401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4" y="60325"/>
            <a:ext cx="19446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233365" y="828675"/>
            <a:ext cx="2017711" cy="287338"/>
          </a:xfrm>
          <a:prstGeom prst="rect">
            <a:avLst/>
          </a:prstGeom>
        </p:spPr>
        <p:txBody>
          <a:bodyPr lIns="91424" tIns="45712" rIns="91424" bIns="45712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Начальное образование</a:t>
            </a:r>
          </a:p>
        </p:txBody>
      </p:sp>
      <p:pic>
        <p:nvPicPr>
          <p:cNvPr id="10" name="Рисунок 2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52414"/>
            <a:ext cx="479425" cy="2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900" y="101601"/>
            <a:ext cx="34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75" y="554038"/>
            <a:ext cx="985838" cy="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90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1" y="-34443"/>
            <a:ext cx="1152128" cy="13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Портал</a:t>
            </a:r>
            <a:r>
              <a:rPr lang="en-US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 </a:t>
            </a:r>
          </a:p>
          <a:p>
            <a:pPr algn="l"/>
            <a:r>
              <a:rPr lang="ru-RU" sz="21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фермера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algn="ctr"/>
            <a:endParaRPr lang="ru-RU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402399" y="419104"/>
            <a:ext cx="436432" cy="399212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228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1" y="-34443"/>
            <a:ext cx="1152128" cy="13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2100" b="0" cap="all" baseline="0" dirty="0">
                <a:solidFill>
                  <a:schemeClr val="bg1">
                    <a:lumMod val="95000"/>
                  </a:schemeClr>
                </a:solidFill>
                <a:latin typeface="PT Sans Narrow" pitchFamily="34" charset="-52"/>
                <a:cs typeface="Arial" pitchFamily="34" charset="0"/>
              </a:rPr>
              <a:t>Портал</a:t>
            </a:r>
            <a:r>
              <a:rPr lang="en-US" sz="2100" b="0" cap="all" baseline="0" dirty="0">
                <a:solidFill>
                  <a:schemeClr val="bg1">
                    <a:lumMod val="95000"/>
                  </a:schemeClr>
                </a:solidFill>
                <a:latin typeface="PT Sans Narrow" pitchFamily="34" charset="-52"/>
                <a:cs typeface="Arial" pitchFamily="34" charset="0"/>
              </a:rPr>
              <a:t> </a:t>
            </a:r>
          </a:p>
          <a:p>
            <a:pPr algn="l"/>
            <a:r>
              <a:rPr lang="ru-RU" sz="2100" b="0" cap="all" baseline="0" dirty="0">
                <a:solidFill>
                  <a:schemeClr val="bg1">
                    <a:lumMod val="95000"/>
                  </a:schemeClr>
                </a:solidFill>
                <a:latin typeface="PT Sans Narrow" pitchFamily="34" charset="-52"/>
                <a:cs typeface="Arial" pitchFamily="34" charset="0"/>
              </a:rPr>
              <a:t>фермера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algn="ctr"/>
            <a:endParaRPr lang="ru-RU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402399" y="419104"/>
            <a:ext cx="436432" cy="399212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40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0" y="119262"/>
            <a:ext cx="3816423" cy="10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16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lvl="0" algn="ctr"/>
            <a:endParaRPr lang="ru-RU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404843" y="416561"/>
            <a:ext cx="431544" cy="443165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7309052"/>
            <a:ext cx="10693400" cy="252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523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0" y="119262"/>
            <a:ext cx="3816423" cy="10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1600" b="0" cap="all" baseline="0" dirty="0">
                <a:solidFill>
                  <a:schemeClr val="bg1">
                    <a:lumMod val="65000"/>
                  </a:schemeClr>
                </a:solidFill>
                <a:latin typeface="PT Sans Narrow" pitchFamily="34" charset="-52"/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lvl="0" algn="ctr"/>
            <a:endParaRPr lang="ru-RU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404843" y="416561"/>
            <a:ext cx="431544" cy="443165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69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1026220" y="119262"/>
            <a:ext cx="3816423" cy="10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505" tIns="35834" rIns="107505" bIns="35834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algn="l"/>
            <a:r>
              <a:rPr lang="ru-RU" sz="1600" b="0" cap="all" baseline="0" dirty="0">
                <a:solidFill>
                  <a:schemeClr val="bg1">
                    <a:lumMod val="95000"/>
                  </a:schemeClr>
                </a:solidFill>
                <a:latin typeface="PT Sans Narrow" pitchFamily="34" charset="-52"/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234739" y="252239"/>
            <a:ext cx="771751" cy="7717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3" rIns="91024" bIns="45513" rtlCol="0" anchor="ctr"/>
          <a:lstStyle/>
          <a:p>
            <a:pPr lvl="0" algn="ctr"/>
            <a:endParaRPr lang="ru-RU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404843" y="416561"/>
            <a:ext cx="431544" cy="443165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024" tIns="45513" rIns="91024" bIns="455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732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4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82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7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6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5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4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3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3831" tIns="51916" rIns="103831" bIns="519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831" tIns="51916" rIns="103831" bIns="519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00"/>
            <a:ext cx="2495127" cy="402567"/>
          </a:xfrm>
          <a:prstGeom prst="rect">
            <a:avLst/>
          </a:prstGeom>
        </p:spPr>
        <p:txBody>
          <a:bodyPr vert="horz" lIns="103831" tIns="51916" rIns="103831" bIns="519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00"/>
            <a:ext cx="3386243" cy="402567"/>
          </a:xfrm>
          <a:prstGeom prst="rect">
            <a:avLst/>
          </a:prstGeom>
        </p:spPr>
        <p:txBody>
          <a:bodyPr vert="horz" lIns="103831" tIns="51916" rIns="103831" bIns="519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00"/>
            <a:ext cx="2495127" cy="402567"/>
          </a:xfrm>
          <a:prstGeom prst="rect">
            <a:avLst/>
          </a:prstGeom>
        </p:spPr>
        <p:txBody>
          <a:bodyPr vert="horz" lIns="103831" tIns="51916" rIns="103831" bIns="519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1BB2-611B-492C-B73E-32A514CCE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63" r:id="rId5"/>
    <p:sldLayoutId id="2147483664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8" r:id="rId18"/>
    <p:sldLayoutId id="2147483669" r:id="rId19"/>
    <p:sldLayoutId id="2147483670" r:id="rId20"/>
  </p:sldLayoutIdLst>
  <p:transition/>
  <p:hf hdr="0" ftr="0" dt="0"/>
  <p:txStyles>
    <p:titleStyle>
      <a:lvl1pPr algn="ctr" defTabSz="103827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353" indent="-389353" algn="l" defTabSz="10382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3604" indent="-324470" algn="l" defTabSz="10382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851" indent="-259570" algn="l" defTabSz="10382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994" indent="-259570" algn="l" defTabSz="10382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34" indent="-259570" algn="l" defTabSz="10382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5274" indent="-259570" algn="l" defTabSz="1038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415" indent="-259570" algn="l" defTabSz="1038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3554" indent="-259570" algn="l" defTabSz="1038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2699" indent="-259570" algn="l" defTabSz="1038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42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79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423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565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702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4841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986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124" algn="l" defTabSz="1038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27.png"/><Relationship Id="rId10" Type="http://schemas.openxmlformats.org/officeDocument/2006/relationships/image" Target="../media/image35.jpe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mma.ru/bitrix/rk.php?id=104&amp;goto=https://student.1msmu.ru/online/&amp;af=acc4709418478127e988a1d3dec4a87e" TargetMode="External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jpe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45.jpeg"/><Relationship Id="rId5" Type="http://schemas.openxmlformats.org/officeDocument/2006/relationships/image" Target="../media/image26.png"/><Relationship Id="rId15" Type="http://schemas.openxmlformats.org/officeDocument/2006/relationships/image" Target="../media/image49.jpeg"/><Relationship Id="rId10" Type="http://schemas.openxmlformats.org/officeDocument/2006/relationships/hyperlink" Target="http://www.fgosreestr.ru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18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54.jpeg"/><Relationship Id="rId5" Type="http://schemas.openxmlformats.org/officeDocument/2006/relationships/image" Target="../media/image26.png"/><Relationship Id="rId10" Type="http://schemas.openxmlformats.org/officeDocument/2006/relationships/image" Target="../media/image53.jpeg"/><Relationship Id="rId4" Type="http://schemas.openxmlformats.org/officeDocument/2006/relationships/image" Target="../media/image19.pn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59.png"/><Relationship Id="rId5" Type="http://schemas.openxmlformats.org/officeDocument/2006/relationships/image" Target="../media/image26.png"/><Relationship Id="rId10" Type="http://schemas.openxmlformats.org/officeDocument/2006/relationships/image" Target="../media/image58.jpeg"/><Relationship Id="rId4" Type="http://schemas.openxmlformats.org/officeDocument/2006/relationships/image" Target="../media/image19.pn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8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7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76.emf"/><Relationship Id="rId5" Type="http://schemas.openxmlformats.org/officeDocument/2006/relationships/image" Target="../media/image19.png"/><Relationship Id="rId15" Type="http://schemas.openxmlformats.org/officeDocument/2006/relationships/image" Target="../media/image78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9" Type="http://schemas.openxmlformats.org/officeDocument/2006/relationships/image" Target="../media/image75.emf"/><Relationship Id="rId1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png"/><Relationship Id="rId7" Type="http://schemas.openxmlformats.org/officeDocument/2006/relationships/hyperlink" Target="http://www.mma.ru/bitrix/rk.php?id=104&amp;goto=https://student.1msmu.ru/online/&amp;af=acc4709418478127e988a1d3dec4a87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8.png"/><Relationship Id="rId5" Type="http://schemas.openxmlformats.org/officeDocument/2006/relationships/image" Target="../media/image42.gif"/><Relationship Id="rId4" Type="http://schemas.openxmlformats.org/officeDocument/2006/relationships/image" Target="../media/image87.jpe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87"/>
            <a:ext cx="10693400" cy="756126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762524" y="2772519"/>
            <a:ext cx="6768752" cy="648071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024" tIns="45513" rIns="91024" bIns="45513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издательства «Просвещение» для реализации естественно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и технологического профилей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</a:br>
            <a:endParaRPr lang="ru-RU" sz="2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BF68FF-299B-4CC9-8482-45E17D3F350C}"/>
              </a:ext>
            </a:extLst>
          </p:cNvPr>
          <p:cNvSpPr/>
          <p:nvPr/>
        </p:nvSpPr>
        <p:spPr>
          <a:xfrm>
            <a:off x="0" y="6660951"/>
            <a:ext cx="2106340" cy="5040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96DCFB-70C6-4730-903F-E68AC9A23645}"/>
              </a:ext>
            </a:extLst>
          </p:cNvPr>
          <p:cNvSpPr/>
          <p:nvPr/>
        </p:nvSpPr>
        <p:spPr>
          <a:xfrm>
            <a:off x="5634732" y="4909472"/>
            <a:ext cx="5202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Гапонюк Зоя Георгиевна</a:t>
            </a:r>
          </a:p>
          <a:p>
            <a:r>
              <a:rPr lang="ru-RU" dirty="0"/>
              <a:t>кандидат педагогических наук, </a:t>
            </a:r>
          </a:p>
          <a:p>
            <a:r>
              <a:rPr lang="ru-RU" dirty="0"/>
              <a:t>член-корреспондент МАНПО,</a:t>
            </a:r>
          </a:p>
          <a:p>
            <a:r>
              <a:rPr lang="ru-RU"/>
              <a:t>зав</a:t>
            </a:r>
            <a:r>
              <a:rPr lang="ru-RU" dirty="0"/>
              <a:t>. редакцией биологии и естествознания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ZGaponyuk@prosv.ru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7200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8">
            <a:extLst>
              <a:ext uri="{FF2B5EF4-FFF2-40B4-BE49-F238E27FC236}">
                <a16:creationId xmlns:a16="http://schemas.microsoft.com/office/drawing/2014/main" id="{856D8F32-65AB-430D-9A73-F8319A548F8B}"/>
              </a:ext>
            </a:extLst>
          </p:cNvPr>
          <p:cNvCxnSpPr/>
          <p:nvPr/>
        </p:nvCxnSpPr>
        <p:spPr>
          <a:xfrm flipV="1">
            <a:off x="6880725" y="2925016"/>
            <a:ext cx="6449" cy="1627772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6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4" y="6915245"/>
            <a:ext cx="786736" cy="51742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585994" y="6956847"/>
            <a:ext cx="431801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 lang="ru-RU" smtClean="0"/>
              <a:pPr/>
              <a:t>10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236404" y="0"/>
            <a:ext cx="8151138" cy="175138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329798" y="128592"/>
            <a:ext cx="7939215" cy="16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УМК по биологии 10-11 классы </a:t>
            </a:r>
          </a:p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Углубленный уровень </a:t>
            </a:r>
          </a:p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(под ред. В.К. Шумного, Г.М. Дымшица)</a:t>
            </a:r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4107475" y="2527195"/>
            <a:ext cx="1587843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Методические </a:t>
            </a:r>
          </a:p>
          <a:p>
            <a:pPr algn="ctr">
              <a:defRPr/>
            </a:pPr>
            <a:r>
              <a:rPr lang="ru-RU" sz="1323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рекомендации</a:t>
            </a:r>
          </a:p>
        </p:txBody>
      </p:sp>
      <p:cxnSp>
        <p:nvCxnSpPr>
          <p:cNvPr id="52" name="Прямая со стрелкой 8"/>
          <p:cNvCxnSpPr/>
          <p:nvPr/>
        </p:nvCxnSpPr>
        <p:spPr>
          <a:xfrm flipH="1" flipV="1">
            <a:off x="4921273" y="3168108"/>
            <a:ext cx="7911" cy="1610132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61" y="3470352"/>
            <a:ext cx="434278" cy="4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>
            <a:spLocks noChangeAspect="1"/>
          </p:cNvSpPr>
          <p:nvPr/>
        </p:nvSpPr>
        <p:spPr>
          <a:xfrm>
            <a:off x="6089952" y="2527195"/>
            <a:ext cx="1694457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Дидактические материалы</a:t>
            </a:r>
          </a:p>
        </p:txBody>
      </p:sp>
      <p:cxnSp>
        <p:nvCxnSpPr>
          <p:cNvPr id="55" name="Прямая со стрелкой 8"/>
          <p:cNvCxnSpPr>
            <a:cxnSpLocks/>
          </p:cNvCxnSpPr>
          <p:nvPr/>
        </p:nvCxnSpPr>
        <p:spPr>
          <a:xfrm flipV="1">
            <a:off x="6955313" y="4308471"/>
            <a:ext cx="13495" cy="32657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8"/>
          <p:cNvCxnSpPr/>
          <p:nvPr/>
        </p:nvCxnSpPr>
        <p:spPr>
          <a:xfrm flipV="1">
            <a:off x="3029370" y="3797988"/>
            <a:ext cx="3415" cy="361808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8"/>
          <p:cNvCxnSpPr/>
          <p:nvPr/>
        </p:nvCxnSpPr>
        <p:spPr>
          <a:xfrm flipV="1">
            <a:off x="1708174" y="3782235"/>
            <a:ext cx="3415" cy="361808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18" descr="untitl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302" y="4069536"/>
            <a:ext cx="1435320" cy="19390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6" name="Рисунок 17" descr="Картинка_практикум 10-11 угл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1880" y="4051384"/>
            <a:ext cx="1330600" cy="191919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4491333-FAFE-4977-AC22-2EC6FA3BD3F8}"/>
              </a:ext>
            </a:extLst>
          </p:cNvPr>
          <p:cNvGrpSpPr/>
          <p:nvPr/>
        </p:nvGrpSpPr>
        <p:grpSpPr>
          <a:xfrm>
            <a:off x="697070" y="2375260"/>
            <a:ext cx="3140299" cy="3612239"/>
            <a:chOff x="915347" y="2183808"/>
            <a:chExt cx="2848224" cy="3276270"/>
          </a:xfrm>
        </p:grpSpPr>
        <p:sp>
          <p:nvSpPr>
            <p:cNvPr id="48" name="TextBox 47"/>
            <p:cNvSpPr txBox="1">
              <a:spLocks noChangeAspect="1"/>
            </p:cNvSpPr>
            <p:nvPr/>
          </p:nvSpPr>
          <p:spPr>
            <a:xfrm>
              <a:off x="1907704" y="2183808"/>
              <a:ext cx="1092200" cy="525068"/>
            </a:xfrm>
            <a:prstGeom prst="roundRect">
              <a:avLst/>
            </a:prstGeom>
            <a:solidFill>
              <a:srgbClr val="EEF1F2"/>
            </a:solidFill>
            <a:ln>
              <a:solidFill>
                <a:srgbClr val="EEF1F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4961" tIns="57481" rIns="114961" bIns="57481">
              <a:spAutoFit/>
            </a:bodyPr>
            <a:lstStyle/>
            <a:p>
              <a:pPr algn="ctr">
                <a:defRPr/>
              </a:pPr>
              <a:r>
                <a:rPr lang="ru-RU" sz="132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Учебники</a:t>
              </a:r>
            </a:p>
            <a:p>
              <a:pPr algn="ctr">
                <a:defRPr/>
              </a:pPr>
              <a:r>
                <a:rPr lang="ru-RU" sz="132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+ ЭФУ</a:t>
              </a:r>
            </a:p>
          </p:txBody>
        </p:sp>
        <p:cxnSp>
          <p:nvCxnSpPr>
            <p:cNvPr id="49" name="Прямая со стрелкой 8"/>
            <p:cNvCxnSpPr/>
            <p:nvPr/>
          </p:nvCxnSpPr>
          <p:spPr>
            <a:xfrm flipV="1">
              <a:off x="2469970" y="2710274"/>
              <a:ext cx="6694" cy="713995"/>
            </a:xfrm>
            <a:prstGeom prst="straightConnector1">
              <a:avLst/>
            </a:prstGeom>
            <a:ln w="19050">
              <a:solidFill>
                <a:srgbClr val="66868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485" y="2829694"/>
              <a:ext cx="412179" cy="412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Прямая со стрелкой 8"/>
            <p:cNvCxnSpPr/>
            <p:nvPr/>
          </p:nvCxnSpPr>
          <p:spPr>
            <a:xfrm flipH="1" flipV="1">
              <a:off x="1841320" y="3414744"/>
              <a:ext cx="1238921" cy="9525"/>
            </a:xfrm>
            <a:prstGeom prst="straightConnector1">
              <a:avLst/>
            </a:prstGeom>
            <a:ln w="19050">
              <a:solidFill>
                <a:srgbClr val="66868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57" name="Picture 1" descr="C:\Users\EVelikanova\AppData\Local\Temp\untitled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347" y="3704038"/>
              <a:ext cx="1330138" cy="172819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9460" name="Picture 4" descr="C:\Users\EVelikanova\AppData\Local\Temp\untitled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038" y="3731886"/>
              <a:ext cx="1347533" cy="172819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68C6642-AAD9-4DF6-9DBA-3411298DC6D5}"/>
              </a:ext>
            </a:extLst>
          </p:cNvPr>
          <p:cNvSpPr txBox="1">
            <a:spLocks noChangeAspect="1"/>
          </p:cNvSpPr>
          <p:nvPr/>
        </p:nvSpPr>
        <p:spPr>
          <a:xfrm>
            <a:off x="8477149" y="2527195"/>
            <a:ext cx="1714121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Рабочая программа</a:t>
            </a:r>
          </a:p>
        </p:txBody>
      </p:sp>
      <p:cxnSp>
        <p:nvCxnSpPr>
          <p:cNvPr id="31" name="Прямая со стрелкой 8">
            <a:extLst>
              <a:ext uri="{FF2B5EF4-FFF2-40B4-BE49-F238E27FC236}">
                <a16:creationId xmlns:a16="http://schemas.microsoft.com/office/drawing/2014/main" id="{9BF521F5-5FA9-466C-B456-17A77605A91A}"/>
              </a:ext>
            </a:extLst>
          </p:cNvPr>
          <p:cNvCxnSpPr/>
          <p:nvPr/>
        </p:nvCxnSpPr>
        <p:spPr>
          <a:xfrm flipV="1">
            <a:off x="9335012" y="2944476"/>
            <a:ext cx="6449" cy="1627772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>
            <a:extLst>
              <a:ext uri="{FF2B5EF4-FFF2-40B4-BE49-F238E27FC236}">
                <a16:creationId xmlns:a16="http://schemas.microsoft.com/office/drawing/2014/main" id="{1A732AC5-1794-4090-8DE2-3AD8FE91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62" y="3288764"/>
            <a:ext cx="499132" cy="4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295BBC29-8DFF-4AD7-B515-30D91D62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585" y="3433864"/>
            <a:ext cx="434278" cy="4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Изображение Биология. Рабочие программы. Предметная линия учебников под ред. Шумного В.К., Дымшица Г.М. 10-11 классы. Углубленный уровень">
            <a:extLst>
              <a:ext uri="{FF2B5EF4-FFF2-40B4-BE49-F238E27FC236}">
                <a16:creationId xmlns:a16="http://schemas.microsoft.com/office/drawing/2014/main" id="{DB3EC941-0262-4738-9120-FB8D073B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640" y="4037605"/>
            <a:ext cx="1458586" cy="19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879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53">
            <a:extLst>
              <a:ext uri="{FF2B5EF4-FFF2-40B4-BE49-F238E27FC236}">
                <a16:creationId xmlns:a16="http://schemas.microsoft.com/office/drawing/2014/main" id="{5C34A816-F8D1-4441-AA47-EB72B647843C}"/>
              </a:ext>
            </a:extLst>
          </p:cNvPr>
          <p:cNvSpPr/>
          <p:nvPr/>
        </p:nvSpPr>
        <p:spPr>
          <a:xfrm>
            <a:off x="2538388" y="36215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ru-RU" sz="4000" dirty="0">
                <a:solidFill>
                  <a:schemeClr val="bg1"/>
                </a:solidFill>
                <a:latin typeface="Impact" pitchFamily="34" charset="0"/>
                <a:sym typeface="Calibri"/>
              </a:rPr>
              <a:t>Проект «Медицинский класс» </a:t>
            </a:r>
          </a:p>
          <a:p>
            <a:pPr algn="ctr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ru-RU" sz="4000" dirty="0">
                <a:solidFill>
                  <a:schemeClr val="bg1"/>
                </a:solidFill>
                <a:latin typeface="Impact" pitchFamily="34" charset="0"/>
                <a:sym typeface="Calibri"/>
              </a:rPr>
              <a:t>Особенности содержания </a:t>
            </a:r>
            <a:endParaRPr sz="4000" dirty="0">
              <a:solidFill>
                <a:schemeClr val="bg1"/>
              </a:solidFill>
              <a:latin typeface="Impact" pitchFamily="34" charset="0"/>
              <a:sym typeface="Calibri"/>
            </a:endParaRPr>
          </a:p>
        </p:txBody>
      </p:sp>
      <p:pic>
        <p:nvPicPr>
          <p:cNvPr id="9" name="Picture 2" descr="http://www.mma.ru/upload/rk/376/Приемная%20коммисия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3" y="4464184"/>
            <a:ext cx="1214234" cy="1116647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00494" y="1908423"/>
            <a:ext cx="7704856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материал медико-биологического  профиля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Задания для дифференцированного подхода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Задания, предусматривающие работу в команде: задания для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парной, групповой, индивидуально-групповой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Выстроенные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химии, биологии,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физики и других наук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Возможности для организации учебно-исследовательской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проектной деятельности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Учебно-познавательные и учебно-практические задачи,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направленные на развитие ИКТ- компетентности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 для  подготовки к ЕГЭ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– организатор учебной деятельности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bio.msu.ru/i/logo_biofa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276" y="3564607"/>
            <a:ext cx="936104" cy="92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su.ru/upload/iblock/e7a/logo_ffm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276" y="2495529"/>
            <a:ext cx="936104" cy="9492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Рисунок 9" descr="Московский государственный университет им. М.В. Ломоносов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72" y="1699152"/>
            <a:ext cx="187220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chem.msu.su/rus/mendeleev-small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56" y="2815805"/>
            <a:ext cx="1008112" cy="132486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Picture 6" descr="https://mgou.ru/images/logo_russian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260" y="5353673"/>
            <a:ext cx="1008112" cy="1091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0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4" y="6975735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78" y="6866761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316308" y="6898765"/>
            <a:ext cx="551344" cy="418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236404" y="0"/>
            <a:ext cx="8151138" cy="153794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329798" y="128593"/>
            <a:ext cx="7939215" cy="199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УМК по биологии «Линия жизни» 10-11 </a:t>
            </a:r>
          </a:p>
          <a:p>
            <a:pPr algn="ctr">
              <a:defRPr/>
            </a:pPr>
            <a:r>
              <a:rPr lang="ru-RU" sz="2646" dirty="0">
                <a:solidFill>
                  <a:schemeClr val="bg1"/>
                </a:solidFill>
                <a:latin typeface="Impact" pitchFamily="34" charset="0"/>
              </a:rPr>
              <a:t>под ред. В.В. Пасечника</a:t>
            </a:r>
          </a:p>
          <a:p>
            <a:pPr algn="ctr">
              <a:defRPr/>
            </a:pPr>
            <a:r>
              <a:rPr lang="ru-RU" sz="2646" dirty="0">
                <a:solidFill>
                  <a:schemeClr val="bg1"/>
                </a:solidFill>
                <a:latin typeface="Impact" pitchFamily="34" charset="0"/>
              </a:rPr>
              <a:t>Для проекта «Медицинский класс»</a:t>
            </a:r>
          </a:p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900739" y="4177593"/>
            <a:ext cx="1204201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Учебники</a:t>
            </a:r>
          </a:p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+ ЭФУ</a:t>
            </a:r>
          </a:p>
        </p:txBody>
      </p:sp>
      <p:cxnSp>
        <p:nvCxnSpPr>
          <p:cNvPr id="25" name="Прямая со стрелкой 8"/>
          <p:cNvCxnSpPr/>
          <p:nvPr/>
        </p:nvCxnSpPr>
        <p:spPr>
          <a:xfrm flipH="1" flipV="1">
            <a:off x="1528686" y="5754129"/>
            <a:ext cx="1674426" cy="17074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8"/>
          <p:cNvCxnSpPr/>
          <p:nvPr/>
        </p:nvCxnSpPr>
        <p:spPr>
          <a:xfrm flipV="1">
            <a:off x="1497616" y="4797840"/>
            <a:ext cx="0" cy="950604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731" y="4971513"/>
            <a:ext cx="454446" cy="4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spect="1"/>
          </p:cNvSpPr>
          <p:nvPr/>
        </p:nvSpPr>
        <p:spPr>
          <a:xfrm>
            <a:off x="5734188" y="4272247"/>
            <a:ext cx="1714121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Рабочая программа</a:t>
            </a:r>
          </a:p>
        </p:txBody>
      </p:sp>
      <p:cxnSp>
        <p:nvCxnSpPr>
          <p:cNvPr id="29" name="Прямая со стрелкой 8"/>
          <p:cNvCxnSpPr>
            <a:cxnSpLocks/>
            <a:endCxn id="28" idx="2"/>
          </p:cNvCxnSpPr>
          <p:nvPr/>
        </p:nvCxnSpPr>
        <p:spPr>
          <a:xfrm flipV="1">
            <a:off x="6577680" y="4851159"/>
            <a:ext cx="13569" cy="1334146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933" y="4970844"/>
            <a:ext cx="499132" cy="4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spect="1"/>
          </p:cNvSpPr>
          <p:nvPr/>
        </p:nvSpPr>
        <p:spPr>
          <a:xfrm>
            <a:off x="3835581" y="4224624"/>
            <a:ext cx="1495884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Методические </a:t>
            </a:r>
          </a:p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рекомендации</a:t>
            </a:r>
          </a:p>
        </p:txBody>
      </p:sp>
      <p:cxnSp>
        <p:nvCxnSpPr>
          <p:cNvPr id="40" name="Прямая со стрелкой 8"/>
          <p:cNvCxnSpPr/>
          <p:nvPr/>
        </p:nvCxnSpPr>
        <p:spPr>
          <a:xfrm flipH="1" flipV="1">
            <a:off x="4614926" y="4847235"/>
            <a:ext cx="4990" cy="1362193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834" y="5097937"/>
            <a:ext cx="434278" cy="4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424387" y="1579285"/>
            <a:ext cx="8137840" cy="2511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Главные особенности УМК :</a:t>
            </a:r>
            <a:endParaRPr lang="ru-RU" sz="1544" b="1" i="1" dirty="0">
              <a:solidFill>
                <a:srgbClr val="FF0000"/>
              </a:solidFill>
              <a:latin typeface="+mj-lt"/>
            </a:endParaRPr>
          </a:p>
          <a:p>
            <a:r>
              <a:rPr lang="ru-RU" sz="1378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Учебники</a:t>
            </a:r>
            <a:r>
              <a:rPr lang="ru-RU" sz="2000" dirty="0">
                <a:solidFill>
                  <a:schemeClr val="tx1"/>
                </a:solidFill>
                <a:sym typeface="Helvetica"/>
              </a:rPr>
              <a:t> </a:t>
            </a:r>
            <a:r>
              <a:rPr lang="ru-RU" sz="2000" b="1" dirty="0">
                <a:solidFill>
                  <a:srgbClr val="FF0000"/>
                </a:solidFill>
                <a:sym typeface="Helvetica"/>
              </a:rPr>
              <a:t>прошли экспертизу </a:t>
            </a:r>
            <a:r>
              <a:rPr lang="ru-RU" sz="2000" b="1" dirty="0">
                <a:solidFill>
                  <a:srgbClr val="000000"/>
                </a:solidFill>
                <a:sym typeface="Helvetica"/>
              </a:rPr>
              <a:t>для включения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в ФП;</a:t>
            </a:r>
          </a:p>
          <a:p>
            <a:pPr marL="342900" indent="-342900" defTabSz="1009524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Соответствует ПООП, размещенной на сайте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  <a:hlinkClick r:id="rId10"/>
              </a:rPr>
              <a:t>www.fgosreestr.ru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 ; </a:t>
            </a:r>
          </a:p>
          <a:p>
            <a:pPr marL="342900" indent="-342900" defTabSz="1009524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Обеспечивает изучение биологии на углубленном уровне;</a:t>
            </a:r>
          </a:p>
          <a:p>
            <a:pPr marL="342900" indent="-342900" eaLnBrk="0">
              <a:spcBef>
                <a:spcPts val="300"/>
              </a:spcBef>
              <a:spcAft>
                <a:spcPts val="30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Ориентирован на подготовку к сдаче ЕГЭ;    </a:t>
            </a:r>
          </a:p>
          <a:p>
            <a:pPr marL="342900" indent="-342900" eaLnBrk="0">
              <a:spcBef>
                <a:spcPts val="300"/>
              </a:spcBef>
              <a:spcAft>
                <a:spcPts val="30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Обеспечены материалами медицинской направленности;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Курс построен в соответствии с уровневой организацией жизни. </a:t>
            </a:r>
          </a:p>
          <a:p>
            <a:endParaRPr lang="ru-RU" sz="1103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23" y="5371418"/>
            <a:ext cx="1046815" cy="1389592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798" y="4688484"/>
            <a:ext cx="1040453" cy="1378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53" y="5602002"/>
            <a:ext cx="889595" cy="11827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386" y="5748444"/>
            <a:ext cx="865175" cy="115032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1DD707-8DF2-4B60-80B2-BC54E9EC2C5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633" y="4405518"/>
            <a:ext cx="1519290" cy="19688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8085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44" y="6865331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355" y="6915244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562304" y="6956847"/>
            <a:ext cx="464915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533582" y="-34374"/>
            <a:ext cx="8151138" cy="1110026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2320609" y="-60763"/>
            <a:ext cx="8057744" cy="163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38" dirty="0">
                <a:solidFill>
                  <a:schemeClr val="bg1"/>
                </a:solidFill>
                <a:latin typeface="Impact" pitchFamily="34" charset="0"/>
              </a:rPr>
              <a:t>УМК «Линия жизни» 10-11 </a:t>
            </a:r>
          </a:p>
          <a:p>
            <a:pPr algn="ctr">
              <a:defRPr/>
            </a:pPr>
            <a:r>
              <a:rPr lang="ru-RU" sz="2756" dirty="0">
                <a:solidFill>
                  <a:schemeClr val="bg1"/>
                </a:solidFill>
                <a:latin typeface="Impact" pitchFamily="34" charset="0"/>
              </a:rPr>
              <a:t>под ред. В.В. Пасечника</a:t>
            </a:r>
          </a:p>
          <a:p>
            <a:pPr algn="ctr">
              <a:defRPr/>
            </a:pPr>
            <a:r>
              <a:rPr lang="ru-RU" sz="3638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-840880" y="1168937"/>
            <a:ext cx="9859988" cy="55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06" tIns="50406" rIns="50406" bIns="50406">
            <a:noAutofit/>
          </a:bodyPr>
          <a:lstStyle/>
          <a:p>
            <a:pPr marL="378047" indent="-378047" algn="ctr" defTabSz="1008126">
              <a:spcBef>
                <a:spcPts val="772"/>
              </a:spcBef>
              <a:buSzPct val="100000"/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Структура параграфа: информационный блок, деятельностный блок </a:t>
            </a:r>
          </a:p>
          <a:p>
            <a:pPr marL="378047" indent="-378047" algn="ctr" defTabSz="1008126">
              <a:spcBef>
                <a:spcPts val="772"/>
              </a:spcBef>
              <a:buSzPct val="100000"/>
              <a:defRPr/>
            </a:pPr>
            <a:r>
              <a:rPr lang="ru-RU" altLang="ru-RU" sz="2315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  </a:t>
            </a:r>
          </a:p>
          <a:p>
            <a:pPr marL="378047" indent="-378047" algn="ctr" defTabSz="1008126">
              <a:spcBef>
                <a:spcPts val="772"/>
              </a:spcBef>
              <a:buSzPct val="100000"/>
              <a:defRPr/>
            </a:pPr>
            <a:endParaRPr lang="ru-RU" altLang="ru-RU" sz="2426" b="1" kern="0" dirty="0">
              <a:solidFill>
                <a:srgbClr val="000000"/>
              </a:solidFill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76B682F-CA4B-4EB7-930D-BAD8795A2BA2}"/>
              </a:ext>
            </a:extLst>
          </p:cNvPr>
          <p:cNvGrpSpPr/>
          <p:nvPr/>
        </p:nvGrpSpPr>
        <p:grpSpPr>
          <a:xfrm>
            <a:off x="27182" y="1577413"/>
            <a:ext cx="5479720" cy="3012288"/>
            <a:chOff x="2963607" y="2173680"/>
            <a:chExt cx="6968480" cy="462362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607" y="2173680"/>
              <a:ext cx="3466337" cy="4574553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4" name="Скругленная прямоугольная выноска 3"/>
            <p:cNvSpPr/>
            <p:nvPr/>
          </p:nvSpPr>
          <p:spPr>
            <a:xfrm>
              <a:off x="3105776" y="4297528"/>
              <a:ext cx="2573819" cy="538741"/>
            </a:xfrm>
            <a:prstGeom prst="wedgeRoundRectCallout">
              <a:avLst>
                <a:gd name="adj1" fmla="val -38414"/>
                <a:gd name="adj2" fmla="val -240986"/>
                <a:gd name="adj3" fmla="val 16667"/>
              </a:avLst>
            </a:prstGeom>
            <a:solidFill>
              <a:schemeClr val="bg1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40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rPr>
                <a:t>Актуализация знаний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1139" y="2183057"/>
              <a:ext cx="3490948" cy="4614250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sp>
          <p:nvSpPr>
            <p:cNvPr id="20" name="Скругленная прямоугольная выноска 19"/>
            <p:cNvSpPr/>
            <p:nvPr/>
          </p:nvSpPr>
          <p:spPr>
            <a:xfrm>
              <a:off x="6358670" y="4684117"/>
              <a:ext cx="2500296" cy="538741"/>
            </a:xfrm>
            <a:prstGeom prst="wedgeRoundRectCallout">
              <a:avLst>
                <a:gd name="adj1" fmla="val 72252"/>
                <a:gd name="adj2" fmla="val -140534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  <a:sym typeface="Helvetica"/>
                </a:rPr>
                <a:t>Репродуктивные вопросы</a:t>
              </a:r>
            </a:p>
          </p:txBody>
        </p:sp>
        <p:sp>
          <p:nvSpPr>
            <p:cNvPr id="21" name="Скругленная прямоугольная выноска 20"/>
            <p:cNvSpPr/>
            <p:nvPr/>
          </p:nvSpPr>
          <p:spPr>
            <a:xfrm>
              <a:off x="6816974" y="6148041"/>
              <a:ext cx="1951018" cy="486474"/>
            </a:xfrm>
            <a:prstGeom prst="wedgeRoundRectCallout">
              <a:avLst>
                <a:gd name="adj1" fmla="val 90119"/>
                <a:gd name="adj2" fmla="val -233874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200" dirty="0">
                  <a:latin typeface="Arial Narrow" panose="020B0606020202030204" pitchFamily="34" charset="0"/>
                </a:rPr>
                <a:t>Продуктивные </a:t>
              </a:r>
              <a:r>
                <a:rPr lang="ru-RU" sz="1200" dirty="0">
                  <a:solidFill>
                    <a:srgbClr val="000000"/>
                  </a:solidFill>
                  <a:latin typeface="Arial Narrow" panose="020B0606020202030204" pitchFamily="34" charset="0"/>
                  <a:sym typeface="Helvetica"/>
                </a:rPr>
                <a:t>задания</a:t>
              </a:r>
            </a:p>
          </p:txBody>
        </p:sp>
        <p:sp>
          <p:nvSpPr>
            <p:cNvPr id="22" name="Скругленная прямоугольная выноска 21"/>
            <p:cNvSpPr/>
            <p:nvPr/>
          </p:nvSpPr>
          <p:spPr>
            <a:xfrm>
              <a:off x="7801331" y="2464412"/>
              <a:ext cx="1514975" cy="486474"/>
            </a:xfrm>
            <a:prstGeom prst="wedgeRoundRectCallout">
              <a:avLst>
                <a:gd name="adj1" fmla="val 61224"/>
                <a:gd name="adj2" fmla="val 206892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406" tIns="50406" rIns="50406" bIns="50406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defTabSz="1008126"/>
              <a:r>
                <a:rPr lang="ru-RU" sz="1200" dirty="0">
                  <a:latin typeface="Arial Narrow" panose="020B0606020202030204" pitchFamily="34" charset="0"/>
                </a:rPr>
                <a:t>Ключевые слова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7A93E59-1759-42A8-9E99-858909C8F1CA}"/>
              </a:ext>
            </a:extLst>
          </p:cNvPr>
          <p:cNvGrpSpPr/>
          <p:nvPr/>
        </p:nvGrpSpPr>
        <p:grpSpPr>
          <a:xfrm>
            <a:off x="5655491" y="1588755"/>
            <a:ext cx="4640468" cy="3000945"/>
            <a:chOff x="2979304" y="2425255"/>
            <a:chExt cx="6418040" cy="4130836"/>
          </a:xfrm>
        </p:grpSpPr>
        <p:pic>
          <p:nvPicPr>
            <p:cNvPr id="24" name="Picture 2" descr="Y:\Полученные файлы\Пасечник_угл развороты\10_168.JPG">
              <a:extLst>
                <a:ext uri="{FF2B5EF4-FFF2-40B4-BE49-F238E27FC236}">
                  <a16:creationId xmlns:a16="http://schemas.microsoft.com/office/drawing/2014/main" id="{FD3A0D8A-BC63-47D1-B5E4-347A1C149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304" y="2450623"/>
              <a:ext cx="3082076" cy="4100872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Полученные файлы\Пасечник_угл развороты\10_169.JPG">
              <a:extLst>
                <a:ext uri="{FF2B5EF4-FFF2-40B4-BE49-F238E27FC236}">
                  <a16:creationId xmlns:a16="http://schemas.microsoft.com/office/drawing/2014/main" id="{3730BEB3-081B-4F51-8F0E-AD3BF4D92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166" y="2455219"/>
              <a:ext cx="3097102" cy="410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Скругленная прямоугольная выноска 2">
              <a:extLst>
                <a:ext uri="{FF2B5EF4-FFF2-40B4-BE49-F238E27FC236}">
                  <a16:creationId xmlns:a16="http://schemas.microsoft.com/office/drawing/2014/main" id="{0030C8BD-3204-4D7D-915C-67107ABA8FFB}"/>
                </a:ext>
              </a:extLst>
            </p:cNvPr>
            <p:cNvSpPr/>
            <p:nvPr/>
          </p:nvSpPr>
          <p:spPr>
            <a:xfrm>
              <a:off x="5842658" y="3331116"/>
              <a:ext cx="2302372" cy="442657"/>
            </a:xfrm>
            <a:prstGeom prst="wedgeRoundRectCallout">
              <a:avLst>
                <a:gd name="adj1" fmla="val -109522"/>
                <a:gd name="adj2" fmla="val 28441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200" dirty="0">
                  <a:latin typeface="Arial Narrow" panose="020B0606020202030204" pitchFamily="34" charset="0"/>
                </a:rPr>
                <a:t>Задания для обсуждения</a:t>
              </a:r>
              <a:endParaRPr lang="ru-RU" sz="1200" dirty="0">
                <a:solidFill>
                  <a:srgbClr val="000000"/>
                </a:solidFill>
                <a:latin typeface="Arial Narrow" panose="020B0606020202030204" pitchFamily="34" charset="0"/>
                <a:sym typeface="Helvetica"/>
              </a:endParaRPr>
            </a:p>
          </p:txBody>
        </p:sp>
        <p:sp>
          <p:nvSpPr>
            <p:cNvPr id="27" name="Скругленная прямоугольная выноска 3">
              <a:extLst>
                <a:ext uri="{FF2B5EF4-FFF2-40B4-BE49-F238E27FC236}">
                  <a16:creationId xmlns:a16="http://schemas.microsoft.com/office/drawing/2014/main" id="{AC3DCAFF-4006-48CA-9AD8-C31C83AB7D69}"/>
                </a:ext>
              </a:extLst>
            </p:cNvPr>
            <p:cNvSpPr/>
            <p:nvPr/>
          </p:nvSpPr>
          <p:spPr>
            <a:xfrm>
              <a:off x="3021121" y="5484502"/>
              <a:ext cx="1761000" cy="728012"/>
            </a:xfrm>
            <a:prstGeom prst="wedgeRoundRectCallout">
              <a:avLst>
                <a:gd name="adj1" fmla="val -3643"/>
                <a:gd name="adj2" fmla="val -225393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200" dirty="0">
                  <a:solidFill>
                    <a:srgbClr val="000000"/>
                  </a:solidFill>
                  <a:latin typeface="Arial Narrow" panose="020B0606020202030204" pitchFamily="34" charset="0"/>
                  <a:sym typeface="Helvetica"/>
                </a:rPr>
                <a:t>Дополнительный материал</a:t>
              </a:r>
            </a:p>
          </p:txBody>
        </p:sp>
        <p:sp>
          <p:nvSpPr>
            <p:cNvPr id="28" name="Скругленная прямоугольная выноска 6">
              <a:extLst>
                <a:ext uri="{FF2B5EF4-FFF2-40B4-BE49-F238E27FC236}">
                  <a16:creationId xmlns:a16="http://schemas.microsoft.com/office/drawing/2014/main" id="{C9A4C1EE-520F-4328-A07B-111A2D715626}"/>
                </a:ext>
              </a:extLst>
            </p:cNvPr>
            <p:cNvSpPr/>
            <p:nvPr/>
          </p:nvSpPr>
          <p:spPr>
            <a:xfrm>
              <a:off x="4408272" y="2425255"/>
              <a:ext cx="2115323" cy="442657"/>
            </a:xfrm>
            <a:prstGeom prst="wedgeRoundRectCallout">
              <a:avLst>
                <a:gd name="adj1" fmla="val -58388"/>
                <a:gd name="adj2" fmla="val 51184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200" dirty="0">
                  <a:solidFill>
                    <a:srgbClr val="000000"/>
                  </a:solidFill>
                  <a:latin typeface="Arial Narrow" panose="020B0606020202030204" pitchFamily="34" charset="0"/>
                  <a:sym typeface="Helvetica"/>
                </a:rPr>
                <a:t>Проблемный вопрос</a:t>
              </a:r>
            </a:p>
          </p:txBody>
        </p:sp>
        <p:sp>
          <p:nvSpPr>
            <p:cNvPr id="29" name="Скругленная прямоугольная выноска 4">
              <a:extLst>
                <a:ext uri="{FF2B5EF4-FFF2-40B4-BE49-F238E27FC236}">
                  <a16:creationId xmlns:a16="http://schemas.microsoft.com/office/drawing/2014/main" id="{7866A355-356A-412D-813E-CD26B83080F0}"/>
                </a:ext>
              </a:extLst>
            </p:cNvPr>
            <p:cNvSpPr/>
            <p:nvPr/>
          </p:nvSpPr>
          <p:spPr>
            <a:xfrm>
              <a:off x="6772105" y="2624394"/>
              <a:ext cx="2625239" cy="442657"/>
            </a:xfrm>
            <a:prstGeom prst="wedgeRoundRectCallout">
              <a:avLst>
                <a:gd name="adj1" fmla="val 24066"/>
                <a:gd name="adj2" fmla="val 281790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406" tIns="50406" rIns="50406" bIns="50406" numCol="1" spcCol="38100" rtlCol="0" anchor="ctr">
              <a:spAutoFit/>
            </a:bodyPr>
            <a:lstStyle/>
            <a:p>
              <a:pPr defTabSz="1008126" hangingPunct="0"/>
              <a:r>
                <a:rPr lang="ru-RU" sz="1200" dirty="0">
                  <a:solidFill>
                    <a:srgbClr val="000000"/>
                  </a:solidFill>
                  <a:latin typeface="Arial Narrow" panose="020B0606020202030204" pitchFamily="34" charset="0"/>
                  <a:sym typeface="Helvetica"/>
                </a:rPr>
                <a:t>Рубрика «Шаги в медицину»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BDD933B-F31B-49C1-B459-AE4FB7AE17EE}"/>
              </a:ext>
            </a:extLst>
          </p:cNvPr>
          <p:cNvGrpSpPr/>
          <p:nvPr/>
        </p:nvGrpSpPr>
        <p:grpSpPr>
          <a:xfrm>
            <a:off x="-14467" y="4693147"/>
            <a:ext cx="4807499" cy="2843624"/>
            <a:chOff x="778781" y="2132856"/>
            <a:chExt cx="6118751" cy="401332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AC10CBE-8EDE-47D4-98BC-35B69E8F0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5316" y="2163466"/>
              <a:ext cx="2992216" cy="3982714"/>
            </a:xfrm>
            <a:prstGeom prst="rect">
              <a:avLst/>
            </a:prstGeom>
          </p:spPr>
        </p:pic>
        <p:sp>
          <p:nvSpPr>
            <p:cNvPr id="32" name="Скругленная прямоугольная выноска 5">
              <a:extLst>
                <a:ext uri="{FF2B5EF4-FFF2-40B4-BE49-F238E27FC236}">
                  <a16:creationId xmlns:a16="http://schemas.microsoft.com/office/drawing/2014/main" id="{237C3DDF-A27C-45AD-A1EE-49461287DEF2}"/>
                </a:ext>
              </a:extLst>
            </p:cNvPr>
            <p:cNvSpPr/>
            <p:nvPr/>
          </p:nvSpPr>
          <p:spPr>
            <a:xfrm>
              <a:off x="4008631" y="5581999"/>
              <a:ext cx="2785586" cy="432522"/>
            </a:xfrm>
            <a:prstGeom prst="wedgeRoundRectCallout">
              <a:avLst>
                <a:gd name="adj1" fmla="val 33310"/>
                <a:gd name="adj2" fmla="val -481313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 Narrow" panose="020B0606020202030204" pitchFamily="34" charset="0"/>
                  <a:sym typeface="Helvetica"/>
                </a:rPr>
                <a:t>Исследовательская деятельность</a:t>
              </a: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3E511FF-2C87-4E76-A434-3BCEE59C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82" y="2132856"/>
              <a:ext cx="3044736" cy="4013324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</p:pic>
        <p:sp>
          <p:nvSpPr>
            <p:cNvPr id="34" name="Скругленная прямоугольная выноска 23">
              <a:extLst>
                <a:ext uri="{FF2B5EF4-FFF2-40B4-BE49-F238E27FC236}">
                  <a16:creationId xmlns:a16="http://schemas.microsoft.com/office/drawing/2014/main" id="{D90343F7-5997-4102-88AF-6DA537BEF2DE}"/>
                </a:ext>
              </a:extLst>
            </p:cNvPr>
            <p:cNvSpPr/>
            <p:nvPr/>
          </p:nvSpPr>
          <p:spPr>
            <a:xfrm>
              <a:off x="778781" y="4213732"/>
              <a:ext cx="2502392" cy="432522"/>
            </a:xfrm>
            <a:prstGeom prst="wedgeRoundRectCallout">
              <a:avLst>
                <a:gd name="adj1" fmla="val -4014"/>
                <a:gd name="adj2" fmla="val -355468"/>
                <a:gd name="adj3" fmla="val 16667"/>
              </a:avLst>
            </a:prstGeom>
            <a:solidFill>
              <a:srgbClr val="FFFFFF"/>
            </a:solidFill>
            <a:ln w="254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Arial Narrow" panose="020B0606020202030204" pitchFamily="34" charset="0"/>
                </a:rPr>
                <a:t>Модели учебной деятельности 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Helvetica"/>
              </a:endParaRPr>
            </a:p>
          </p:txBody>
        </p: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7A19BB38-8BD5-4510-BB36-D079F172A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5769" y="4674952"/>
            <a:ext cx="3955284" cy="286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9689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4" y="6975735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308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316308" y="6956847"/>
            <a:ext cx="551344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236404" y="0"/>
            <a:ext cx="8151138" cy="162264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260682" y="128607"/>
            <a:ext cx="7939215" cy="195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УМК по химии  10-11 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С. А. ПУЗАКОВ,  Н.В. МАШНИНА и В.А. ПОПКОВ</a:t>
            </a:r>
          </a:p>
          <a:p>
            <a:pPr algn="ctr">
              <a:defRPr/>
            </a:pPr>
            <a:r>
              <a:rPr lang="ru-RU" sz="2646" dirty="0">
                <a:solidFill>
                  <a:schemeClr val="bg1"/>
                </a:solidFill>
                <a:latin typeface="Impact" pitchFamily="34" charset="0"/>
              </a:rPr>
              <a:t>Для проекта «Медицинский класс»</a:t>
            </a:r>
          </a:p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900739" y="4177593"/>
            <a:ext cx="1204201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Учебники</a:t>
            </a:r>
          </a:p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+ ЭФУ</a:t>
            </a:r>
          </a:p>
        </p:txBody>
      </p:sp>
      <p:cxnSp>
        <p:nvCxnSpPr>
          <p:cNvPr id="25" name="Прямая со стрелкой 8"/>
          <p:cNvCxnSpPr/>
          <p:nvPr/>
        </p:nvCxnSpPr>
        <p:spPr>
          <a:xfrm flipH="1" flipV="1">
            <a:off x="610326" y="5743235"/>
            <a:ext cx="1674426" cy="17074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8"/>
          <p:cNvCxnSpPr/>
          <p:nvPr/>
        </p:nvCxnSpPr>
        <p:spPr>
          <a:xfrm flipV="1">
            <a:off x="1497616" y="4797840"/>
            <a:ext cx="0" cy="950604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718" y="4809705"/>
            <a:ext cx="454446" cy="4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spect="1"/>
          </p:cNvSpPr>
          <p:nvPr/>
        </p:nvSpPr>
        <p:spPr>
          <a:xfrm>
            <a:off x="3344784" y="4259583"/>
            <a:ext cx="1714121" cy="57891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323" dirty="0">
                <a:solidFill>
                  <a:schemeClr val="tx1"/>
                </a:solidFill>
              </a:rPr>
              <a:t>Рабочая программа</a:t>
            </a:r>
          </a:p>
        </p:txBody>
      </p:sp>
      <p:cxnSp>
        <p:nvCxnSpPr>
          <p:cNvPr id="29" name="Прямая со стрелкой 8"/>
          <p:cNvCxnSpPr>
            <a:cxnSpLocks/>
            <a:endCxn id="28" idx="2"/>
          </p:cNvCxnSpPr>
          <p:nvPr/>
        </p:nvCxnSpPr>
        <p:spPr>
          <a:xfrm flipV="1">
            <a:off x="4188276" y="4838495"/>
            <a:ext cx="13569" cy="1334146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529" y="4958180"/>
            <a:ext cx="499132" cy="4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424386" y="1654199"/>
            <a:ext cx="8891921" cy="2491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Главные особенности УМК :</a:t>
            </a:r>
            <a:endParaRPr lang="ru-RU" sz="1544" b="1" i="1" dirty="0">
              <a:solidFill>
                <a:srgbClr val="FF0000"/>
              </a:solidFill>
              <a:latin typeface="+mj-lt"/>
            </a:endParaRPr>
          </a:p>
          <a:p>
            <a:r>
              <a:rPr lang="ru-RU" sz="1378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Учебники </a:t>
            </a:r>
            <a:r>
              <a:rPr lang="ru-RU" sz="2000" b="1" dirty="0">
                <a:solidFill>
                  <a:srgbClr val="FF0000"/>
                </a:solidFill>
                <a:sym typeface="Helvetica"/>
              </a:rPr>
              <a:t>прошли экспертизу </a:t>
            </a:r>
            <a:r>
              <a:rPr lang="ru-RU" sz="2000" b="1" dirty="0">
                <a:solidFill>
                  <a:srgbClr val="000000"/>
                </a:solidFill>
                <a:sym typeface="Helvetica"/>
              </a:rPr>
              <a:t>для включения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в ФП;</a:t>
            </a:r>
          </a:p>
          <a:p>
            <a:pPr marL="171450" indent="-171450" eaLnBrk="0">
              <a:spcBef>
                <a:spcPts val="300"/>
              </a:spcBef>
              <a:spcAft>
                <a:spcPts val="30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Ориентированы на подготовку к сдаче ЕГЭ; </a:t>
            </a:r>
          </a:p>
          <a:p>
            <a:pPr marL="171450" indent="-171450" eaLnBrk="0">
              <a:spcBef>
                <a:spcPts val="300"/>
              </a:spcBef>
              <a:spcAft>
                <a:spcPts val="30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Формируется современное естественно-научное представление о химии как науке, её  законах и  методах                                                                </a:t>
            </a:r>
          </a:p>
          <a:p>
            <a:endParaRPr lang="ru-RU" sz="1103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1" name="Picture 2" descr="C:\Users\SSladkov\Desktop\ВСЁ\Обложки\Обложки углублёнка\Chemistry_10class.jpg">
            <a:extLst>
              <a:ext uri="{FF2B5EF4-FFF2-40B4-BE49-F238E27FC236}">
                <a16:creationId xmlns:a16="http://schemas.microsoft.com/office/drawing/2014/main" id="{249AD95F-A479-4BB9-865D-FA17D024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44" y="5411281"/>
            <a:ext cx="1214083" cy="15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Sladkov\Desktop\ВСЁ\Обложки\Обложки углублёнка\Chemistry_11class.jpg">
            <a:extLst>
              <a:ext uri="{FF2B5EF4-FFF2-40B4-BE49-F238E27FC236}">
                <a16:creationId xmlns:a16="http://schemas.microsoft.com/office/drawing/2014/main" id="{A7AD4D1F-25F2-4DC9-A233-F7B631C1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396" y="5411281"/>
            <a:ext cx="1192530" cy="15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B3ED0EF-59DC-4006-A0AB-5E7A31F2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581" y="5600356"/>
            <a:ext cx="930957" cy="1343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3610553B-C653-4413-8CB6-2F6F4430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50" y="4636368"/>
            <a:ext cx="1613424" cy="210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3680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277854" y="0"/>
            <a:ext cx="10109688" cy="157748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 lvl="0" algn="ctr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УМК ПО  ХИМИИ  УГЛУБЛЁННОГО УРОВНЯ</a:t>
            </a:r>
            <a:endParaRPr lang="en-US" sz="3200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  <a:sym typeface="Helvetica Neue Black Condensed"/>
            </a:endParaRPr>
          </a:p>
          <a:p>
            <a:pPr lvl="0" algn="ctr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С. А. ПУЗАКОВ,  Н.В. МАШНИНА и В.А. ПОПКОВ</a:t>
            </a:r>
          </a:p>
          <a:p>
            <a:pPr lvl="0" algn="ctr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(10-11 </a:t>
            </a:r>
            <a:r>
              <a:rPr lang="ru-RU" sz="3200" dirty="0" err="1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кл</a:t>
            </a:r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.)</a:t>
            </a:r>
          </a:p>
        </p:txBody>
      </p:sp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5" y="6865332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4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404535" y="6956847"/>
            <a:ext cx="551344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9" name="Shape 455"/>
          <p:cNvSpPr txBox="1">
            <a:spLocks/>
          </p:cNvSpPr>
          <p:nvPr/>
        </p:nvSpPr>
        <p:spPr>
          <a:xfrm>
            <a:off x="868006" y="385612"/>
            <a:ext cx="9353954" cy="126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06" tIns="50406" rIns="50406" bIns="50406" anchor="ctr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endParaRPr lang="ru-RU" sz="3087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756" y="1738727"/>
            <a:ext cx="3723606" cy="51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602284" y="2543650"/>
            <a:ext cx="2493890" cy="407265"/>
          </a:xfrm>
          <a:prstGeom prst="wedgeRectCallout">
            <a:avLst>
              <a:gd name="adj1" fmla="val 119019"/>
              <a:gd name="adj2" fmla="val -21148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     Упражнения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602284" y="3190749"/>
            <a:ext cx="2493890" cy="407265"/>
          </a:xfrm>
          <a:prstGeom prst="wedgeRectCallout">
            <a:avLst>
              <a:gd name="adj1" fmla="val 122142"/>
              <a:gd name="adj2" fmla="val -9519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     Задачи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602284" y="4118560"/>
            <a:ext cx="2493890" cy="409573"/>
          </a:xfrm>
          <a:prstGeom prst="wedgeRectCallout">
            <a:avLst>
              <a:gd name="adj1" fmla="val 123607"/>
              <a:gd name="adj2" fmla="val -803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Групповая работа</a:t>
            </a:r>
            <a:endParaRPr lang="ru-RU" sz="180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602284" y="5135535"/>
            <a:ext cx="2493890" cy="712733"/>
          </a:xfrm>
          <a:prstGeom prst="wedgeRectCallout">
            <a:avLst>
              <a:gd name="adj1" fmla="val 120897"/>
              <a:gd name="adj2" fmla="val -745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algn="ctr" defTabSz="1008126" hangingPunct="0"/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Задания в тестовой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42104850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>
            <a:extLst>
              <a:ext uri="{FF2B5EF4-FFF2-40B4-BE49-F238E27FC236}">
                <a16:creationId xmlns:a16="http://schemas.microsoft.com/office/drawing/2014/main" id="{7B6ACFAD-4EC2-4201-A8C5-FF55A8FAD3F3}"/>
              </a:ext>
            </a:extLst>
          </p:cNvPr>
          <p:cNvSpPr/>
          <p:nvPr/>
        </p:nvSpPr>
        <p:spPr>
          <a:xfrm>
            <a:off x="2538388" y="36216"/>
            <a:ext cx="8083004" cy="136815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9072" y="366349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55"/>
            <a:r>
              <a:rPr lang="ru-RU" sz="4000" dirty="0">
                <a:solidFill>
                  <a:srgbClr val="FFFFFF"/>
                </a:solidFill>
                <a:latin typeface="Impact" panose="020B0806030902050204" pitchFamily="34" charset="0"/>
              </a:rPr>
              <a:t>Технологический профиль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14C6BE9-FD9C-4667-9222-22FC85D84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19152"/>
              </p:ext>
            </p:extLst>
          </p:nvPr>
        </p:nvGraphicFramePr>
        <p:xfrm>
          <a:off x="1305198" y="2856480"/>
          <a:ext cx="8083004" cy="3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65">
                  <a:extLst>
                    <a:ext uri="{9D8B030D-6E8A-4147-A177-3AD203B41FA5}">
                      <a16:colId xmlns:a16="http://schemas.microsoft.com/office/drawing/2014/main" val="3162425450"/>
                    </a:ext>
                  </a:extLst>
                </a:gridCol>
                <a:gridCol w="4139539">
                  <a:extLst>
                    <a:ext uri="{9D8B030D-6E8A-4147-A177-3AD203B41FA5}">
                      <a16:colId xmlns:a16="http://schemas.microsoft.com/office/drawing/2014/main" val="3312475006"/>
                    </a:ext>
                  </a:extLst>
                </a:gridCol>
              </a:tblGrid>
              <a:tr h="9154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Профильные предметы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Базовые предметы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67198"/>
                  </a:ext>
                </a:extLst>
              </a:tr>
              <a:tr h="6277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Математика: алгебра и начала мат. анализа, геометрия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331709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387854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Физика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597631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(Химия)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335971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(Биология)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История (Россия в мире)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92353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ОБЖ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21669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76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8FAD6-8558-44C4-A8FC-B6FCC66470F8}"/>
              </a:ext>
            </a:extLst>
          </p:cNvPr>
          <p:cNvSpPr txBox="1"/>
          <p:nvPr/>
        </p:nvSpPr>
        <p:spPr>
          <a:xfrm>
            <a:off x="378148" y="1550850"/>
            <a:ext cx="979216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/>
              <a:t>ориентирован на </a:t>
            </a:r>
            <a:r>
              <a:rPr lang="ru-RU" b="1" dirty="0"/>
              <a:t>производственную, инженерную </a:t>
            </a:r>
            <a:r>
              <a:rPr lang="ru-RU" dirty="0"/>
              <a:t>и</a:t>
            </a:r>
            <a:r>
              <a:rPr lang="ru-RU" b="1" dirty="0"/>
              <a:t> информационную </a:t>
            </a:r>
            <a:r>
              <a:rPr lang="ru-RU" dirty="0"/>
              <a:t>сферы </a:t>
            </a:r>
          </a:p>
          <a:p>
            <a:r>
              <a:rPr lang="ru-RU" dirty="0"/>
              <a:t>деятельности, поэтому в данном профиле для изучения на углубленном уровне </a:t>
            </a:r>
          </a:p>
          <a:p>
            <a:r>
              <a:rPr lang="ru-RU" dirty="0"/>
              <a:t>выбираются учебные предметы и элективные курсы преимущественно из</a:t>
            </a:r>
          </a:p>
          <a:p>
            <a:r>
              <a:rPr lang="ru-RU" dirty="0"/>
              <a:t>предметных областей «Математика и информатика» и «Естественные науки».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5417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>
            <a:extLst>
              <a:ext uri="{FF2B5EF4-FFF2-40B4-BE49-F238E27FC236}">
                <a16:creationId xmlns:a16="http://schemas.microsoft.com/office/drawing/2014/main" id="{7B6ACFAD-4EC2-4201-A8C5-FF55A8FAD3F3}"/>
              </a:ext>
            </a:extLst>
          </p:cNvPr>
          <p:cNvSpPr/>
          <p:nvPr/>
        </p:nvSpPr>
        <p:spPr>
          <a:xfrm>
            <a:off x="2538388" y="36216"/>
            <a:ext cx="8083004" cy="1415060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8388" y="41634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УМК по химии  10-11 </a:t>
            </a:r>
          </a:p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Рудзитис Г.Е. ,Фельдман Ф.Г.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Для проекта «Инженерный класс»</a:t>
            </a:r>
            <a:endParaRPr lang="ru-RU" sz="2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A6BD14-6EDC-4B54-ABA4-A9C3DC28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00" y="2700511"/>
            <a:ext cx="1312595" cy="1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4B63CB-693C-4935-B814-3574B75918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" y="1451275"/>
            <a:ext cx="1512168" cy="1973789"/>
          </a:xfrm>
          <a:prstGeom prst="rect">
            <a:avLst/>
          </a:prstGeom>
        </p:spPr>
      </p:pic>
      <p:pic>
        <p:nvPicPr>
          <p:cNvPr id="7" name="Picture 2" descr="C:\Users\ESindryakova\Downloads\(cover) Химия. 11 кл. Углубленный уровень (Рудзитис Г. Е., Фельдман Ф. Г.).png">
            <a:extLst>
              <a:ext uri="{FF2B5EF4-FFF2-40B4-BE49-F238E27FC236}">
                <a16:creationId xmlns:a16="http://schemas.microsoft.com/office/drawing/2014/main" id="{846D83CC-6DA1-4E4E-B24E-361EDCDA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7" y="4032242"/>
            <a:ext cx="1512168" cy="18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695828-630E-40C6-B3F8-CC9B51BC77CB}"/>
              </a:ext>
            </a:extLst>
          </p:cNvPr>
          <p:cNvSpPr/>
          <p:nvPr/>
        </p:nvSpPr>
        <p:spPr>
          <a:xfrm>
            <a:off x="3204413" y="1603276"/>
            <a:ext cx="742805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Содержание ориентировано на учащихся инженерных классов школ естественно-научного профиля;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Особое внимание уделено практическим аспектам использования химических процессов и технологическим принципам промышленного получения неорганических и органических соединений, а также их использованию в технике;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Содержание и задания учебника, а также рекомендованные электронные ресурсы позволяют подготовиться к ЕГЭ;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Удобная и логичная структура учебников</a:t>
            </a:r>
          </a:p>
        </p:txBody>
      </p:sp>
    </p:spTree>
    <p:extLst>
      <p:ext uri="{BB962C8B-B14F-4D97-AF65-F5344CB8AC3E}">
        <p14:creationId xmlns:p14="http://schemas.microsoft.com/office/powerpoint/2010/main" val="37538873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291856" y="-28004"/>
            <a:ext cx="10109688" cy="175138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5" y="6865332"/>
            <a:ext cx="10081688" cy="50239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669723" y="217584"/>
            <a:ext cx="9353954" cy="12602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hangingPunct="0"/>
            <a:r>
              <a:rPr lang="ru-RU" sz="2205" b="1" dirty="0">
                <a:solidFill>
                  <a:srgbClr val="A7A7A7">
                    <a:lumMod val="50000"/>
                  </a:srgbClr>
                </a:solidFill>
                <a:latin typeface="Helvetica"/>
                <a:cs typeface="Helvetica"/>
                <a:sym typeface="Helvetica"/>
              </a:rPr>
              <a:t/>
            </a:r>
            <a:br>
              <a:rPr lang="ru-RU" sz="2205" b="1" dirty="0">
                <a:solidFill>
                  <a:srgbClr val="A7A7A7">
                    <a:lumMod val="50000"/>
                  </a:srgbClr>
                </a:solidFill>
                <a:latin typeface="Helvetica"/>
                <a:cs typeface="Helvetica"/>
                <a:sym typeface="Helvetica"/>
              </a:rPr>
            </a:br>
            <a:endParaRPr dirty="0"/>
          </a:p>
        </p:txBody>
      </p:sp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4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562305" y="6956847"/>
            <a:ext cx="222356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9" name="Shape 455"/>
          <p:cNvSpPr txBox="1">
            <a:spLocks/>
          </p:cNvSpPr>
          <p:nvPr/>
        </p:nvSpPr>
        <p:spPr>
          <a:xfrm>
            <a:off x="291856" y="18925"/>
            <a:ext cx="9899849" cy="162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06" tIns="50406" rIns="50406" bIns="50406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lvl="0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087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УМК ПО  ХИМИИ  УГЛУБЛЁННОГО УРОВНЯ  </a:t>
            </a:r>
          </a:p>
          <a:p>
            <a:pPr lvl="0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087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Г.Е. РУДЗИТИС, Ф.Г. ФЕЛЬДМАН</a:t>
            </a:r>
            <a:endParaRPr lang="en-US" sz="3087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  <a:sym typeface="Helvetica Neue Black Condensed"/>
            </a:endParaRPr>
          </a:p>
          <a:p>
            <a:pPr lvl="0" hangingPunct="1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087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 (10-11 </a:t>
            </a:r>
            <a:r>
              <a:rPr lang="ru-RU" sz="3087" dirty="0" err="1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кл</a:t>
            </a:r>
            <a:r>
              <a:rPr lang="ru-RU" sz="3087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  <a:sym typeface="Helvetica Neue Black Condensed"/>
              </a:rPr>
              <a:t>.)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976" y="18926"/>
            <a:ext cx="726372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351417" y="1723385"/>
            <a:ext cx="9833585" cy="78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3. Удобная и логичная структура учебников</a:t>
            </a:r>
            <a:endParaRPr lang="ru-RU" dirty="0"/>
          </a:p>
          <a:p>
            <a:pPr marL="0" indent="0">
              <a:buNone/>
            </a:pPr>
            <a:endParaRPr lang="ru-RU" sz="3969" b="1" dirty="0">
              <a:solidFill>
                <a:srgbClr val="0070C0"/>
              </a:solidFill>
            </a:endParaRPr>
          </a:p>
          <a:p>
            <a:pPr marL="378047" indent="-378047"/>
            <a:endParaRPr lang="ru-RU" b="1" dirty="0">
              <a:solidFill>
                <a:srgbClr val="0070C0"/>
              </a:solidFill>
            </a:endParaRPr>
          </a:p>
          <a:p>
            <a:pPr marL="378047" indent="-378047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229" y="2589749"/>
            <a:ext cx="6153104" cy="40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60212" y="2364453"/>
            <a:ext cx="1984805" cy="450591"/>
          </a:xfrm>
          <a:prstGeom prst="wedgeRoundRectCallout">
            <a:avLst>
              <a:gd name="adj1" fmla="val 68872"/>
              <a:gd name="adj2" fmla="val 16235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Актуализация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60211" y="3281118"/>
            <a:ext cx="1984805" cy="788556"/>
          </a:xfrm>
          <a:prstGeom prst="wedgeRoundRectCallout">
            <a:avLst>
              <a:gd name="adj1" fmla="val 66955"/>
              <a:gd name="adj2" fmla="val 96007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Важная информация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30880" y="4812659"/>
            <a:ext cx="1984805" cy="788556"/>
          </a:xfrm>
          <a:prstGeom prst="wedgeRoundRectCallout">
            <a:avLst>
              <a:gd name="adj1" fmla="val 62642"/>
              <a:gd name="adj2" fmla="val 4413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Лабораторный опыт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402738" y="3587928"/>
            <a:ext cx="1984805" cy="450591"/>
          </a:xfrm>
          <a:prstGeom prst="wedgeRoundRectCallout">
            <a:avLst>
              <a:gd name="adj1" fmla="val -137181"/>
              <a:gd name="adj2" fmla="val 10565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Ключевые слова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318334" y="4259436"/>
            <a:ext cx="2056015" cy="1464485"/>
          </a:xfrm>
          <a:prstGeom prst="wedgeRoundRectCallout">
            <a:avLst>
              <a:gd name="adj1" fmla="val -74886"/>
              <a:gd name="adj2" fmla="val -11358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Формирование устной и письменной речи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8356586" y="6172522"/>
            <a:ext cx="1984805" cy="450591"/>
          </a:xfrm>
          <a:prstGeom prst="wedgeRoundRectCallout">
            <a:avLst>
              <a:gd name="adj1" fmla="val -80157"/>
              <a:gd name="adj2" fmla="val -90977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defTabSz="1008126" hangingPunct="0"/>
            <a:r>
              <a:rPr lang="ru-RU" sz="198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21403292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>
            <a:extLst>
              <a:ext uri="{FF2B5EF4-FFF2-40B4-BE49-F238E27FC236}">
                <a16:creationId xmlns:a16="http://schemas.microsoft.com/office/drawing/2014/main" id="{7B6ACFAD-4EC2-4201-A8C5-FF55A8FAD3F3}"/>
              </a:ext>
            </a:extLst>
          </p:cNvPr>
          <p:cNvSpPr/>
          <p:nvPr/>
        </p:nvSpPr>
        <p:spPr>
          <a:xfrm>
            <a:off x="2538388" y="36215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8388" y="41634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УМК по физике  10-11 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А.А. </a:t>
            </a:r>
            <a:r>
              <a:rPr lang="ru-RU" sz="3600" dirty="0" err="1">
                <a:solidFill>
                  <a:schemeClr val="bg1"/>
                </a:solidFill>
                <a:latin typeface="Impact" pitchFamily="34" charset="0"/>
              </a:rPr>
              <a:t>Пинского</a:t>
            </a:r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, О.Ф. </a:t>
            </a:r>
            <a:r>
              <a:rPr lang="ru-RU" sz="3600" dirty="0" err="1">
                <a:solidFill>
                  <a:schemeClr val="bg1"/>
                </a:solidFill>
                <a:latin typeface="Impact" pitchFamily="34" charset="0"/>
              </a:rPr>
              <a:t>Кабардина</a:t>
            </a:r>
            <a:endParaRPr lang="ru-RU" sz="3600" dirty="0"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Для проекта «Инженерный класс»</a:t>
            </a:r>
            <a:endParaRPr lang="ru-RU" sz="2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Picture 7" descr="C:\Users\EVelikanova\AppData\Local\Temp\untitled.png">
            <a:extLst>
              <a:ext uri="{FF2B5EF4-FFF2-40B4-BE49-F238E27FC236}">
                <a16:creationId xmlns:a16="http://schemas.microsoft.com/office/drawing/2014/main" id="{4C4654B8-CC7B-4ACD-86D1-2F3A2F8A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6" y="1704720"/>
            <a:ext cx="1597287" cy="2219927"/>
          </a:xfrm>
          <a:prstGeom prst="rect">
            <a:avLst/>
          </a:prstGeom>
          <a:noFill/>
        </p:spPr>
      </p:pic>
      <p:pic>
        <p:nvPicPr>
          <p:cNvPr id="10" name="Picture 8" descr="C:\Users\EVelikanova\AppData\Local\Temp\untitled.png">
            <a:extLst>
              <a:ext uri="{FF2B5EF4-FFF2-40B4-BE49-F238E27FC236}">
                <a16:creationId xmlns:a16="http://schemas.microsoft.com/office/drawing/2014/main" id="{4A053EF5-8E5B-4326-845B-9DB777BA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32" y="4128350"/>
            <a:ext cx="1630474" cy="2286526"/>
          </a:xfrm>
          <a:prstGeom prst="rect">
            <a:avLst/>
          </a:prstGeom>
          <a:noFill/>
        </p:spPr>
      </p:pic>
      <p:pic>
        <p:nvPicPr>
          <p:cNvPr id="4100" name="Picture 4" descr="Изображение Физика. Рабочие программы. Предметная линия учебников &quot;Академия&quot;. Углублённый уровень. 10-11 классы.">
            <a:extLst>
              <a:ext uri="{FF2B5EF4-FFF2-40B4-BE49-F238E27FC236}">
                <a16:creationId xmlns:a16="http://schemas.microsoft.com/office/drawing/2014/main" id="{9E04D2F0-BE38-4374-B2C5-9F140BAB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405" y="1908423"/>
            <a:ext cx="1444971" cy="22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91F539-F8B1-4311-8398-F21E1116922C}"/>
              </a:ext>
            </a:extLst>
          </p:cNvPr>
          <p:cNvSpPr txBox="1"/>
          <p:nvPr/>
        </p:nvSpPr>
        <p:spPr>
          <a:xfrm>
            <a:off x="3474668" y="2697189"/>
            <a:ext cx="733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Учебники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прошли экспертизу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для включения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в ФП;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F81BD">
                    <a:lumMod val="75000"/>
                  </a:srgbClr>
                </a:solidFill>
              </a:rPr>
              <a:t>В содержании учебников представлены ключевые теории, идеи, понятия, факты в соответствии с фундаментальным ядром общего образования, отражены методы научного познания, используемые в физике.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F81BD">
                    <a:lumMod val="75000"/>
                  </a:srgbClr>
                </a:solidFill>
              </a:rPr>
              <a:t>В учебный материал также входят экспериментальные задания, образцы заданий ЕГЭ, темы семинаров, круглых столов, интернет-конференций и творческих проектов</a:t>
            </a:r>
          </a:p>
        </p:txBody>
      </p:sp>
      <p:pic>
        <p:nvPicPr>
          <p:cNvPr id="4104" name="Picture 8" descr="http://catalog.prosv.ru/images/medium/9026335b-9d16-11e3-b859-0050569c0d55.jpg">
            <a:extLst>
              <a:ext uri="{FF2B5EF4-FFF2-40B4-BE49-F238E27FC236}">
                <a16:creationId xmlns:a16="http://schemas.microsoft.com/office/drawing/2014/main" id="{CBE6B335-B853-4E11-889F-91B967A6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166" y="4788743"/>
            <a:ext cx="1405096" cy="1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671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53">
            <a:extLst>
              <a:ext uri="{FF2B5EF4-FFF2-40B4-BE49-F238E27FC236}">
                <a16:creationId xmlns:a16="http://schemas.microsoft.com/office/drawing/2014/main" id="{FBC16145-BC07-4D7B-ACCD-DFFCC16F963D}"/>
              </a:ext>
            </a:extLst>
          </p:cNvPr>
          <p:cNvSpPr/>
          <p:nvPr/>
        </p:nvSpPr>
        <p:spPr>
          <a:xfrm>
            <a:off x="2625332" y="-113740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pic>
        <p:nvPicPr>
          <p:cNvPr id="1030" name="Picture 6" descr="http://magspace.ru/uploads/2017/09/28/auto_17-4352805ac470ebf2b16b11a7df25d.jpg">
            <a:extLst>
              <a:ext uri="{FF2B5EF4-FFF2-40B4-BE49-F238E27FC236}">
                <a16:creationId xmlns:a16="http://schemas.microsoft.com/office/drawing/2014/main" id="{14F6E30F-3B9E-4A1E-AAE4-CDAD105A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54" y="2555572"/>
            <a:ext cx="5208637" cy="41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2484" y="295786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Impact" panose="020B0806030902050204" pitchFamily="34" charset="0"/>
              </a:rPr>
              <a:t>Цель </a:t>
            </a:r>
            <a:r>
              <a:rPr lang="ru-RU" sz="4400" dirty="0" err="1">
                <a:solidFill>
                  <a:srgbClr val="FFFFFF"/>
                </a:solidFill>
                <a:latin typeface="Impact" panose="020B0806030902050204" pitchFamily="34" charset="0"/>
              </a:rPr>
              <a:t>профилизации</a:t>
            </a:r>
            <a:endParaRPr lang="ru-RU"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A00FB1-2707-4549-A787-D759C17CA139}"/>
              </a:ext>
            </a:extLst>
          </p:cNvPr>
          <p:cNvSpPr/>
          <p:nvPr/>
        </p:nvSpPr>
        <p:spPr>
          <a:xfrm>
            <a:off x="2970436" y="1518313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учащимся возможность  спроектировать свое будущее и сформировать необходимые ресурсы  для осуществления осознанного профессионального выбора с учетом реальных потребностей рынка труда  </a:t>
            </a:r>
          </a:p>
          <a:p>
            <a:pPr marL="457200" indent="-457200"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854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4" y="6975735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308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316308" y="6956847"/>
            <a:ext cx="551344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542262" y="8450"/>
            <a:ext cx="8151138" cy="175138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260682" y="128607"/>
            <a:ext cx="7939215" cy="186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55"/>
            <a:r>
              <a:rPr lang="ru-RU" sz="4000" dirty="0">
                <a:solidFill>
                  <a:srgbClr val="FFFFFF"/>
                </a:solidFill>
                <a:latin typeface="Impact" panose="020B0806030902050204" pitchFamily="34" charset="0"/>
              </a:rPr>
              <a:t>УМК по математике  для углубленного изучения</a:t>
            </a:r>
          </a:p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342" y="6337525"/>
            <a:ext cx="2122775" cy="673264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961" tIns="57481" rIns="114961" bIns="57481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Учебники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+ ЭФУ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36218" y="1792991"/>
            <a:ext cx="8319468" cy="5266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400" b="1" i="1" dirty="0">
              <a:solidFill>
                <a:srgbClr val="FF0000"/>
              </a:solidFill>
              <a:latin typeface="+mj-lt"/>
            </a:endParaRPr>
          </a:p>
          <a:p>
            <a:endParaRPr lang="ru-RU" sz="2400" b="1" i="1" dirty="0">
              <a:solidFill>
                <a:srgbClr val="FF0000"/>
              </a:solidFill>
              <a:latin typeface="+mj-lt"/>
            </a:endParaRPr>
          </a:p>
          <a:p>
            <a:endParaRPr lang="ru-RU" sz="2400" b="1" i="1" dirty="0">
              <a:solidFill>
                <a:srgbClr val="FF0000"/>
              </a:solidFill>
              <a:latin typeface="+mj-lt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Главные особенности УМК :</a:t>
            </a:r>
            <a:endParaRPr lang="ru-RU" sz="1544" b="1" i="1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78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Учебники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прошли экспертизу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для включения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в ФП;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 рассчитаны на углублённом уровне  4 или 5 ч/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нед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Helvetica"/>
              </a:rPr>
              <a:t>. (136 или 180 ч/год);</a:t>
            </a:r>
          </a:p>
          <a:p>
            <a:pPr marL="342900" indent="-342900" defTabSz="1009524" hangingPunct="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sym typeface="Helvetica"/>
              </a:rPr>
              <a:t>имеют отличительной особенностью 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прикладную направленность, большое количество разобранных примеров, знакомящих  учащихся с различными методами решений и доказательств и позволяющих организовать процесс  подготовки старшеклассников к поступлению в высшие технические учебные заведения с повышенными требованиями к математической подготовке поступающих (МФТИ, МВТУ, МИЭТ и др.);</a:t>
            </a:r>
          </a:p>
          <a:p>
            <a:pPr marL="285750" indent="-285750" defTabSz="1009524" hangingPunct="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0000"/>
              </a:solidFill>
              <a:sym typeface="Helvetica"/>
            </a:endParaRPr>
          </a:p>
          <a:p>
            <a:pPr marL="285750" indent="-285750" defTabSz="1009524" hangingPunct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sym typeface="Helvetica"/>
              </a:rPr>
              <a:t>рекомендуются к использованию в </a:t>
            </a:r>
            <a:r>
              <a:rPr lang="ru-RU" sz="1600" b="1" dirty="0" err="1">
                <a:solidFill>
                  <a:srgbClr val="000000"/>
                </a:solidFill>
                <a:sym typeface="Helvetica"/>
              </a:rPr>
              <a:t>линииях</a:t>
            </a:r>
            <a:r>
              <a:rPr lang="ru-RU" sz="1600" b="1" dirty="0">
                <a:solidFill>
                  <a:srgbClr val="000000"/>
                </a:solidFill>
                <a:sym typeface="Helvetica"/>
              </a:rPr>
              <a:t>:</a:t>
            </a:r>
          </a:p>
          <a:p>
            <a:pPr marL="285750" indent="-285750" defTabSz="1009524" hangingPunct="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sym typeface="Helvetica"/>
              </a:rPr>
              <a:t>    по алгебре (7-9 </a:t>
            </a:r>
            <a:r>
              <a:rPr lang="ru-RU" sz="1600" dirty="0" err="1">
                <a:solidFill>
                  <a:srgbClr val="000000"/>
                </a:solidFill>
                <a:sym typeface="Helvetica"/>
              </a:rPr>
              <a:t>угл</a:t>
            </a:r>
            <a:r>
              <a:rPr lang="ru-RU" sz="1600" dirty="0">
                <a:solidFill>
                  <a:srgbClr val="000000"/>
                </a:solidFill>
                <a:sym typeface="Helvetica"/>
              </a:rPr>
              <a:t>.) Ю.Н. Макарычева и др.</a:t>
            </a:r>
          </a:p>
          <a:p>
            <a:pPr marL="285750" indent="-285750" defTabSz="1009524" hangingPunct="0"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000000"/>
                </a:solidFill>
                <a:sym typeface="Helvetica"/>
              </a:rPr>
              <a:t>    </a:t>
            </a:r>
            <a:r>
              <a:rPr lang="ru-RU" sz="1600" dirty="0">
                <a:solidFill>
                  <a:srgbClr val="000000"/>
                </a:solidFill>
                <a:sym typeface="Helvetica"/>
              </a:rPr>
              <a:t>по алгебре (7-9, </a:t>
            </a:r>
            <a:r>
              <a:rPr lang="ru-RU" sz="1600" dirty="0" err="1">
                <a:solidFill>
                  <a:srgbClr val="000000"/>
                </a:solidFill>
                <a:sym typeface="Helvetica"/>
              </a:rPr>
              <a:t>общеобр</a:t>
            </a:r>
            <a:r>
              <a:rPr lang="ru-RU" sz="1600" dirty="0">
                <a:solidFill>
                  <a:srgbClr val="000000"/>
                </a:solidFill>
                <a:sym typeface="Helvetica"/>
              </a:rPr>
              <a:t>.)  Макарычева Ю.Н. и </a:t>
            </a:r>
            <a:r>
              <a:rPr lang="ru-RU" sz="1600" dirty="0" err="1">
                <a:solidFill>
                  <a:srgbClr val="000000"/>
                </a:solidFill>
                <a:sym typeface="Helvetica"/>
              </a:rPr>
              <a:t>др</a:t>
            </a:r>
            <a:r>
              <a:rPr lang="ru-RU" sz="1600" dirty="0">
                <a:solidFill>
                  <a:srgbClr val="000000"/>
                </a:solidFill>
                <a:sym typeface="Helvetica"/>
              </a:rPr>
              <a:t>,</a:t>
            </a:r>
          </a:p>
          <a:p>
            <a:pPr marL="285750" indent="-285750" defTabSz="1009524" hangingPunct="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sym typeface="Helvetica"/>
              </a:rPr>
              <a:t>    по алгебре (7-9) Колягина Ю.М. и др.,</a:t>
            </a:r>
          </a:p>
          <a:p>
            <a:pPr marL="285750" indent="-285750" defTabSz="1009524" hangingPunct="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sym typeface="Helvetica"/>
              </a:rPr>
              <a:t>    по алгебре (7-9)  Дорофеева Г.В. и др.</a:t>
            </a:r>
          </a:p>
          <a:p>
            <a:pPr marL="285750" indent="-285750" defTabSz="1009524" hangingPunct="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sym typeface="Helvetica"/>
              </a:rPr>
              <a:t>    по алгебре (7-9) Никольского С.М. и др.</a:t>
            </a:r>
            <a:endParaRPr lang="ru-RU" sz="1600" b="1" dirty="0">
              <a:solidFill>
                <a:srgbClr val="000000"/>
              </a:solidFill>
              <a:sym typeface="Helvetica"/>
            </a:endParaRPr>
          </a:p>
          <a:p>
            <a:pPr marL="266183" indent="-266183" defTabSz="1009524" hangingPunct="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0000"/>
              </a:solidFill>
            </a:endParaRPr>
          </a:p>
          <a:p>
            <a:pPr defTabSz="1009524" hangingPunct="0"/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 marL="266183" indent="-266183" defTabSz="1009524" hangingPunct="0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endParaRPr lang="ru-RU" sz="1103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1" name="Picture 2" descr="C:\Users\MGeneralova\Desktop\новые линии обложки\img012.jpg">
            <a:extLst>
              <a:ext uri="{FF2B5EF4-FFF2-40B4-BE49-F238E27FC236}">
                <a16:creationId xmlns:a16="http://schemas.microsoft.com/office/drawing/2014/main" id="{BFF8F12C-E3DC-4463-80AB-A88398C2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06" y="1367760"/>
            <a:ext cx="1826714" cy="23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Generalova\Desktop\новые линии обложки\img014.jpg">
            <a:extLst>
              <a:ext uri="{FF2B5EF4-FFF2-40B4-BE49-F238E27FC236}">
                <a16:creationId xmlns:a16="http://schemas.microsoft.com/office/drawing/2014/main" id="{F43612CA-112D-4DD4-A60D-140D91F7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92" y="3908547"/>
            <a:ext cx="1823128" cy="23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11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50D7AF-7919-4F42-B5D5-92DDBB53BBFB}"/>
              </a:ext>
            </a:extLst>
          </p:cNvPr>
          <p:cNvSpPr/>
          <p:nvPr/>
        </p:nvSpPr>
        <p:spPr>
          <a:xfrm>
            <a:off x="5130676" y="2029612"/>
            <a:ext cx="5400600" cy="33220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4" name="imag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4" y="6975735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308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316308" y="6956847"/>
            <a:ext cx="551344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542262" y="8451"/>
            <a:ext cx="8151138" cy="1211010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260682" y="128607"/>
            <a:ext cx="7939215" cy="162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55"/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</a:rPr>
              <a:t>УМК по математике  для углубленного изучения</a:t>
            </a:r>
          </a:p>
          <a:p>
            <a:pPr algn="ctr">
              <a:defRPr/>
            </a:pPr>
            <a:r>
              <a:rPr lang="ru-RU" sz="3528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47B4ED9-83D3-4EE5-B3DC-D47E345EF55A}"/>
              </a:ext>
            </a:extLst>
          </p:cNvPr>
          <p:cNvGrpSpPr/>
          <p:nvPr/>
        </p:nvGrpSpPr>
        <p:grpSpPr>
          <a:xfrm>
            <a:off x="5202684" y="2115109"/>
            <a:ext cx="5243964" cy="3177690"/>
            <a:chOff x="2110909" y="2481984"/>
            <a:chExt cx="8812470" cy="5890557"/>
          </a:xfrm>
        </p:grpSpPr>
        <p:graphicFrame>
          <p:nvGraphicFramePr>
            <p:cNvPr id="15" name="Объект 14">
              <a:extLst>
                <a:ext uri="{FF2B5EF4-FFF2-40B4-BE49-F238E27FC236}">
                  <a16:creationId xmlns:a16="http://schemas.microsoft.com/office/drawing/2014/main" id="{A7E04569-7D85-4248-A3C7-D9BB9B34F5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721478"/>
                </p:ext>
              </p:extLst>
            </p:nvPr>
          </p:nvGraphicFramePr>
          <p:xfrm>
            <a:off x="2110909" y="2481984"/>
            <a:ext cx="4146928" cy="5874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Acrobat Document" r:id="rId8" imgW="4505106" imgH="5991034" progId="AcroExch.Document.DC">
                    <p:embed/>
                  </p:oleObj>
                </mc:Choice>
                <mc:Fallback>
                  <p:oleObj name="Acrobat Document" r:id="rId8" imgW="4505106" imgH="5991034" progId="AcroExch.Document.DC">
                    <p:embed/>
                    <p:pic>
                      <p:nvPicPr>
                        <p:cNvPr id="5" name="Объект 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10909" y="2481984"/>
                          <a:ext cx="4146928" cy="58746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>
              <a:extLst>
                <a:ext uri="{FF2B5EF4-FFF2-40B4-BE49-F238E27FC236}">
                  <a16:creationId xmlns:a16="http://schemas.microsoft.com/office/drawing/2014/main" id="{A3F71D2A-EDDC-47A7-A643-F9E302EF93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0433244"/>
                </p:ext>
              </p:extLst>
            </p:nvPr>
          </p:nvGraphicFramePr>
          <p:xfrm>
            <a:off x="6530891" y="2497877"/>
            <a:ext cx="4392488" cy="5874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Acrobat Document" r:id="rId10" imgW="4505106" imgH="5991034" progId="AcroExch.Document.DC">
                    <p:embed/>
                  </p:oleObj>
                </mc:Choice>
                <mc:Fallback>
                  <p:oleObj name="Acrobat Document" r:id="rId10" imgW="4505106" imgH="5991034" progId="AcroExch.Document.DC">
                    <p:embed/>
                    <p:pic>
                      <p:nvPicPr>
                        <p:cNvPr id="6" name="Объект 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30891" y="2497877"/>
                          <a:ext cx="4392488" cy="58746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Скругленный прямоугольник 6">
              <a:extLst>
                <a:ext uri="{FF2B5EF4-FFF2-40B4-BE49-F238E27FC236}">
                  <a16:creationId xmlns:a16="http://schemas.microsoft.com/office/drawing/2014/main" id="{C8C6D966-D852-4F84-AFF4-99481637EC21}"/>
                </a:ext>
              </a:extLst>
            </p:cNvPr>
            <p:cNvSpPr/>
            <p:nvPr/>
          </p:nvSpPr>
          <p:spPr>
            <a:xfrm>
              <a:off x="6640674" y="3060725"/>
              <a:ext cx="4137263" cy="2569460"/>
            </a:xfrm>
            <a:prstGeom prst="roundRect">
              <a:avLst>
                <a:gd name="adj" fmla="val 13419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1" tIns="65021" rIns="65021" bIns="65021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Скругленный прямоугольник 7">
              <a:extLst>
                <a:ext uri="{FF2B5EF4-FFF2-40B4-BE49-F238E27FC236}">
                  <a16:creationId xmlns:a16="http://schemas.microsoft.com/office/drawing/2014/main" id="{6B056A9F-153A-494C-BC6F-37A7E79915C5}"/>
                </a:ext>
              </a:extLst>
            </p:cNvPr>
            <p:cNvSpPr/>
            <p:nvPr/>
          </p:nvSpPr>
          <p:spPr>
            <a:xfrm>
              <a:off x="2215381" y="3060726"/>
              <a:ext cx="4042456" cy="2053990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1" tIns="65021" rIns="65021" bIns="65021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A7CBD4D-438D-4DE5-BAC4-8DDEF0174504}"/>
              </a:ext>
            </a:extLst>
          </p:cNvPr>
          <p:cNvGrpSpPr/>
          <p:nvPr/>
        </p:nvGrpSpPr>
        <p:grpSpPr>
          <a:xfrm>
            <a:off x="397626" y="2813254"/>
            <a:ext cx="4859601" cy="3455670"/>
            <a:chOff x="1000995" y="1745978"/>
            <a:chExt cx="11118787" cy="6660835"/>
          </a:xfrm>
        </p:grpSpPr>
        <p:graphicFrame>
          <p:nvGraphicFramePr>
            <p:cNvPr id="23" name="Объект 22">
              <a:extLst>
                <a:ext uri="{FF2B5EF4-FFF2-40B4-BE49-F238E27FC236}">
                  <a16:creationId xmlns:a16="http://schemas.microsoft.com/office/drawing/2014/main" id="{DA727586-C7B3-43D2-A8A4-0CE928FD89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891671"/>
                </p:ext>
              </p:extLst>
            </p:nvPr>
          </p:nvGraphicFramePr>
          <p:xfrm>
            <a:off x="1000995" y="1745978"/>
            <a:ext cx="5946777" cy="6462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Acrobat Document" r:id="rId12" imgW="4505106" imgH="5991034" progId="AcroExch.Document.DC">
                    <p:embed/>
                  </p:oleObj>
                </mc:Choice>
                <mc:Fallback>
                  <p:oleObj name="Acrobat Document" r:id="rId12" imgW="4505106" imgH="5991034" progId="AcroExch.Document.DC">
                    <p:embed/>
                    <p:pic>
                      <p:nvPicPr>
                        <p:cNvPr id="5" name="Объект 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00995" y="1745978"/>
                          <a:ext cx="5946777" cy="64627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>
              <a:extLst>
                <a:ext uri="{FF2B5EF4-FFF2-40B4-BE49-F238E27FC236}">
                  <a16:creationId xmlns:a16="http://schemas.microsoft.com/office/drawing/2014/main" id="{1E2B97A4-E823-43D5-BEC1-CC9E931892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464150"/>
                </p:ext>
              </p:extLst>
            </p:nvPr>
          </p:nvGraphicFramePr>
          <p:xfrm>
            <a:off x="6911463" y="2003576"/>
            <a:ext cx="5208319" cy="64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Acrobat Document" r:id="rId14" imgW="4505106" imgH="5991034" progId="AcroExch.Document.DC">
                    <p:embed/>
                  </p:oleObj>
                </mc:Choice>
                <mc:Fallback>
                  <p:oleObj name="Acrobat Document" r:id="rId14" imgW="4505106" imgH="5991034" progId="AcroExch.Document.DC">
                    <p:embed/>
                    <p:pic>
                      <p:nvPicPr>
                        <p:cNvPr id="6" name="Объект 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11463" y="2003576"/>
                          <a:ext cx="5208319" cy="6403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Скругленный прямоугольник 7">
              <a:extLst>
                <a:ext uri="{FF2B5EF4-FFF2-40B4-BE49-F238E27FC236}">
                  <a16:creationId xmlns:a16="http://schemas.microsoft.com/office/drawing/2014/main" id="{8769EEC5-2A34-4540-8FDE-F7F2A6AD1BEA}"/>
                </a:ext>
              </a:extLst>
            </p:cNvPr>
            <p:cNvSpPr/>
            <p:nvPr/>
          </p:nvSpPr>
          <p:spPr>
            <a:xfrm>
              <a:off x="1943328" y="4103773"/>
              <a:ext cx="4300704" cy="2522656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5021" tIns="65021" rIns="65021" bIns="65021" numCol="1" spcCol="38100" rtlCol="0" anchor="ctr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085626-4757-4F2D-8800-36C04CFDF75A}"/>
              </a:ext>
            </a:extLst>
          </p:cNvPr>
          <p:cNvSpPr/>
          <p:nvPr/>
        </p:nvSpPr>
        <p:spPr>
          <a:xfrm>
            <a:off x="231505" y="2813254"/>
            <a:ext cx="5018099" cy="36080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8F571EBD-DE35-463F-A767-7F13F39C3CEB}"/>
              </a:ext>
            </a:extLst>
          </p:cNvPr>
          <p:cNvSpPr/>
          <p:nvPr/>
        </p:nvSpPr>
        <p:spPr>
          <a:xfrm>
            <a:off x="284298" y="1514344"/>
            <a:ext cx="4377949" cy="604726"/>
          </a:xfrm>
          <a:prstGeom prst="wedgeRoundRectCallout">
            <a:avLst>
              <a:gd name="adj1" fmla="val 3930"/>
              <a:gd name="adj2" fmla="val 38830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4BB93B75-F5A4-4152-8F30-34BB307EB580}"/>
              </a:ext>
            </a:extLst>
          </p:cNvPr>
          <p:cNvSpPr/>
          <p:nvPr/>
        </p:nvSpPr>
        <p:spPr>
          <a:xfrm>
            <a:off x="5506228" y="6374827"/>
            <a:ext cx="4982221" cy="485150"/>
          </a:xfrm>
          <a:prstGeom prst="wedgeRoundRectCallout">
            <a:avLst>
              <a:gd name="adj1" fmla="val 1304"/>
              <a:gd name="adj2" fmla="val -56316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Рекомендуемые интернет - ресурсы и разнообразные примеры расширяют возможности обучения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92675-AE8A-4000-B9D7-E420349484CA}"/>
              </a:ext>
            </a:extLst>
          </p:cNvPr>
          <p:cNvSpPr txBox="1"/>
          <p:nvPr/>
        </p:nvSpPr>
        <p:spPr>
          <a:xfrm>
            <a:off x="360664" y="1563318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Теоретический материал подкреплён </a:t>
            </a:r>
            <a:b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иллюстрациями и  многочисленными примерами</a:t>
            </a:r>
          </a:p>
        </p:txBody>
      </p:sp>
    </p:spTree>
    <p:extLst>
      <p:ext uri="{BB962C8B-B14F-4D97-AF65-F5344CB8AC3E}">
        <p14:creationId xmlns:p14="http://schemas.microsoft.com/office/powerpoint/2010/main" val="210696384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53">
            <a:extLst>
              <a:ext uri="{FF2B5EF4-FFF2-40B4-BE49-F238E27FC236}">
                <a16:creationId xmlns:a16="http://schemas.microsoft.com/office/drawing/2014/main" id="{4E7AE6B4-88DF-47DC-9289-336CB759B81C}"/>
              </a:ext>
            </a:extLst>
          </p:cNvPr>
          <p:cNvSpPr/>
          <p:nvPr/>
        </p:nvSpPr>
        <p:spPr>
          <a:xfrm>
            <a:off x="2538388" y="36215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545222" y="6957232"/>
            <a:ext cx="317553" cy="356437"/>
          </a:xfrm>
        </p:spPr>
        <p:txBody>
          <a:bodyPr/>
          <a:lstStyle/>
          <a:p>
            <a:fld id="{2F665D0F-2EA9-440E-8E13-0E917B7D4D0F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35843" name="Picture 3" descr="C:\Users\MGeneralova\Desktop\Scan\2016-06-16\scan01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" y="1624710"/>
            <a:ext cx="1974577" cy="2597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1574" y="84306"/>
            <a:ext cx="6433648" cy="1272257"/>
          </a:xfrm>
          <a:prstGeom prst="rect">
            <a:avLst/>
          </a:prstGeom>
          <a:noFill/>
        </p:spPr>
        <p:txBody>
          <a:bodyPr wrap="square" lIns="100571" tIns="50285" rIns="100571" bIns="50285" rtlCol="0">
            <a:spAutoFit/>
          </a:bodyPr>
          <a:lstStyle/>
          <a:p>
            <a:pPr algn="ctr" defTabSz="1003365"/>
            <a:r>
              <a:rPr lang="ru-RU" sz="2536" dirty="0">
                <a:solidFill>
                  <a:srgbClr val="FFFFFF"/>
                </a:solidFill>
                <a:latin typeface="Impact" panose="020B0806030902050204" pitchFamily="34" charset="0"/>
              </a:rPr>
              <a:t>Геометрия. 10-11 классы</a:t>
            </a:r>
          </a:p>
          <a:p>
            <a:pPr algn="ctr" defTabSz="1003365"/>
            <a:r>
              <a:rPr lang="ru-RU" sz="2536" dirty="0">
                <a:solidFill>
                  <a:srgbClr val="FFFFFF"/>
                </a:solidFill>
                <a:latin typeface="Impact" panose="020B0806030902050204" pitchFamily="34" charset="0"/>
              </a:rPr>
              <a:t>Базовый и углублённый уровни</a:t>
            </a:r>
          </a:p>
          <a:p>
            <a:pPr algn="ctr" defTabSz="1003365"/>
            <a:r>
              <a:rPr lang="ru-RU" sz="2536" dirty="0">
                <a:solidFill>
                  <a:srgbClr val="FFFFFF"/>
                </a:solidFill>
                <a:latin typeface="Impact" panose="020B0806030902050204" pitchFamily="34" charset="0"/>
              </a:rPr>
              <a:t>А. В. Погорелов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283" y="1558167"/>
            <a:ext cx="7680984" cy="34102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353" tIns="50353" rIns="50353" bIns="50353" numCol="1" spcCol="26762" rtlCol="0" anchor="t">
            <a:spAutoFit/>
          </a:bodyPr>
          <a:lstStyle/>
          <a:p>
            <a:pPr defTabSz="1007125" hangingPunct="0"/>
            <a:endParaRPr lang="ru-RU" sz="1544" b="1" dirty="0">
              <a:solidFill>
                <a:srgbClr val="000000"/>
              </a:solidFill>
              <a:sym typeface="Helvetica"/>
            </a:endParaRPr>
          </a:p>
          <a:p>
            <a:pPr defTabSz="1007125" hangingPunct="0"/>
            <a:r>
              <a:rPr lang="ru-RU" sz="15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Учебники </a:t>
            </a:r>
            <a:r>
              <a:rPr lang="ru-RU" sz="187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прошли экспертизу </a:t>
            </a:r>
            <a:r>
              <a:rPr lang="ru-RU" sz="187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для включения 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в ФП; </a:t>
            </a:r>
          </a:p>
          <a:p>
            <a:pPr marL="265548" indent="-265548" defTabSz="1007125" hangingPunct="0">
              <a:buFont typeface="Wingdings" panose="05000000000000000000" pitchFamily="2" charset="2"/>
              <a:buChar char="§"/>
            </a:pPr>
            <a:r>
              <a:rPr lang="ru-RU" sz="187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рассчитаны :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базовом уровне 1,5 ч в неделю (54 ч в год),</a:t>
            </a:r>
          </a:p>
          <a:p>
            <a:pPr defTabSz="1007125" hangingPunct="0"/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на углублённом уровне 2 ч в неделю (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68 часов в год) ,</a:t>
            </a:r>
          </a:p>
          <a:p>
            <a:pPr marL="265548" indent="-265548" defTabSz="1007125" hangingPunct="0">
              <a:buFont typeface="Wingdings" panose="05000000000000000000" pitchFamily="2" charset="2"/>
              <a:buChar char="§"/>
            </a:pPr>
            <a:endParaRPr lang="ru-RU" sz="1874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defTabSz="1003365"/>
            <a:r>
              <a:rPr lang="ru-RU" sz="187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   имеют отличительной особенностью 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краткость,</a:t>
            </a:r>
            <a:r>
              <a:rPr lang="ru-RU" sz="187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логическая строгость и    чёткость в изложении материала, </a:t>
            </a:r>
          </a:p>
          <a:p>
            <a:pPr defTabSz="1003365"/>
            <a:endParaRPr lang="ru-RU" sz="187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marL="265548" indent="-265548" defTabSz="1007125" hangingPunct="0">
              <a:buFont typeface="Wingdings" panose="05000000000000000000" pitchFamily="2" charset="2"/>
              <a:buChar char="§"/>
            </a:pPr>
            <a:r>
              <a:rPr lang="ru-RU" sz="187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рекомендуются к использованию в линиях</a:t>
            </a:r>
          </a:p>
          <a:p>
            <a:pPr defTabSz="1007125" hangingPunct="0"/>
            <a:r>
              <a:rPr lang="ru-RU" sz="187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  </a:t>
            </a:r>
            <a:r>
              <a:rPr lang="ru-RU" sz="187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 по геометрии  для 7-11 классов  А. В. Погорелова</a:t>
            </a:r>
          </a:p>
          <a:p>
            <a:pPr defTabSz="1007125" hangingPunct="0"/>
            <a:endParaRPr lang="ru-RU" sz="1544" dirty="0">
              <a:solidFill>
                <a:srgbClr val="000000"/>
              </a:solidFill>
              <a:sym typeface="Helvetica"/>
            </a:endParaRPr>
          </a:p>
          <a:p>
            <a:pPr defTabSz="1007125" hangingPunct="0"/>
            <a:endParaRPr lang="ru-RU" sz="1544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6" name="Picture 16" descr="C:\Users\MGeneralova\Desktop\Scan\2016-06-16\scan015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" y="1624710"/>
            <a:ext cx="1996022" cy="2597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81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53">
            <a:extLst>
              <a:ext uri="{FF2B5EF4-FFF2-40B4-BE49-F238E27FC236}">
                <a16:creationId xmlns:a16="http://schemas.microsoft.com/office/drawing/2014/main" id="{9EF959BF-470A-44F2-B80E-A1CDB60ACB92}"/>
              </a:ext>
            </a:extLst>
          </p:cNvPr>
          <p:cNvSpPr/>
          <p:nvPr/>
        </p:nvSpPr>
        <p:spPr>
          <a:xfrm>
            <a:off x="2538388" y="36216"/>
            <a:ext cx="8083004" cy="138462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863" y="4436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УМК по информатике  для углублённого  изучения  в инженерных классах 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29" y="1377466"/>
            <a:ext cx="936104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Линия: Калинин И.А.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Самылкина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 10-11 классы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предназначены для углублённого изучения информатики в естественно-научном, технологическом и социально-экономическом профилях.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состоит из программы углублённого курса информатики, двух учебников по информатике для 10 и 11 классов, задачника-практикума с диском, сборника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тестов и методического пособия для учителя. </a:t>
            </a:r>
          </a:p>
          <a:p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Информатика. 10 класс. Углубленный уровень: учебник /  И.А. Калинин, Н.Н. Самылки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3118">
            <a:off x="8624361" y="1861999"/>
            <a:ext cx="1310684" cy="18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879" y="3384992"/>
            <a:ext cx="9433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Линия: Поляков К. Ю. Ерёмин Е.А. 10-11 классы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предназначены для изучения курса информатики на углублённом уровне в 11 классах общеобразовательных учреждений. Содержание учебника является продолжением курса 10 класса и опирается на изученный в 7–9 классах курс информатики для основной школы.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вопросы передачи информации, информационные системы и базы данных, разработка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веб-сайтов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компьютерное моделирование, методы объектно-ориентированного программирования, компьютерная графика и анимация.</a:t>
            </a:r>
          </a:p>
          <a:p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Линия: Семакин И.Г. и др. 10-11 классы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предназначены для изучения курса информатики на углублённом уровне в 11 классах общеобразовательных учреждений. Рассматриваются информационные системы, методы программирования, компьютерное моделирование, информационная деятельность человека. 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Информатика. 10 класс. Углубленный уровень: учебник в 2 ч. Ч. 2 / И.Г. Семакин, Т.Ю. Шеина, Л.В. Шестако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140" y="2734530"/>
            <a:ext cx="1184417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Информатика. 11 класс.  Углубленный уровень: учебник в 2 ч. Ч. 1 / К.Ю. Поляков, Е.А. Ереми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6608">
            <a:off x="9304073" y="1597916"/>
            <a:ext cx="1275339" cy="17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91916" y="6526992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Издательство: БИНОМ Лаборатория знаний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67563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387" y="-27652"/>
            <a:ext cx="10081667" cy="76442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4428512" y="2748533"/>
            <a:ext cx="5398666" cy="158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51" dirty="0">
                <a:solidFill>
                  <a:srgbClr val="FF0000"/>
                </a:solidFill>
                <a:latin typeface="Impact" panose="020B0806030902050204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8916" y="6682455"/>
            <a:ext cx="1190882" cy="576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406" tIns="50406" rIns="50406" bIns="50406" numCol="1" spcCol="38100" rtlCol="0" anchor="ctr">
            <a:spAutoFit/>
          </a:bodyPr>
          <a:lstStyle/>
          <a:p>
            <a:pPr algn="ctr" defTabSz="1008126" hangingPunct="0"/>
            <a:r>
              <a:rPr lang="ru-RU" sz="2646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2018</a:t>
            </a:r>
            <a:r>
              <a:rPr lang="ru-RU" sz="3087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261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56" y="1548383"/>
            <a:ext cx="98650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Актуальные вопросы преподавания углубленных курсов биологии и химии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медицинских классах: </a:t>
            </a:r>
          </a:p>
          <a:p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применения всего арсенала оборудования МБК в учебно-исследовательской и проектной деятельности  (урок и внеурочные занятия)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анализ сценариев современных уроков химии и биологии в медицинском классе с использованием поставленного оборудования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трудные вопросы предметного содержания курсов, их изложение с учетом требований ФГОС СОО к преподаванию химии  и биологии (углубленный уровень)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УМК по химии и по биологии для медицинских классов</a:t>
            </a: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и затруднения учащихся при ответах на вопросы ЕГЭ-2016; перспектива ЕГЭ по химии и по биологии в 2017 г. 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подготовки школьников к олимпиадам разных уровней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исследования, открытия и технологии в химии, биологии и медицине.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612279"/>
            <a:ext cx="720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содержания курсовой подготовки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химии и биологии медицинских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1175774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school.mskobr.ru/images/%285%29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868" y="175405"/>
            <a:ext cx="2160240" cy="18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54412" y="324247"/>
            <a:ext cx="309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классы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436" y="1476375"/>
            <a:ext cx="6121400" cy="35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ПРЕДМЕТЫ, ИЗУЧАЕМЫЕ НА УГЛУБЛЕННОМ УРОВНЕ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436" y="3132559"/>
            <a:ext cx="6100088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КУРСЫ ПО ВЫБОРУ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156" y="1836415"/>
            <a:ext cx="5841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алгебра и начала анализа, геометрия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0748" y="3492599"/>
            <a:ext cx="4155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черчение и графика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– моделирование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фрезерно-гравировальных станков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0560" y="3492599"/>
            <a:ext cx="5346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программирования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практикум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Численные методы решения математических задач в электронных таблицах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156" y="5220791"/>
            <a:ext cx="4590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Материаловедение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исследования</a:t>
            </a:r>
          </a:p>
          <a:p>
            <a:pPr lvl="0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структуры веществ и их свойств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Физико-химический практикум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химия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12568" y="4947275"/>
            <a:ext cx="5346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химическом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сопротивления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технологического процесса автоматизированного производства минеральных удобрений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мониторинг городской среды</a:t>
            </a:r>
          </a:p>
        </p:txBody>
      </p:sp>
      <p:pic>
        <p:nvPicPr>
          <p:cNvPr id="1026" name="Picture 2" descr="E:\МК с микроскопами\29.11.16. МК_БИО\DSC024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7134" y="2196455"/>
            <a:ext cx="2214102" cy="175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74258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412" y="108223"/>
            <a:ext cx="7641902" cy="584422"/>
          </a:xfrm>
          <a:prstGeom prst="rect">
            <a:avLst/>
          </a:prstGeom>
        </p:spPr>
        <p:txBody>
          <a:bodyPr wrap="square" lIns="91088" tIns="45545" rIns="91088" bIns="45545">
            <a:spAutoFit/>
          </a:bodyPr>
          <a:lstStyle/>
          <a:p>
            <a:pPr defTabSz="9108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учителей, работающих в инженерных классах, средствами образовательных ресурсов издательства «Просвещение»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754411" y="756295"/>
            <a:ext cx="7776865" cy="5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/>
          <a:p>
            <a:pPr defTabSz="913753" fontAlgn="base">
              <a:spcBef>
                <a:spcPct val="0"/>
              </a:spcBef>
              <a:spcAft>
                <a:spcPct val="0"/>
              </a:spcAft>
              <a:tabLst>
                <a:tab pos="4767073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программа  издательства «Просвещение» для учителей физики, математики, информатики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8428" y="1422723"/>
            <a:ext cx="74978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«Оборудование инженерного класса: новые инструменты реализации проектной деятельности старшеклассников» - 72 часа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 часть (предметно-методическая) - 66 часов: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современных направлений исследований и технологий в физике, математике, медицине и других науках. Инженерное образование и его современные направления развития.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лаборатории – эффективный инструмент расширения возможностей натурного эксперимента по физике. Технология измерения различных параметров с помощью цифровых и аналоговых датчиков. Основные принципы работы с цифровыми и аналоговыми датчиками. Особенности установки программного обеспечения, подключения датчиков, настройки параметров измерений. Экологический мониторинг городской среды.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– моделирование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черчение и графика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(в т. ч. для работы со станками с программным управлением)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как область фундаментальной и прикладной науки и техники в современном мире. Посещение технопарков, лабораторий и пр.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УМК для инженерных классов</a:t>
            </a:r>
          </a:p>
        </p:txBody>
      </p:sp>
      <p:pic>
        <p:nvPicPr>
          <p:cNvPr id="4" name="Рисунок 3" descr="АП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20" y="1422723"/>
            <a:ext cx="1044116" cy="77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chool1253.ru/Files/dobr_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9" y="1918292"/>
            <a:ext cx="2002330" cy="5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Московский государственный университет им. М.В. Ломоносов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08" y="2700511"/>
            <a:ext cx="201622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.1511.ru/news/view/1377/file/215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374" y="3492599"/>
            <a:ext cx="1022006" cy="10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ma.ru/upload/rk/376/Приемная%20коммисия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374" y="4953332"/>
            <a:ext cx="1296144" cy="1110981"/>
          </a:xfrm>
          <a:prstGeom prst="rect">
            <a:avLst/>
          </a:prstGeom>
          <a:noFill/>
        </p:spPr>
      </p:pic>
      <p:pic>
        <p:nvPicPr>
          <p:cNvPr id="2052" name="Picture 4" descr="http://pravkuban.ru/uploads/posts/2015-12/1450267020_2015-12-16-14-51-14-skrinshot-ekrana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55" y="4284686"/>
            <a:ext cx="1169893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753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53">
            <a:extLst>
              <a:ext uri="{FF2B5EF4-FFF2-40B4-BE49-F238E27FC236}">
                <a16:creationId xmlns:a16="http://schemas.microsoft.com/office/drawing/2014/main" id="{26184531-5A94-438E-9284-5823BAC6F59B}"/>
              </a:ext>
            </a:extLst>
          </p:cNvPr>
          <p:cNvSpPr/>
          <p:nvPr/>
        </p:nvSpPr>
        <p:spPr>
          <a:xfrm>
            <a:off x="2610396" y="-1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5318" y="13252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Impact" panose="020B0806030902050204" pitchFamily="34" charset="0"/>
              </a:rPr>
              <a:t>Задачи профильного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164" y="1970553"/>
            <a:ext cx="97210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углублённое  изучение  отдельных  предметов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существенной дифференциации содержания  обучения  старшеклассников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возможности социализации учащихся,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между общим и профессиональным образованием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53">
            <a:extLst>
              <a:ext uri="{FF2B5EF4-FFF2-40B4-BE49-F238E27FC236}">
                <a16:creationId xmlns:a16="http://schemas.microsoft.com/office/drawing/2014/main" id="{B669650C-2903-43EE-AB57-6B0EDD013D3C}"/>
              </a:ext>
            </a:extLst>
          </p:cNvPr>
          <p:cNvSpPr/>
          <p:nvPr/>
        </p:nvSpPr>
        <p:spPr>
          <a:xfrm>
            <a:off x="2610396" y="0"/>
            <a:ext cx="8083004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15293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Impact" panose="020B0806030902050204" pitchFamily="34" charset="0"/>
              </a:rPr>
              <a:t>Профильный принцип образования закреплен ФГОС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BE6BF7-10A6-4445-ACD0-CF37879D6405}"/>
              </a:ext>
            </a:extLst>
          </p:cNvPr>
          <p:cNvSpPr/>
          <p:nvPr/>
        </p:nvSpPr>
        <p:spPr>
          <a:xfrm>
            <a:off x="234132" y="1980431"/>
            <a:ext cx="972108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10-11 классов определены 5 профилей: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</a:t>
            </a:r>
          </a:p>
          <a:p>
            <a:pPr algn="just"/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stalsch17.edumsko.ru/uploads/3000/2249/section/261556/kartinki/FGOS.jpg">
            <a:extLst>
              <a:ext uri="{FF2B5EF4-FFF2-40B4-BE49-F238E27FC236}">
                <a16:creationId xmlns:a16="http://schemas.microsoft.com/office/drawing/2014/main" id="{A242FEEF-301A-4D30-A31A-8B13B510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656" y="3992710"/>
            <a:ext cx="3991744" cy="27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861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liningrad.tpprf.ru/upload/iblock/e53/e536f05bfce14f43a8f89dfe84cecc01.jpg">
            <a:extLst>
              <a:ext uri="{FF2B5EF4-FFF2-40B4-BE49-F238E27FC236}">
                <a16:creationId xmlns:a16="http://schemas.microsoft.com/office/drawing/2014/main" id="{E700E77D-87A6-4DC9-B6AE-7C00AA93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0251"/>
            <a:ext cx="4547809" cy="43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53">
            <a:extLst>
              <a:ext uri="{FF2B5EF4-FFF2-40B4-BE49-F238E27FC236}">
                <a16:creationId xmlns:a16="http://schemas.microsoft.com/office/drawing/2014/main" id="{7EEEA480-1605-4927-9B77-3B451D9949C1}"/>
              </a:ext>
            </a:extLst>
          </p:cNvPr>
          <p:cNvSpPr/>
          <p:nvPr/>
        </p:nvSpPr>
        <p:spPr>
          <a:xfrm>
            <a:off x="2682403" y="0"/>
            <a:ext cx="7995877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6460" y="0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Impact" panose="020B0806030902050204" pitchFamily="34" charset="0"/>
              </a:rPr>
              <a:t>Структура профильного обучения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CA4C897-F76F-4D3E-90C7-5A890FD35ADA}"/>
              </a:ext>
            </a:extLst>
          </p:cNvPr>
          <p:cNvGrpSpPr/>
          <p:nvPr/>
        </p:nvGrpSpPr>
        <p:grpSpPr>
          <a:xfrm>
            <a:off x="3362789" y="1574485"/>
            <a:ext cx="5750053" cy="5688335"/>
            <a:chOff x="3362789" y="1574485"/>
            <a:chExt cx="5750053" cy="5688335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C4DEBD8-CAD0-4D16-9B5A-CE5F0B32B57B}"/>
                </a:ext>
              </a:extLst>
            </p:cNvPr>
            <p:cNvSpPr/>
            <p:nvPr/>
          </p:nvSpPr>
          <p:spPr>
            <a:xfrm>
              <a:off x="6967723" y="1995736"/>
              <a:ext cx="2145119" cy="2145119"/>
            </a:xfrm>
            <a:custGeom>
              <a:avLst/>
              <a:gdLst>
                <a:gd name="connsiteX0" fmla="*/ 0 w 2145119"/>
                <a:gd name="connsiteY0" fmla="*/ 0 h 2145119"/>
                <a:gd name="connsiteX1" fmla="*/ 2145119 w 2145119"/>
                <a:gd name="connsiteY1" fmla="*/ 0 h 2145119"/>
                <a:gd name="connsiteX2" fmla="*/ 2145119 w 2145119"/>
                <a:gd name="connsiteY2" fmla="*/ 2145119 h 2145119"/>
                <a:gd name="connsiteX3" fmla="*/ 0 w 2145119"/>
                <a:gd name="connsiteY3" fmla="*/ 2145119 h 2145119"/>
                <a:gd name="connsiteX4" fmla="*/ 0 w 2145119"/>
                <a:gd name="connsiteY4" fmla="*/ 0 h 21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19" h="2145119">
                  <a:moveTo>
                    <a:pt x="0" y="0"/>
                  </a:moveTo>
                  <a:lnTo>
                    <a:pt x="2145119" y="0"/>
                  </a:lnTo>
                  <a:lnTo>
                    <a:pt x="2145119" y="2145119"/>
                  </a:lnTo>
                  <a:lnTo>
                    <a:pt x="0" y="21451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Профильные предметы </a:t>
              </a:r>
            </a:p>
          </p:txBody>
        </p:sp>
        <p:sp>
          <p:nvSpPr>
            <p:cNvPr id="7" name="Стрелка: круговая 6">
              <a:extLst>
                <a:ext uri="{FF2B5EF4-FFF2-40B4-BE49-F238E27FC236}">
                  <a16:creationId xmlns:a16="http://schemas.microsoft.com/office/drawing/2014/main" id="{F7B856EF-F3F3-434D-92CD-0A6036870B27}"/>
                </a:ext>
              </a:extLst>
            </p:cNvPr>
            <p:cNvSpPr/>
            <p:nvPr/>
          </p:nvSpPr>
          <p:spPr>
            <a:xfrm>
              <a:off x="3703350" y="1574485"/>
              <a:ext cx="5068932" cy="5068932"/>
            </a:xfrm>
            <a:prstGeom prst="circularArrow">
              <a:avLst>
                <a:gd name="adj1" fmla="val 8252"/>
                <a:gd name="adj2" fmla="val 576436"/>
                <a:gd name="adj3" fmla="val 2962396"/>
                <a:gd name="adj4" fmla="val 52700"/>
                <a:gd name="adj5" fmla="val 9628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91DA71B-AD54-44F0-A580-347B3B13C3BB}"/>
                </a:ext>
              </a:extLst>
            </p:cNvPr>
            <p:cNvSpPr/>
            <p:nvPr/>
          </p:nvSpPr>
          <p:spPr>
            <a:xfrm>
              <a:off x="5165256" y="5117701"/>
              <a:ext cx="2145119" cy="2145119"/>
            </a:xfrm>
            <a:custGeom>
              <a:avLst/>
              <a:gdLst>
                <a:gd name="connsiteX0" fmla="*/ 0 w 2145119"/>
                <a:gd name="connsiteY0" fmla="*/ 0 h 2145119"/>
                <a:gd name="connsiteX1" fmla="*/ 2145119 w 2145119"/>
                <a:gd name="connsiteY1" fmla="*/ 0 h 2145119"/>
                <a:gd name="connsiteX2" fmla="*/ 2145119 w 2145119"/>
                <a:gd name="connsiteY2" fmla="*/ 2145119 h 2145119"/>
                <a:gd name="connsiteX3" fmla="*/ 0 w 2145119"/>
                <a:gd name="connsiteY3" fmla="*/ 2145119 h 2145119"/>
                <a:gd name="connsiteX4" fmla="*/ 0 w 2145119"/>
                <a:gd name="connsiteY4" fmla="*/ 0 h 21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19" h="2145119">
                  <a:moveTo>
                    <a:pt x="0" y="0"/>
                  </a:moveTo>
                  <a:lnTo>
                    <a:pt x="2145119" y="0"/>
                  </a:lnTo>
                  <a:lnTo>
                    <a:pt x="2145119" y="2145119"/>
                  </a:lnTo>
                  <a:lnTo>
                    <a:pt x="0" y="21451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Элективные курсы</a:t>
              </a:r>
            </a:p>
          </p:txBody>
        </p:sp>
        <p:sp>
          <p:nvSpPr>
            <p:cNvPr id="10" name="Стрелка: круговая 9">
              <a:extLst>
                <a:ext uri="{FF2B5EF4-FFF2-40B4-BE49-F238E27FC236}">
                  <a16:creationId xmlns:a16="http://schemas.microsoft.com/office/drawing/2014/main" id="{CBA19D24-E7B8-4DE1-95CB-0269113A4121}"/>
                </a:ext>
              </a:extLst>
            </p:cNvPr>
            <p:cNvSpPr/>
            <p:nvPr/>
          </p:nvSpPr>
          <p:spPr>
            <a:xfrm>
              <a:off x="3703350" y="1574485"/>
              <a:ext cx="5068932" cy="5068932"/>
            </a:xfrm>
            <a:prstGeom prst="circularArrow">
              <a:avLst>
                <a:gd name="adj1" fmla="val 8252"/>
                <a:gd name="adj2" fmla="val 576436"/>
                <a:gd name="adj3" fmla="val 10170864"/>
                <a:gd name="adj4" fmla="val 7261168"/>
                <a:gd name="adj5" fmla="val 9628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149D3FBD-7E80-44E7-AC2B-84D6EBBB979C}"/>
                </a:ext>
              </a:extLst>
            </p:cNvPr>
            <p:cNvSpPr/>
            <p:nvPr/>
          </p:nvSpPr>
          <p:spPr>
            <a:xfrm>
              <a:off x="3362789" y="1995736"/>
              <a:ext cx="2145119" cy="2145119"/>
            </a:xfrm>
            <a:custGeom>
              <a:avLst/>
              <a:gdLst>
                <a:gd name="connsiteX0" fmla="*/ 0 w 2145119"/>
                <a:gd name="connsiteY0" fmla="*/ 0 h 2145119"/>
                <a:gd name="connsiteX1" fmla="*/ 2145119 w 2145119"/>
                <a:gd name="connsiteY1" fmla="*/ 0 h 2145119"/>
                <a:gd name="connsiteX2" fmla="*/ 2145119 w 2145119"/>
                <a:gd name="connsiteY2" fmla="*/ 2145119 h 2145119"/>
                <a:gd name="connsiteX3" fmla="*/ 0 w 2145119"/>
                <a:gd name="connsiteY3" fmla="*/ 2145119 h 2145119"/>
                <a:gd name="connsiteX4" fmla="*/ 0 w 2145119"/>
                <a:gd name="connsiteY4" fmla="*/ 0 h 214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19" h="2145119">
                  <a:moveTo>
                    <a:pt x="0" y="0"/>
                  </a:moveTo>
                  <a:lnTo>
                    <a:pt x="2145119" y="0"/>
                  </a:lnTo>
                  <a:lnTo>
                    <a:pt x="2145119" y="2145119"/>
                  </a:lnTo>
                  <a:lnTo>
                    <a:pt x="0" y="21451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Базовые предметы</a:t>
              </a:r>
            </a:p>
          </p:txBody>
        </p:sp>
        <p:sp>
          <p:nvSpPr>
            <p:cNvPr id="12" name="Стрелка: круговая 11">
              <a:extLst>
                <a:ext uri="{FF2B5EF4-FFF2-40B4-BE49-F238E27FC236}">
                  <a16:creationId xmlns:a16="http://schemas.microsoft.com/office/drawing/2014/main" id="{9AE8AD59-08F1-4190-8F3A-35174D3FEB61}"/>
                </a:ext>
              </a:extLst>
            </p:cNvPr>
            <p:cNvSpPr/>
            <p:nvPr/>
          </p:nvSpPr>
          <p:spPr>
            <a:xfrm>
              <a:off x="3703350" y="1574485"/>
              <a:ext cx="5068932" cy="5068932"/>
            </a:xfrm>
            <a:prstGeom prst="circularArrow">
              <a:avLst>
                <a:gd name="adj1" fmla="val 8252"/>
                <a:gd name="adj2" fmla="val 576436"/>
                <a:gd name="adj3" fmla="val 16855358"/>
                <a:gd name="adj4" fmla="val 14968206"/>
                <a:gd name="adj5" fmla="val 9628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48207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>
            <a:extLst>
              <a:ext uri="{FF2B5EF4-FFF2-40B4-BE49-F238E27FC236}">
                <a16:creationId xmlns:a16="http://schemas.microsoft.com/office/drawing/2014/main" id="{03C7A932-6529-44A7-BDC2-7723B242946E}"/>
              </a:ext>
            </a:extLst>
          </p:cNvPr>
          <p:cNvSpPr/>
          <p:nvPr/>
        </p:nvSpPr>
        <p:spPr>
          <a:xfrm>
            <a:off x="2610395" y="-10304"/>
            <a:ext cx="8072249" cy="158849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6164" y="-42373"/>
            <a:ext cx="7051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55"/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</a:rPr>
              <a:t>Основные критерии готовности школы </a:t>
            </a:r>
          </a:p>
          <a:p>
            <a:pPr algn="ctr" defTabSz="1003155"/>
            <a:r>
              <a:rPr lang="ru-RU" sz="3200" dirty="0">
                <a:solidFill>
                  <a:srgbClr val="FFFFFF"/>
                </a:solidFill>
                <a:latin typeface="Impact" panose="020B0806030902050204" pitchFamily="34" charset="0"/>
              </a:rPr>
              <a:t>к переходу на профильное обучение  </a:t>
            </a:r>
            <a:r>
              <a:rPr lang="ru-RU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6A6AF9-3750-4A88-984F-D40F9A02A562}"/>
              </a:ext>
            </a:extLst>
          </p:cNvPr>
          <p:cNvSpPr/>
          <p:nvPr/>
        </p:nvSpPr>
        <p:spPr>
          <a:xfrm>
            <a:off x="3164805" y="1908423"/>
            <a:ext cx="7534156" cy="4459642"/>
          </a:xfrm>
          <a:prstGeom prst="rect">
            <a:avLst/>
          </a:prstGeom>
        </p:spPr>
        <p:txBody>
          <a:bodyPr wrap="square" lIns="88350" tIns="44176" rIns="88350" bIns="44176">
            <a:spAutoFit/>
          </a:bodyPr>
          <a:lstStyle/>
          <a:p>
            <a:pPr marL="441734" indent="-441734" defTabSz="100315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педагогического  коллектива и родительской общественности школы</a:t>
            </a: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квалифицированных педагогических кадров</a:t>
            </a: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материально-технической базы</a:t>
            </a: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учреждениями высшего профессионального образования</a:t>
            </a:r>
          </a:p>
          <a:p>
            <a:pPr marL="171450" indent="-171450" defTabSz="1003155">
              <a:buFont typeface="Wingdings" panose="05000000000000000000" pitchFamily="2" charset="2"/>
              <a:buChar char="ü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734" indent="-441734" defTabSz="1003155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(высокие) образовательные результаты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F002C8-CE6C-4DE3-8D2B-CE334AF4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58678"/>
            <a:ext cx="3079487" cy="323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237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Соединительная линия уступом 65"/>
          <p:cNvCxnSpPr/>
          <p:nvPr/>
        </p:nvCxnSpPr>
        <p:spPr>
          <a:xfrm>
            <a:off x="3600074" y="5880866"/>
            <a:ext cx="2865228" cy="365586"/>
          </a:xfrm>
          <a:prstGeom prst="bentConnector3">
            <a:avLst>
              <a:gd name="adj1" fmla="val 6116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5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56" y="6862756"/>
            <a:ext cx="10081688" cy="50239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745149" y="229159"/>
            <a:ext cx="9353954" cy="902751"/>
          </a:xfrm>
          <a:prstGeom prst="rect">
            <a:avLst/>
          </a:prstGeom>
        </p:spPr>
        <p:txBody>
          <a:bodyPr>
            <a:noAutofit/>
          </a:bodyPr>
          <a:lstStyle/>
          <a:p>
            <a:pPr hangingPunct="0"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087" b="1" dirty="0">
                <a:solidFill>
                  <a:schemeClr val="accent1"/>
                </a:solidFill>
                <a:sym typeface="Helvetica"/>
              </a:rPr>
              <a:t>УМК углубленного курса в ИОС школы в соответствии с требованиями ФГОС</a:t>
            </a:r>
          </a:p>
        </p:txBody>
      </p:sp>
      <p:pic>
        <p:nvPicPr>
          <p:cNvPr id="456" name="imag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4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649697" y="6956847"/>
            <a:ext cx="222356" cy="3605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7391" y="1287564"/>
            <a:ext cx="2954897" cy="6279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1"/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Требования к ИОС курса, в том числе к </a:t>
            </a:r>
            <a:r>
              <a:rPr lang="ru-RU" sz="1544" b="1" dirty="0">
                <a:solidFill>
                  <a:srgbClr val="FF0000"/>
                </a:solidFill>
              </a:rPr>
              <a:t>оснащению кабинета</a:t>
            </a:r>
            <a:r>
              <a:rPr lang="ru-RU" sz="1544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166" y="2066053"/>
            <a:ext cx="3458869" cy="890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1"/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Требования к ИОС предмета, класса. </a:t>
            </a:r>
          </a:p>
          <a:p>
            <a:pPr hangingPunct="1"/>
            <a:r>
              <a:rPr lang="ru-RU" sz="1544" b="1" dirty="0">
                <a:solidFill>
                  <a:srgbClr val="FF0000"/>
                </a:solidFill>
              </a:rPr>
              <a:t>Перечень ресурсов урока</a:t>
            </a:r>
            <a:r>
              <a:rPr lang="ru-RU" sz="1544" dirty="0">
                <a:solidFill>
                  <a:srgbClr val="FF0000"/>
                </a:solidFill>
              </a:rPr>
              <a:t> </a:t>
            </a:r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(УМК</a:t>
            </a:r>
            <a:r>
              <a:rPr lang="ru-RU" sz="1544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оборудование, внешние ресурсы)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266" y="5360287"/>
            <a:ext cx="3023808" cy="1416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1"/>
            <a:r>
              <a:rPr lang="ru-RU" sz="1544" b="1" dirty="0">
                <a:solidFill>
                  <a:srgbClr val="FF0000"/>
                </a:solidFill>
              </a:rPr>
              <a:t>Алгоритмы</a:t>
            </a:r>
            <a:r>
              <a:rPr lang="ru-RU" sz="1544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выполнения работ </a:t>
            </a:r>
            <a:r>
              <a:rPr lang="ru-RU" sz="1544" b="1" dirty="0">
                <a:solidFill>
                  <a:srgbClr val="FF0000"/>
                </a:solidFill>
              </a:rPr>
              <a:t>с применением</a:t>
            </a:r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 ресурсов УМК, в том числе </a:t>
            </a:r>
            <a:r>
              <a:rPr lang="ru-RU" sz="1544" b="1" dirty="0">
                <a:solidFill>
                  <a:srgbClr val="FF0000"/>
                </a:solidFill>
              </a:rPr>
              <a:t>оборудования, шаблоны </a:t>
            </a:r>
            <a:r>
              <a:rPr lang="ru-RU" sz="1544" dirty="0">
                <a:solidFill>
                  <a:srgbClr val="1F497D">
                    <a:lumMod val="50000"/>
                  </a:srgbClr>
                </a:solidFill>
              </a:rPr>
              <a:t>для фиксации результатов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0751" y="4185118"/>
            <a:ext cx="2818705" cy="1190822"/>
          </a:xfrm>
          <a:prstGeom prst="roundRect">
            <a:avLst/>
          </a:prstGeom>
          <a:solidFill>
            <a:srgbClr val="1682C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hangingPunct="1"/>
            <a:r>
              <a:rPr lang="ru-RU" sz="2315" b="1" dirty="0">
                <a:solidFill>
                  <a:prstClr val="white"/>
                </a:solidFill>
              </a:rPr>
              <a:t>Учебник</a:t>
            </a:r>
            <a:r>
              <a:rPr lang="ru-RU" sz="1764" dirty="0">
                <a:solidFill>
                  <a:prstClr val="white"/>
                </a:solidFill>
              </a:rPr>
              <a:t> в печатной </a:t>
            </a:r>
            <a:br>
              <a:rPr lang="ru-RU" sz="1764" dirty="0">
                <a:solidFill>
                  <a:prstClr val="white"/>
                </a:solidFill>
              </a:rPr>
            </a:br>
            <a:r>
              <a:rPr lang="ru-RU" sz="1764" dirty="0">
                <a:solidFill>
                  <a:prstClr val="white"/>
                </a:solidFill>
              </a:rPr>
              <a:t>и электронной форме – </a:t>
            </a:r>
          </a:p>
          <a:p>
            <a:pPr algn="ctr" hangingPunct="1"/>
            <a:r>
              <a:rPr lang="ru-RU" sz="2315" b="1" dirty="0">
                <a:solidFill>
                  <a:prstClr val="white"/>
                </a:solidFill>
              </a:rPr>
              <a:t>ядро УМК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5611" y="1358562"/>
            <a:ext cx="2435746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1F497D">
                    <a:lumMod val="50000"/>
                  </a:srgbClr>
                </a:solidFill>
              </a:rPr>
              <a:t>Рабочая программа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0590" y="2043184"/>
            <a:ext cx="3085110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1F497D">
                    <a:lumMod val="50000"/>
                  </a:srgbClr>
                </a:solidFill>
              </a:rPr>
              <a:t>Методическое пособие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7418" y="2622524"/>
            <a:ext cx="1616154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FF0000"/>
                </a:solidFill>
              </a:rPr>
              <a:t>Практикум</a:t>
            </a:r>
            <a:r>
              <a:rPr lang="ru-RU" sz="2315" b="1" dirty="0">
                <a:solidFill>
                  <a:srgbClr val="C00000"/>
                </a:solidFill>
              </a:rPr>
              <a:t> </a:t>
            </a:r>
            <a:endParaRPr lang="ru-RU" sz="2315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8341" y="3209428"/>
            <a:ext cx="2592132" cy="144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FF0000"/>
                </a:solidFill>
              </a:rPr>
              <a:t>Пособия по организации учебно-исследовательской и проектной деятельности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64621" y="4868974"/>
            <a:ext cx="1569411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1F497D">
                    <a:lumMod val="50000"/>
                  </a:srgbClr>
                </a:solidFill>
              </a:rPr>
              <a:t>Задачник</a:t>
            </a:r>
            <a:r>
              <a:rPr lang="ru-RU" sz="1764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2880" y="5915599"/>
            <a:ext cx="2260025" cy="90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764" b="1" dirty="0">
                <a:solidFill>
                  <a:srgbClr val="1F497D">
                    <a:lumMod val="50000"/>
                  </a:srgbClr>
                </a:solidFill>
              </a:rPr>
              <a:t>Методическая поддержка педагогов 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7341387" y="3374675"/>
            <a:ext cx="5040842" cy="805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/>
            <a:r>
              <a:rPr lang="ru-RU" sz="1544" b="1" dirty="0">
                <a:solidFill>
                  <a:srgbClr val="1682C6"/>
                </a:solidFill>
                <a:sym typeface="Calibri"/>
              </a:rPr>
              <a:t>Обучение технологиям работы </a:t>
            </a:r>
            <a:br>
              <a:rPr lang="ru-RU" sz="1544" b="1" dirty="0">
                <a:solidFill>
                  <a:srgbClr val="1682C6"/>
                </a:solidFill>
                <a:sym typeface="Calibri"/>
              </a:rPr>
            </a:br>
            <a:r>
              <a:rPr lang="ru-RU" sz="1544" b="1" dirty="0">
                <a:solidFill>
                  <a:srgbClr val="1682C6"/>
                </a:solidFill>
                <a:sym typeface="Calibri"/>
              </a:rPr>
              <a:t>со всеми компонентами УМК </a:t>
            </a:r>
            <a:br>
              <a:rPr lang="ru-RU" sz="1544" b="1" dirty="0">
                <a:solidFill>
                  <a:srgbClr val="1682C6"/>
                </a:solidFill>
                <a:sym typeface="Calibri"/>
              </a:rPr>
            </a:br>
            <a:r>
              <a:rPr lang="ru-RU" sz="1544" b="1" dirty="0">
                <a:solidFill>
                  <a:srgbClr val="1682C6"/>
                </a:solidFill>
                <a:sym typeface="Calibri"/>
              </a:rPr>
              <a:t>для достижения заданного результата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9986" y="2414985"/>
            <a:ext cx="1720238" cy="17177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20" y="3288103"/>
            <a:ext cx="595087" cy="5800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61" y="1944435"/>
            <a:ext cx="566748" cy="5659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689" y="1256864"/>
            <a:ext cx="651760" cy="558848"/>
          </a:xfrm>
          <a:prstGeom prst="rect">
            <a:avLst/>
          </a:prstGeom>
        </p:spPr>
      </p:pic>
      <p:cxnSp>
        <p:nvCxnSpPr>
          <p:cNvPr id="451" name="Прямая соединительная линия 450"/>
          <p:cNvCxnSpPr>
            <a:stCxn id="4" idx="3"/>
          </p:cNvCxnSpPr>
          <p:nvPr/>
        </p:nvCxnSpPr>
        <p:spPr>
          <a:xfrm>
            <a:off x="3502288" y="1601551"/>
            <a:ext cx="2500401" cy="513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8" name="Соединительная линия уступом 457"/>
          <p:cNvCxnSpPr/>
          <p:nvPr/>
        </p:nvCxnSpPr>
        <p:spPr>
          <a:xfrm flipV="1">
            <a:off x="4020296" y="2192789"/>
            <a:ext cx="1676841" cy="592201"/>
          </a:xfrm>
          <a:prstGeom prst="bentConnector3">
            <a:avLst>
              <a:gd name="adj1" fmla="val 5414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475092" y="1256864"/>
            <a:ext cx="0" cy="50643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67" y="3365368"/>
            <a:ext cx="2669195" cy="190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335" y="5374719"/>
            <a:ext cx="1921821" cy="15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18C4C-79DB-4871-B3FA-BB73495755FE}"/>
              </a:ext>
            </a:extLst>
          </p:cNvPr>
          <p:cNvSpPr txBox="1"/>
          <p:nvPr/>
        </p:nvSpPr>
        <p:spPr>
          <a:xfrm>
            <a:off x="6962035" y="5466299"/>
            <a:ext cx="2068387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0" b="1" dirty="0"/>
              <a:t>Элективные курсы </a:t>
            </a:r>
          </a:p>
        </p:txBody>
      </p:sp>
    </p:spTree>
    <p:extLst>
      <p:ext uri="{BB962C8B-B14F-4D97-AF65-F5344CB8AC3E}">
        <p14:creationId xmlns:p14="http://schemas.microsoft.com/office/powerpoint/2010/main" val="30922357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3">
            <a:extLst>
              <a:ext uri="{FF2B5EF4-FFF2-40B4-BE49-F238E27FC236}">
                <a16:creationId xmlns:a16="http://schemas.microsoft.com/office/drawing/2014/main" id="{7B6ACFAD-4EC2-4201-A8C5-FF55A8FAD3F3}"/>
              </a:ext>
            </a:extLst>
          </p:cNvPr>
          <p:cNvSpPr/>
          <p:nvPr/>
        </p:nvSpPr>
        <p:spPr>
          <a:xfrm>
            <a:off x="2538388" y="36216"/>
            <a:ext cx="8083004" cy="136815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9072" y="366349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55"/>
            <a:r>
              <a:rPr lang="ru-RU" sz="4000" dirty="0">
                <a:solidFill>
                  <a:srgbClr val="FFFFFF"/>
                </a:solidFill>
                <a:latin typeface="Impact" panose="020B0806030902050204" pitchFamily="34" charset="0"/>
              </a:rPr>
              <a:t>Естественно-научный профиль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14C6BE9-FD9C-4667-9222-22FC85D84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10353"/>
              </p:ext>
            </p:extLst>
          </p:nvPr>
        </p:nvGraphicFramePr>
        <p:xfrm>
          <a:off x="1305198" y="2856480"/>
          <a:ext cx="8083004" cy="3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65">
                  <a:extLst>
                    <a:ext uri="{9D8B030D-6E8A-4147-A177-3AD203B41FA5}">
                      <a16:colId xmlns:a16="http://schemas.microsoft.com/office/drawing/2014/main" val="3162425450"/>
                    </a:ext>
                  </a:extLst>
                </a:gridCol>
                <a:gridCol w="4139539">
                  <a:extLst>
                    <a:ext uri="{9D8B030D-6E8A-4147-A177-3AD203B41FA5}">
                      <a16:colId xmlns:a16="http://schemas.microsoft.com/office/drawing/2014/main" val="3312475006"/>
                    </a:ext>
                  </a:extLst>
                </a:gridCol>
              </a:tblGrid>
              <a:tr h="9154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Профильные предметы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Базовые предметы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67198"/>
                  </a:ext>
                </a:extLst>
              </a:tr>
              <a:tr h="6277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Математика: алгебра и начала мат. анализа, геометрия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331709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Биология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387854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Химия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597631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335971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История (Россия в мире)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92353"/>
                  </a:ext>
                </a:extLst>
              </a:tr>
              <a:tr h="3530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</a:rPr>
                        <a:t>ОБЖ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21669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763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8FAD6-8558-44C4-A8FC-B6FCC66470F8}"/>
              </a:ext>
            </a:extLst>
          </p:cNvPr>
          <p:cNvSpPr txBox="1"/>
          <p:nvPr/>
        </p:nvSpPr>
        <p:spPr>
          <a:xfrm>
            <a:off x="378148" y="1550850"/>
            <a:ext cx="99460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 </a:t>
            </a:r>
            <a:r>
              <a:rPr lang="ru-RU" sz="2000" dirty="0"/>
              <a:t>ориентирует на такие сферы деятельности, как </a:t>
            </a:r>
            <a:r>
              <a:rPr lang="ru-RU" sz="2000" b="1" dirty="0"/>
              <a:t>медицина, биотехнологии </a:t>
            </a:r>
            <a:r>
              <a:rPr lang="ru-RU" sz="2000" dirty="0"/>
              <a:t>и др. </a:t>
            </a:r>
          </a:p>
          <a:p>
            <a:r>
              <a:rPr lang="ru-RU" sz="2000" dirty="0"/>
              <a:t>В данном профиле для изучения на углубленном уровне выбираются учебные предметы</a:t>
            </a:r>
          </a:p>
          <a:p>
            <a:r>
              <a:rPr lang="ru-RU" sz="2000" dirty="0"/>
              <a:t> и элективные курсы преимущественно из предметных областей</a:t>
            </a:r>
          </a:p>
          <a:p>
            <a:r>
              <a:rPr lang="ru-RU" sz="2000" dirty="0"/>
              <a:t> «Математика и информатика» и «Естественные науки».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070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5" y="6865332"/>
            <a:ext cx="10081688" cy="50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534" y="6915245"/>
            <a:ext cx="551344" cy="4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sldNum" sz="quarter" idx="4294967295"/>
          </p:nvPr>
        </p:nvSpPr>
        <p:spPr>
          <a:xfrm>
            <a:off x="9649697" y="6956847"/>
            <a:ext cx="222356" cy="3605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Shape 453"/>
          <p:cNvSpPr/>
          <p:nvPr/>
        </p:nvSpPr>
        <p:spPr>
          <a:xfrm>
            <a:off x="2236404" y="0"/>
            <a:ext cx="8151138" cy="175138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406" tIns="50406" rIns="50406" bIns="50406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315"/>
          </a:p>
        </p:txBody>
      </p:sp>
      <p:pic>
        <p:nvPicPr>
          <p:cNvPr id="12" name="image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0" y="501578"/>
            <a:ext cx="1833387" cy="72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4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16" y="287376"/>
            <a:ext cx="893704" cy="84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Прямоугольник 17"/>
          <p:cNvSpPr/>
          <p:nvPr/>
        </p:nvSpPr>
        <p:spPr>
          <a:xfrm>
            <a:off x="2329798" y="128592"/>
            <a:ext cx="7939215" cy="16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УМК по биологии. 10-11 классы.  </a:t>
            </a:r>
          </a:p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Углубленный уровень </a:t>
            </a:r>
          </a:p>
          <a:p>
            <a:pPr algn="ctr">
              <a:defRPr/>
            </a:pPr>
            <a:r>
              <a:rPr lang="ru-RU" sz="3308" dirty="0">
                <a:solidFill>
                  <a:schemeClr val="bg1"/>
                </a:solidFill>
                <a:latin typeface="Impact" pitchFamily="34" charset="0"/>
              </a:rPr>
              <a:t>(под ред. В.К. Шумного, Г.М. Дымшица)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58984" y="2123027"/>
            <a:ext cx="7704528" cy="4367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205" b="1" i="1" dirty="0">
                <a:solidFill>
                  <a:srgbClr val="FF0000"/>
                </a:solidFill>
                <a:latin typeface="+mj-lt"/>
              </a:rPr>
              <a:t>Главные особенности УМК :</a:t>
            </a:r>
          </a:p>
          <a:p>
            <a:pPr>
              <a:spcBef>
                <a:spcPts val="551"/>
              </a:spcBef>
              <a:spcAft>
                <a:spcPts val="551"/>
              </a:spcAft>
              <a:defRPr/>
            </a:pPr>
            <a:r>
              <a:rPr lang="ru-RU" sz="1654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Курс построен в соответствии с уровнями организации живой материи. </a:t>
            </a:r>
          </a:p>
          <a:p>
            <a:pPr>
              <a:spcBef>
                <a:spcPts val="551"/>
              </a:spcBef>
              <a:spcAft>
                <a:spcPts val="551"/>
              </a:spcAft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учебнике учитываются новейшие достижения биологической науки, особое внимание уделено вопросам эволюции и экологии. </a:t>
            </a:r>
          </a:p>
          <a:p>
            <a:pPr>
              <a:spcBef>
                <a:spcPts val="551"/>
              </a:spcBef>
              <a:spcAft>
                <a:spcPts val="551"/>
              </a:spcAft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учебно-методический комплект входит практикум, который может быть использован и при работе с любыми другими учебниками по общей биологии. </a:t>
            </a:r>
          </a:p>
          <a:p>
            <a:pPr>
              <a:spcBef>
                <a:spcPts val="551"/>
              </a:spcBef>
              <a:spcAft>
                <a:spcPts val="551"/>
              </a:spcAft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В него включены лабораторные работы, задачи по генетике и молекулярной  биологии и примеры их решения, тестовые задания для подготовки к ЕГЭ,  электронно-микроскопические фотографии.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4" y="2412097"/>
            <a:ext cx="1511513" cy="1989731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88" y="4733337"/>
            <a:ext cx="1647815" cy="211330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72193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15932</TotalTime>
  <Words>2102</Words>
  <Application>Microsoft Office PowerPoint</Application>
  <PresentationFormat>Произвольный</PresentationFormat>
  <Paragraphs>369</Paragraphs>
  <Slides>27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Helvetica</vt:lpstr>
      <vt:lpstr>Helvetica Neue Black Condensed</vt:lpstr>
      <vt:lpstr>Helvetica Neue Bold Condensed</vt:lpstr>
      <vt:lpstr>Impact</vt:lpstr>
      <vt:lpstr>PT Sans Narrow</vt:lpstr>
      <vt:lpstr>Tahoma</vt:lpstr>
      <vt:lpstr>Times New Roman</vt:lpstr>
      <vt:lpstr>Trebuchet MS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УМК углубленного курса в ИОС школы в соответствии с требованиями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granit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artanova</dc:creator>
  <cp:lastModifiedBy>Когыльничан Виктор Леонидович</cp:lastModifiedBy>
  <cp:revision>718</cp:revision>
  <cp:lastPrinted>2016-07-18T09:40:15Z</cp:lastPrinted>
  <dcterms:created xsi:type="dcterms:W3CDTF">2013-10-29T10:48:12Z</dcterms:created>
  <dcterms:modified xsi:type="dcterms:W3CDTF">2018-04-10T13:53:41Z</dcterms:modified>
</cp:coreProperties>
</file>