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73"/>
  </p:notesMasterIdLst>
  <p:handoutMasterIdLst>
    <p:handoutMasterId r:id="rId74"/>
  </p:handoutMasterIdLst>
  <p:sldIdLst>
    <p:sldId id="256" r:id="rId6"/>
    <p:sldId id="590" r:id="rId7"/>
    <p:sldId id="541" r:id="rId8"/>
    <p:sldId id="591" r:id="rId9"/>
    <p:sldId id="532" r:id="rId10"/>
    <p:sldId id="534" r:id="rId11"/>
    <p:sldId id="537" r:id="rId12"/>
    <p:sldId id="592" r:id="rId13"/>
    <p:sldId id="554" r:id="rId14"/>
    <p:sldId id="535" r:id="rId15"/>
    <p:sldId id="557" r:id="rId16"/>
    <p:sldId id="556" r:id="rId17"/>
    <p:sldId id="558" r:id="rId18"/>
    <p:sldId id="543" r:id="rId19"/>
    <p:sldId id="544" r:id="rId20"/>
    <p:sldId id="545" r:id="rId21"/>
    <p:sldId id="546" r:id="rId22"/>
    <p:sldId id="553" r:id="rId23"/>
    <p:sldId id="547" r:id="rId24"/>
    <p:sldId id="548" r:id="rId25"/>
    <p:sldId id="549" r:id="rId26"/>
    <p:sldId id="550" r:id="rId27"/>
    <p:sldId id="551" r:id="rId28"/>
    <p:sldId id="552" r:id="rId29"/>
    <p:sldId id="559" r:id="rId30"/>
    <p:sldId id="507" r:id="rId31"/>
    <p:sldId id="538" r:id="rId32"/>
    <p:sldId id="539" r:id="rId33"/>
    <p:sldId id="540" r:id="rId34"/>
    <p:sldId id="542" r:id="rId35"/>
    <p:sldId id="555" r:id="rId36"/>
    <p:sldId id="569" r:id="rId37"/>
    <p:sldId id="508" r:id="rId38"/>
    <p:sldId id="457" r:id="rId39"/>
    <p:sldId id="570" r:id="rId40"/>
    <p:sldId id="571" r:id="rId41"/>
    <p:sldId id="572" r:id="rId42"/>
    <p:sldId id="573" r:id="rId43"/>
    <p:sldId id="578" r:id="rId44"/>
    <p:sldId id="585" r:id="rId45"/>
    <p:sldId id="587" r:id="rId46"/>
    <p:sldId id="512" r:id="rId47"/>
    <p:sldId id="513" r:id="rId48"/>
    <p:sldId id="516" r:id="rId49"/>
    <p:sldId id="510" r:id="rId50"/>
    <p:sldId id="576" r:id="rId51"/>
    <p:sldId id="583" r:id="rId52"/>
    <p:sldId id="584" r:id="rId53"/>
    <p:sldId id="574" r:id="rId54"/>
    <p:sldId id="575" r:id="rId55"/>
    <p:sldId id="580" r:id="rId56"/>
    <p:sldId id="581" r:id="rId57"/>
    <p:sldId id="582" r:id="rId58"/>
    <p:sldId id="586" r:id="rId59"/>
    <p:sldId id="560" r:id="rId60"/>
    <p:sldId id="561" r:id="rId61"/>
    <p:sldId id="562" r:id="rId62"/>
    <p:sldId id="563" r:id="rId63"/>
    <p:sldId id="564" r:id="rId64"/>
    <p:sldId id="565" r:id="rId65"/>
    <p:sldId id="566" r:id="rId66"/>
    <p:sldId id="567" r:id="rId67"/>
    <p:sldId id="568" r:id="rId68"/>
    <p:sldId id="589" r:id="rId69"/>
    <p:sldId id="588" r:id="rId70"/>
    <p:sldId id="259" r:id="rId71"/>
    <p:sldId id="258" r:id="rId7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2635" autoAdjust="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96327340802828"/>
          <c:y val="3.2269889928953223E-2"/>
          <c:w val="0.52651382734864238"/>
          <c:h val="0.873854066641366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 мире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DDoS</c:v>
                </c:pt>
                <c:pt idx="1">
                  <c:v>Фишинг</c:v>
                </c:pt>
                <c:pt idx="2">
                  <c:v>Проникновение в сеть</c:v>
                </c:pt>
                <c:pt idx="3">
                  <c:v>Спам</c:v>
                </c:pt>
                <c:pt idx="4">
                  <c:v>Вредоносное ПО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0.17500000000000004</c:v>
                </c:pt>
                <c:pt idx="1">
                  <c:v>0.35400000000000031</c:v>
                </c:pt>
                <c:pt idx="2">
                  <c:v>0.22700000000000023</c:v>
                </c:pt>
                <c:pt idx="3">
                  <c:v>0.56100000000000005</c:v>
                </c:pt>
                <c:pt idx="4">
                  <c:v>0.60500000000000065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D-42BE-BAB5-A182524EC8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России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c:spPr>
          <c:invertIfNegative val="0"/>
          <c:dLbls>
            <c:dLbl>
              <c:idx val="1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2D-42BE-BAB5-A182524EC8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DDoS</c:v>
                </c:pt>
                <c:pt idx="1">
                  <c:v>Фишинг</c:v>
                </c:pt>
                <c:pt idx="2">
                  <c:v>Проникновение в сеть</c:v>
                </c:pt>
                <c:pt idx="3">
                  <c:v>Спам</c:v>
                </c:pt>
                <c:pt idx="4">
                  <c:v>Вредоносное ПО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0.17700000000000016</c:v>
                </c:pt>
                <c:pt idx="1">
                  <c:v>0.26</c:v>
                </c:pt>
                <c:pt idx="2">
                  <c:v>0.26</c:v>
                </c:pt>
                <c:pt idx="3">
                  <c:v>0.71200000000000063</c:v>
                </c:pt>
                <c:pt idx="4">
                  <c:v>0.73400000000000065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2D-42BE-BAB5-A182524EC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18062728"/>
        <c:axId val="518063120"/>
      </c:barChart>
      <c:catAx>
        <c:axId val="518062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  <a:cs typeface="Arial" pitchFamily="34" charset="0"/>
              </a:defRPr>
            </a:pPr>
            <a:endParaRPr lang="ru-RU"/>
          </a:p>
        </c:txPr>
        <c:crossAx val="518063120"/>
        <c:crosses val="autoZero"/>
        <c:auto val="1"/>
        <c:lblAlgn val="ctr"/>
        <c:lblOffset val="100"/>
        <c:noMultiLvlLbl val="0"/>
      </c:catAx>
      <c:valAx>
        <c:axId val="518063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18062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8183012461776"/>
          <c:y val="0.48780330144682332"/>
          <c:w val="0.18732552778588038"/>
          <c:h val="0.13409036680332334"/>
        </c:manualLayout>
      </c:layout>
      <c:overlay val="1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45532976049E-2"/>
          <c:y val="0.13467580557427805"/>
          <c:w val="0.81727333508086653"/>
          <c:h val="0.756663082601226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gradFill>
              <a:gsLst>
                <a:gs pos="0">
                  <a:srgbClr val="FF0000">
                    <a:lumMod val="90000"/>
                  </a:srgbClr>
                </a:gs>
                <a:gs pos="100000">
                  <a:srgbClr val="C000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В России</c:v>
                </c:pt>
                <c:pt idx="1">
                  <c:v>В мире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0.34900000000000031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87-4FC0-8579-254703C344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6D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В России</c:v>
                </c:pt>
                <c:pt idx="1">
                  <c:v>В мире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0.75000000000000078</c:v>
                </c:pt>
                <c:pt idx="1">
                  <c:v>0.65100000000000091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87-4FC0-8579-254703C34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8065080"/>
        <c:axId val="518066648"/>
      </c:barChart>
      <c:catAx>
        <c:axId val="51806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Arial Narrow" pitchFamily="34" charset="0"/>
                <a:cs typeface="Arial" pitchFamily="34" charset="0"/>
              </a:defRPr>
            </a:pPr>
            <a:endParaRPr lang="ru-RU"/>
          </a:p>
        </c:txPr>
        <c:crossAx val="518066648"/>
        <c:crosses val="autoZero"/>
        <c:auto val="1"/>
        <c:lblAlgn val="ctr"/>
        <c:lblOffset val="100"/>
        <c:noMultiLvlLbl val="0"/>
      </c:catAx>
      <c:valAx>
        <c:axId val="518066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1806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07829639757946"/>
          <c:y val="0.379322440787143"/>
          <c:w val="0.13109514151200052"/>
          <c:h val="0.19586081775109906"/>
        </c:manualLayout>
      </c:layout>
      <c:overlay val="0"/>
      <c:txPr>
        <a:bodyPr/>
        <a:lstStyle/>
        <a:p>
          <a:pPr>
            <a:defRPr lang="en-GB"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E9EA0-52E5-48AA-B6CD-15EE00F987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</dgm:pt>
    <dgm:pt modelId="{555C508B-254C-4498-AC85-9AD1215AA0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rPr>
            <a:t>Виды конфиденциальной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rPr>
            <a:t> информации</a:t>
          </a:r>
        </a:p>
      </dgm:t>
    </dgm:pt>
    <dgm:pt modelId="{811731E3-6760-47B6-B27B-F6A45D037B50}" type="parTrans" cxnId="{318DE199-58A5-4806-AEEC-F623D3F1F8C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AB79B1-9C66-4C02-ACD6-ABDD42EF14CE}" type="sibTrans" cxnId="{318DE199-58A5-4806-AEEC-F623D3F1F8C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0EEB72-D435-4957-8CB7-1DE4859668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80000"/>
            <a:buFont typeface="Wingdings" panose="05000000000000000000" pitchFamily="2" charset="2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Персональные данные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15509E87-991C-4246-8D1E-ACA7F3F3B087}" type="parTrans" cxnId="{E3093E20-6A6A-49BF-9929-FBAE06EEDB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80E43C7-EEE2-4CF6-9082-5881E3E0EE23}" type="sibTrans" cxnId="{E3093E20-6A6A-49BF-9929-FBAE06EEDB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C4B15F-BCEE-4338-8559-BAB0D34482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80000"/>
            <a:buFont typeface="Wingdings" panose="05000000000000000000" pitchFamily="2" charset="2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Коммерческая тайна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5594A9E4-3B53-4D2A-8504-13179971C5D0}" type="parTrans" cxnId="{C1B5D4A0-0923-4CEE-B1F6-0C4326D29E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5C26A2-7CBC-4588-B924-45848710D040}" type="sibTrans" cxnId="{C1B5D4A0-0923-4CEE-B1F6-0C4326D29E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A02685-3188-4F10-BC67-2422EA3E13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Тайна следствия и судопроизводства</a:t>
          </a:r>
        </a:p>
      </dgm:t>
    </dgm:pt>
    <dgm:pt modelId="{FAB25BC3-63FD-4681-B704-7DA75AC24965}" type="parTrans" cxnId="{08334A57-B9F0-486A-80D5-768BADC46E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E1A8CF-1B8A-40C4-BCEA-052BA7562B11}" type="sibTrans" cxnId="{08334A57-B9F0-486A-80D5-768BADC46E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511BCB9-6EE3-4239-BAAC-0AB328BDBD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80000"/>
            <a:buFont typeface="Wingdings" panose="05000000000000000000" pitchFamily="2" charset="2"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Служебная тайна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3810078C-BD87-45AB-B769-B4FF92A7CE5E}" type="parTrans" cxnId="{E5717AF8-25F9-4223-BA91-42D6CC9FFCE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27D5CA-24B1-4F0E-B995-8ADC4500C194}" type="sibTrans" cxnId="{E5717AF8-25F9-4223-BA91-42D6CC9FFCE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1AE1C1-DC9E-459D-AAEA-C998512913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Профессиональная тайна</a:t>
          </a:r>
        </a:p>
      </dgm:t>
    </dgm:pt>
    <dgm:pt modelId="{D14BA6DB-2E39-429E-8DEC-CD5A1EB9FB93}" type="parTrans" cxnId="{8EAF391E-A1BE-4FBC-A361-6CDEA2E089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CBF42D-9599-4249-BDB9-03D663913AEB}" type="sibTrans" cxnId="{8EAF391E-A1BE-4FBC-A361-6CDEA2E089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DC5D73-47A3-4DBF-B03C-BDCEF28E223C}" type="pres">
      <dgm:prSet presAssocID="{B0AE9EA0-52E5-48AA-B6CD-15EE00F987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B79DEC-8EFA-4629-8023-A6C270CBBFBA}" type="pres">
      <dgm:prSet presAssocID="{555C508B-254C-4498-AC85-9AD1215AA0D5}" presName="root1" presStyleCnt="0"/>
      <dgm:spPr/>
    </dgm:pt>
    <dgm:pt modelId="{DA56723D-0E06-4CF4-960D-85BAFFA02A67}" type="pres">
      <dgm:prSet presAssocID="{555C508B-254C-4498-AC85-9AD1215AA0D5}" presName="LevelOneTextNode" presStyleLbl="node0" presStyleIdx="0" presStyleCnt="1" custScaleX="225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D82C0-CAA7-42C9-B658-5D796F680DA5}" type="pres">
      <dgm:prSet presAssocID="{555C508B-254C-4498-AC85-9AD1215AA0D5}" presName="level2hierChild" presStyleCnt="0"/>
      <dgm:spPr/>
    </dgm:pt>
    <dgm:pt modelId="{E975EA0E-6E35-4BE3-B133-1F483C87C239}" type="pres">
      <dgm:prSet presAssocID="{15509E87-991C-4246-8D1E-ACA7F3F3B08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14F48DE8-62DF-4EE0-87E6-58B88A30EEE5}" type="pres">
      <dgm:prSet presAssocID="{15509E87-991C-4246-8D1E-ACA7F3F3B08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257DC00-70CD-4E96-9D9C-5AE56A765B32}" type="pres">
      <dgm:prSet presAssocID="{DF0EEB72-D435-4957-8CB7-1DE48596680B}" presName="root2" presStyleCnt="0"/>
      <dgm:spPr/>
    </dgm:pt>
    <dgm:pt modelId="{84FF633F-4086-44C4-847B-74ADD1DD3F88}" type="pres">
      <dgm:prSet presAssocID="{DF0EEB72-D435-4957-8CB7-1DE48596680B}" presName="LevelTwoTextNode" presStyleLbl="node2" presStyleIdx="0" presStyleCnt="5" custScaleX="1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CD24D-4D0D-4986-9ABE-82BB4E183C68}" type="pres">
      <dgm:prSet presAssocID="{DF0EEB72-D435-4957-8CB7-1DE48596680B}" presName="level3hierChild" presStyleCnt="0"/>
      <dgm:spPr/>
    </dgm:pt>
    <dgm:pt modelId="{31C371BF-F72E-4F69-9A3E-EE7131077E3B}" type="pres">
      <dgm:prSet presAssocID="{5594A9E4-3B53-4D2A-8504-13179971C5D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D56335A-741C-4D35-9BD5-AC49285E5E68}" type="pres">
      <dgm:prSet presAssocID="{5594A9E4-3B53-4D2A-8504-13179971C5D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6C24BCE-7382-4ED7-B251-72416A26D8E0}" type="pres">
      <dgm:prSet presAssocID="{B7C4B15F-BCEE-4338-8559-BAB0D3448253}" presName="root2" presStyleCnt="0"/>
      <dgm:spPr/>
    </dgm:pt>
    <dgm:pt modelId="{A340AACC-5137-44D3-86DF-00E9AF944FC3}" type="pres">
      <dgm:prSet presAssocID="{B7C4B15F-BCEE-4338-8559-BAB0D3448253}" presName="LevelTwoTextNode" presStyleLbl="node2" presStyleIdx="1" presStyleCnt="5" custScaleX="1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C149A-C6B5-460D-8AC3-53CE2A2020CE}" type="pres">
      <dgm:prSet presAssocID="{B7C4B15F-BCEE-4338-8559-BAB0D3448253}" presName="level3hierChild" presStyleCnt="0"/>
      <dgm:spPr/>
    </dgm:pt>
    <dgm:pt modelId="{672F242A-6744-4272-A7EE-4F51B3EA5EE1}" type="pres">
      <dgm:prSet presAssocID="{FAB25BC3-63FD-4681-B704-7DA75AC24965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DAE63EE-2253-48A1-9B17-0EEC5D3D7D4A}" type="pres">
      <dgm:prSet presAssocID="{FAB25BC3-63FD-4681-B704-7DA75AC2496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F7CC06A-7146-492D-AA00-C83CD62E4B9D}" type="pres">
      <dgm:prSet presAssocID="{EAA02685-3188-4F10-BC67-2422EA3E130E}" presName="root2" presStyleCnt="0"/>
      <dgm:spPr/>
    </dgm:pt>
    <dgm:pt modelId="{3BD50271-B2CF-4CA5-A92C-071B51197BB8}" type="pres">
      <dgm:prSet presAssocID="{EAA02685-3188-4F10-BC67-2422EA3E130E}" presName="LevelTwoTextNode" presStyleLbl="node2" presStyleIdx="2" presStyleCnt="5" custScaleX="1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886E6-628E-4438-B880-15C42F626BCA}" type="pres">
      <dgm:prSet presAssocID="{EAA02685-3188-4F10-BC67-2422EA3E130E}" presName="level3hierChild" presStyleCnt="0"/>
      <dgm:spPr/>
    </dgm:pt>
    <dgm:pt modelId="{581A8CE6-C20D-4174-926B-12875639C2A3}" type="pres">
      <dgm:prSet presAssocID="{3810078C-BD87-45AB-B769-B4FF92A7CE5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1CBD59B-A408-4253-A16C-8DCFBC7D2DAC}" type="pres">
      <dgm:prSet presAssocID="{3810078C-BD87-45AB-B769-B4FF92A7CE5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9BCD967-BCD7-42FF-AB1F-774164CE8EEE}" type="pres">
      <dgm:prSet presAssocID="{3511BCB9-6EE3-4239-BAAC-0AB328BDBDBB}" presName="root2" presStyleCnt="0"/>
      <dgm:spPr/>
    </dgm:pt>
    <dgm:pt modelId="{25853757-2CC2-43B0-9BF0-F057775D94B8}" type="pres">
      <dgm:prSet presAssocID="{3511BCB9-6EE3-4239-BAAC-0AB328BDBDBB}" presName="LevelTwoTextNode" presStyleLbl="node2" presStyleIdx="3" presStyleCnt="5" custScaleX="1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4191C-84D8-4047-BF2C-A03610F69813}" type="pres">
      <dgm:prSet presAssocID="{3511BCB9-6EE3-4239-BAAC-0AB328BDBDBB}" presName="level3hierChild" presStyleCnt="0"/>
      <dgm:spPr/>
    </dgm:pt>
    <dgm:pt modelId="{CC0D6262-A011-4EB5-B1C0-48C09E4B76A0}" type="pres">
      <dgm:prSet presAssocID="{D14BA6DB-2E39-429E-8DEC-CD5A1EB9FB9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7641F5B-4DFA-402B-9CCD-8C8A01452AC0}" type="pres">
      <dgm:prSet presAssocID="{D14BA6DB-2E39-429E-8DEC-CD5A1EB9FB9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2DDF81B-1EAD-4E2E-8D33-6C43BC3D51A4}" type="pres">
      <dgm:prSet presAssocID="{C81AE1C1-DC9E-459D-AAEA-C998512913F8}" presName="root2" presStyleCnt="0"/>
      <dgm:spPr/>
    </dgm:pt>
    <dgm:pt modelId="{6A7132DD-17D8-427C-BA43-93337B11841A}" type="pres">
      <dgm:prSet presAssocID="{C81AE1C1-DC9E-459D-AAEA-C998512913F8}" presName="LevelTwoTextNode" presStyleLbl="node2" presStyleIdx="4" presStyleCnt="5" custScaleX="1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1019D-439B-46A5-BE6C-3079E1A6CE6C}" type="pres">
      <dgm:prSet presAssocID="{C81AE1C1-DC9E-459D-AAEA-C998512913F8}" presName="level3hierChild" presStyleCnt="0"/>
      <dgm:spPr/>
    </dgm:pt>
  </dgm:ptLst>
  <dgm:cxnLst>
    <dgm:cxn modelId="{2FECF86A-FAD3-4C19-845E-13138BBC95BE}" type="presOf" srcId="{FAB25BC3-63FD-4681-B704-7DA75AC24965}" destId="{672F242A-6744-4272-A7EE-4F51B3EA5EE1}" srcOrd="0" destOrd="0" presId="urn:microsoft.com/office/officeart/2008/layout/HorizontalMultiLevelHierarchy"/>
    <dgm:cxn modelId="{FEA8A383-1DA9-456D-8ABA-6B8163C2981B}" type="presOf" srcId="{15509E87-991C-4246-8D1E-ACA7F3F3B087}" destId="{E975EA0E-6E35-4BE3-B133-1F483C87C239}" srcOrd="0" destOrd="0" presId="urn:microsoft.com/office/officeart/2008/layout/HorizontalMultiLevelHierarchy"/>
    <dgm:cxn modelId="{D61FFE0E-ECC1-497A-803C-67A17ACDD600}" type="presOf" srcId="{DF0EEB72-D435-4957-8CB7-1DE48596680B}" destId="{84FF633F-4086-44C4-847B-74ADD1DD3F88}" srcOrd="0" destOrd="0" presId="urn:microsoft.com/office/officeart/2008/layout/HorizontalMultiLevelHierarchy"/>
    <dgm:cxn modelId="{E5717AF8-25F9-4223-BA91-42D6CC9FFCE9}" srcId="{555C508B-254C-4498-AC85-9AD1215AA0D5}" destId="{3511BCB9-6EE3-4239-BAAC-0AB328BDBDBB}" srcOrd="3" destOrd="0" parTransId="{3810078C-BD87-45AB-B769-B4FF92A7CE5E}" sibTransId="{0527D5CA-24B1-4F0E-B995-8ADC4500C194}"/>
    <dgm:cxn modelId="{3ED6A763-4889-43F1-9AEA-0010A7DABA27}" type="presOf" srcId="{B7C4B15F-BCEE-4338-8559-BAB0D3448253}" destId="{A340AACC-5137-44D3-86DF-00E9AF944FC3}" srcOrd="0" destOrd="0" presId="urn:microsoft.com/office/officeart/2008/layout/HorizontalMultiLevelHierarchy"/>
    <dgm:cxn modelId="{28643321-2D3C-4AE0-B35F-C3663C3336F3}" type="presOf" srcId="{5594A9E4-3B53-4D2A-8504-13179971C5D0}" destId="{31C371BF-F72E-4F69-9A3E-EE7131077E3B}" srcOrd="0" destOrd="0" presId="urn:microsoft.com/office/officeart/2008/layout/HorizontalMultiLevelHierarchy"/>
    <dgm:cxn modelId="{FB22E978-636F-446E-A6B3-C0D3B51D80A4}" type="presOf" srcId="{3511BCB9-6EE3-4239-BAAC-0AB328BDBDBB}" destId="{25853757-2CC2-43B0-9BF0-F057775D94B8}" srcOrd="0" destOrd="0" presId="urn:microsoft.com/office/officeart/2008/layout/HorizontalMultiLevelHierarchy"/>
    <dgm:cxn modelId="{8EAF391E-A1BE-4FBC-A361-6CDEA2E089CF}" srcId="{555C508B-254C-4498-AC85-9AD1215AA0D5}" destId="{C81AE1C1-DC9E-459D-AAEA-C998512913F8}" srcOrd="4" destOrd="0" parTransId="{D14BA6DB-2E39-429E-8DEC-CD5A1EB9FB93}" sibTransId="{88CBF42D-9599-4249-BDB9-03D663913AEB}"/>
    <dgm:cxn modelId="{318DE199-58A5-4806-AEEC-F623D3F1F8CA}" srcId="{B0AE9EA0-52E5-48AA-B6CD-15EE00F9870B}" destId="{555C508B-254C-4498-AC85-9AD1215AA0D5}" srcOrd="0" destOrd="0" parTransId="{811731E3-6760-47B6-B27B-F6A45D037B50}" sibTransId="{55AB79B1-9C66-4C02-ACD6-ABDD42EF14CE}"/>
    <dgm:cxn modelId="{C6647074-A909-4C19-81BA-EB4CEC1364B3}" type="presOf" srcId="{555C508B-254C-4498-AC85-9AD1215AA0D5}" destId="{DA56723D-0E06-4CF4-960D-85BAFFA02A67}" srcOrd="0" destOrd="0" presId="urn:microsoft.com/office/officeart/2008/layout/HorizontalMultiLevelHierarchy"/>
    <dgm:cxn modelId="{AB06F8FD-9388-4864-97E7-EA916B986BB4}" type="presOf" srcId="{EAA02685-3188-4F10-BC67-2422EA3E130E}" destId="{3BD50271-B2CF-4CA5-A92C-071B51197BB8}" srcOrd="0" destOrd="0" presId="urn:microsoft.com/office/officeart/2008/layout/HorizontalMultiLevelHierarchy"/>
    <dgm:cxn modelId="{5AF022F6-EAA0-4C26-872E-C93280BBE0E7}" type="presOf" srcId="{FAB25BC3-63FD-4681-B704-7DA75AC24965}" destId="{1DAE63EE-2253-48A1-9B17-0EEC5D3D7D4A}" srcOrd="1" destOrd="0" presId="urn:microsoft.com/office/officeart/2008/layout/HorizontalMultiLevelHierarchy"/>
    <dgm:cxn modelId="{08334A57-B9F0-486A-80D5-768BADC46ECF}" srcId="{555C508B-254C-4498-AC85-9AD1215AA0D5}" destId="{EAA02685-3188-4F10-BC67-2422EA3E130E}" srcOrd="2" destOrd="0" parTransId="{FAB25BC3-63FD-4681-B704-7DA75AC24965}" sibTransId="{D3E1A8CF-1B8A-40C4-BCEA-052BA7562B11}"/>
    <dgm:cxn modelId="{954CEF93-B032-4902-B770-76FC9612CAD9}" type="presOf" srcId="{15509E87-991C-4246-8D1E-ACA7F3F3B087}" destId="{14F48DE8-62DF-4EE0-87E6-58B88A30EEE5}" srcOrd="1" destOrd="0" presId="urn:microsoft.com/office/officeart/2008/layout/HorizontalMultiLevelHierarchy"/>
    <dgm:cxn modelId="{E3093E20-6A6A-49BF-9929-FBAE06EEDB55}" srcId="{555C508B-254C-4498-AC85-9AD1215AA0D5}" destId="{DF0EEB72-D435-4957-8CB7-1DE48596680B}" srcOrd="0" destOrd="0" parTransId="{15509E87-991C-4246-8D1E-ACA7F3F3B087}" sibTransId="{480E43C7-EEE2-4CF6-9082-5881E3E0EE23}"/>
    <dgm:cxn modelId="{B041B0C0-205D-48CD-AE17-ECD322CD61F6}" type="presOf" srcId="{C81AE1C1-DC9E-459D-AAEA-C998512913F8}" destId="{6A7132DD-17D8-427C-BA43-93337B11841A}" srcOrd="0" destOrd="0" presId="urn:microsoft.com/office/officeart/2008/layout/HorizontalMultiLevelHierarchy"/>
    <dgm:cxn modelId="{AC3C14C3-4F5D-4908-9C51-E198EEAE9D96}" type="presOf" srcId="{5594A9E4-3B53-4D2A-8504-13179971C5D0}" destId="{AD56335A-741C-4D35-9BD5-AC49285E5E68}" srcOrd="1" destOrd="0" presId="urn:microsoft.com/office/officeart/2008/layout/HorizontalMultiLevelHierarchy"/>
    <dgm:cxn modelId="{344082D5-5B30-45B4-BBA1-6E0C1E73A9B0}" type="presOf" srcId="{D14BA6DB-2E39-429E-8DEC-CD5A1EB9FB93}" destId="{D7641F5B-4DFA-402B-9CCD-8C8A01452AC0}" srcOrd="1" destOrd="0" presId="urn:microsoft.com/office/officeart/2008/layout/HorizontalMultiLevelHierarchy"/>
    <dgm:cxn modelId="{11EF1747-751F-466E-AB5C-F4BC642FFEC4}" type="presOf" srcId="{3810078C-BD87-45AB-B769-B4FF92A7CE5E}" destId="{581A8CE6-C20D-4174-926B-12875639C2A3}" srcOrd="0" destOrd="0" presId="urn:microsoft.com/office/officeart/2008/layout/HorizontalMultiLevelHierarchy"/>
    <dgm:cxn modelId="{5550CD43-BA16-4F1D-9A29-FAF971995FC2}" type="presOf" srcId="{B0AE9EA0-52E5-48AA-B6CD-15EE00F9870B}" destId="{77DC5D73-47A3-4DBF-B03C-BDCEF28E223C}" srcOrd="0" destOrd="0" presId="urn:microsoft.com/office/officeart/2008/layout/HorizontalMultiLevelHierarchy"/>
    <dgm:cxn modelId="{1DDCFFB1-883B-47AB-9317-6C86BC82763E}" type="presOf" srcId="{3810078C-BD87-45AB-B769-B4FF92A7CE5E}" destId="{11CBD59B-A408-4253-A16C-8DCFBC7D2DAC}" srcOrd="1" destOrd="0" presId="urn:microsoft.com/office/officeart/2008/layout/HorizontalMultiLevelHierarchy"/>
    <dgm:cxn modelId="{C1B5D4A0-0923-4CEE-B1F6-0C4326D29E1A}" srcId="{555C508B-254C-4498-AC85-9AD1215AA0D5}" destId="{B7C4B15F-BCEE-4338-8559-BAB0D3448253}" srcOrd="1" destOrd="0" parTransId="{5594A9E4-3B53-4D2A-8504-13179971C5D0}" sibTransId="{4A5C26A2-7CBC-4588-B924-45848710D040}"/>
    <dgm:cxn modelId="{F8BD7C5C-C714-4720-9CE5-D8630BD51225}" type="presOf" srcId="{D14BA6DB-2E39-429E-8DEC-CD5A1EB9FB93}" destId="{CC0D6262-A011-4EB5-B1C0-48C09E4B76A0}" srcOrd="0" destOrd="0" presId="urn:microsoft.com/office/officeart/2008/layout/HorizontalMultiLevelHierarchy"/>
    <dgm:cxn modelId="{176D69C5-1DE3-4A71-9F6F-199B8DDB8C8C}" type="presParOf" srcId="{77DC5D73-47A3-4DBF-B03C-BDCEF28E223C}" destId="{05B79DEC-8EFA-4629-8023-A6C270CBBFBA}" srcOrd="0" destOrd="0" presId="urn:microsoft.com/office/officeart/2008/layout/HorizontalMultiLevelHierarchy"/>
    <dgm:cxn modelId="{C1BEDF6E-5B72-46A9-A14A-6567596719B6}" type="presParOf" srcId="{05B79DEC-8EFA-4629-8023-A6C270CBBFBA}" destId="{DA56723D-0E06-4CF4-960D-85BAFFA02A67}" srcOrd="0" destOrd="0" presId="urn:microsoft.com/office/officeart/2008/layout/HorizontalMultiLevelHierarchy"/>
    <dgm:cxn modelId="{AA5AFD89-EC7D-4E45-AE5D-B0E8D6B7612B}" type="presParOf" srcId="{05B79DEC-8EFA-4629-8023-A6C270CBBFBA}" destId="{53CD82C0-CAA7-42C9-B658-5D796F680DA5}" srcOrd="1" destOrd="0" presId="urn:microsoft.com/office/officeart/2008/layout/HorizontalMultiLevelHierarchy"/>
    <dgm:cxn modelId="{DD002337-055B-4B75-946B-C34CAD39CC36}" type="presParOf" srcId="{53CD82C0-CAA7-42C9-B658-5D796F680DA5}" destId="{E975EA0E-6E35-4BE3-B133-1F483C87C239}" srcOrd="0" destOrd="0" presId="urn:microsoft.com/office/officeart/2008/layout/HorizontalMultiLevelHierarchy"/>
    <dgm:cxn modelId="{FA6A195D-E39A-40F7-A4D4-BBBFDE12686C}" type="presParOf" srcId="{E975EA0E-6E35-4BE3-B133-1F483C87C239}" destId="{14F48DE8-62DF-4EE0-87E6-58B88A30EEE5}" srcOrd="0" destOrd="0" presId="urn:microsoft.com/office/officeart/2008/layout/HorizontalMultiLevelHierarchy"/>
    <dgm:cxn modelId="{2EAFED91-92B3-4065-BBB3-15AA6E3FA3A8}" type="presParOf" srcId="{53CD82C0-CAA7-42C9-B658-5D796F680DA5}" destId="{4257DC00-70CD-4E96-9D9C-5AE56A765B32}" srcOrd="1" destOrd="0" presId="urn:microsoft.com/office/officeart/2008/layout/HorizontalMultiLevelHierarchy"/>
    <dgm:cxn modelId="{716EF625-0A03-4160-B633-86606AD723BB}" type="presParOf" srcId="{4257DC00-70CD-4E96-9D9C-5AE56A765B32}" destId="{84FF633F-4086-44C4-847B-74ADD1DD3F88}" srcOrd="0" destOrd="0" presId="urn:microsoft.com/office/officeart/2008/layout/HorizontalMultiLevelHierarchy"/>
    <dgm:cxn modelId="{1D52448F-22FB-4080-BC50-E33F1927C4EC}" type="presParOf" srcId="{4257DC00-70CD-4E96-9D9C-5AE56A765B32}" destId="{B86CD24D-4D0D-4986-9ABE-82BB4E183C68}" srcOrd="1" destOrd="0" presId="urn:microsoft.com/office/officeart/2008/layout/HorizontalMultiLevelHierarchy"/>
    <dgm:cxn modelId="{6F1B5516-B177-4F66-806B-BEED87E5AC06}" type="presParOf" srcId="{53CD82C0-CAA7-42C9-B658-5D796F680DA5}" destId="{31C371BF-F72E-4F69-9A3E-EE7131077E3B}" srcOrd="2" destOrd="0" presId="urn:microsoft.com/office/officeart/2008/layout/HorizontalMultiLevelHierarchy"/>
    <dgm:cxn modelId="{646F2645-05C6-4FAE-AE3F-522145158248}" type="presParOf" srcId="{31C371BF-F72E-4F69-9A3E-EE7131077E3B}" destId="{AD56335A-741C-4D35-9BD5-AC49285E5E68}" srcOrd="0" destOrd="0" presId="urn:microsoft.com/office/officeart/2008/layout/HorizontalMultiLevelHierarchy"/>
    <dgm:cxn modelId="{B7318319-0B91-4674-8D17-FC4D16AA094B}" type="presParOf" srcId="{53CD82C0-CAA7-42C9-B658-5D796F680DA5}" destId="{16C24BCE-7382-4ED7-B251-72416A26D8E0}" srcOrd="3" destOrd="0" presId="urn:microsoft.com/office/officeart/2008/layout/HorizontalMultiLevelHierarchy"/>
    <dgm:cxn modelId="{2E3040B9-B071-4AA0-95D9-4C46AAD07B04}" type="presParOf" srcId="{16C24BCE-7382-4ED7-B251-72416A26D8E0}" destId="{A340AACC-5137-44D3-86DF-00E9AF944FC3}" srcOrd="0" destOrd="0" presId="urn:microsoft.com/office/officeart/2008/layout/HorizontalMultiLevelHierarchy"/>
    <dgm:cxn modelId="{6EAA5906-4A83-483B-9600-5D761AB62535}" type="presParOf" srcId="{16C24BCE-7382-4ED7-B251-72416A26D8E0}" destId="{0F9C149A-C6B5-460D-8AC3-53CE2A2020CE}" srcOrd="1" destOrd="0" presId="urn:microsoft.com/office/officeart/2008/layout/HorizontalMultiLevelHierarchy"/>
    <dgm:cxn modelId="{FFE4C1D4-7851-46DB-AFC0-6087CD5C429D}" type="presParOf" srcId="{53CD82C0-CAA7-42C9-B658-5D796F680DA5}" destId="{672F242A-6744-4272-A7EE-4F51B3EA5EE1}" srcOrd="4" destOrd="0" presId="urn:microsoft.com/office/officeart/2008/layout/HorizontalMultiLevelHierarchy"/>
    <dgm:cxn modelId="{4E95104D-4AFF-4B51-9C5E-10CCC195E0FD}" type="presParOf" srcId="{672F242A-6744-4272-A7EE-4F51B3EA5EE1}" destId="{1DAE63EE-2253-48A1-9B17-0EEC5D3D7D4A}" srcOrd="0" destOrd="0" presId="urn:microsoft.com/office/officeart/2008/layout/HorizontalMultiLevelHierarchy"/>
    <dgm:cxn modelId="{4E7C9EC9-D8D5-4358-AE77-527A2AD02FCA}" type="presParOf" srcId="{53CD82C0-CAA7-42C9-B658-5D796F680DA5}" destId="{9F7CC06A-7146-492D-AA00-C83CD62E4B9D}" srcOrd="5" destOrd="0" presId="urn:microsoft.com/office/officeart/2008/layout/HorizontalMultiLevelHierarchy"/>
    <dgm:cxn modelId="{9B3342D5-939F-4088-A1B5-C75ED8FDF3BC}" type="presParOf" srcId="{9F7CC06A-7146-492D-AA00-C83CD62E4B9D}" destId="{3BD50271-B2CF-4CA5-A92C-071B51197BB8}" srcOrd="0" destOrd="0" presId="urn:microsoft.com/office/officeart/2008/layout/HorizontalMultiLevelHierarchy"/>
    <dgm:cxn modelId="{82E458CC-F18F-4B2E-9707-57BE68BD23DC}" type="presParOf" srcId="{9F7CC06A-7146-492D-AA00-C83CD62E4B9D}" destId="{32F886E6-628E-4438-B880-15C42F626BCA}" srcOrd="1" destOrd="0" presId="urn:microsoft.com/office/officeart/2008/layout/HorizontalMultiLevelHierarchy"/>
    <dgm:cxn modelId="{3DF4EC15-4533-4571-8782-5DE0C7A33572}" type="presParOf" srcId="{53CD82C0-CAA7-42C9-B658-5D796F680DA5}" destId="{581A8CE6-C20D-4174-926B-12875639C2A3}" srcOrd="6" destOrd="0" presId="urn:microsoft.com/office/officeart/2008/layout/HorizontalMultiLevelHierarchy"/>
    <dgm:cxn modelId="{59B6C01F-F060-4B3C-A506-ACBE0F5E40CE}" type="presParOf" srcId="{581A8CE6-C20D-4174-926B-12875639C2A3}" destId="{11CBD59B-A408-4253-A16C-8DCFBC7D2DAC}" srcOrd="0" destOrd="0" presId="urn:microsoft.com/office/officeart/2008/layout/HorizontalMultiLevelHierarchy"/>
    <dgm:cxn modelId="{D08ED7EF-FB78-435D-80BA-7AF29312FAAD}" type="presParOf" srcId="{53CD82C0-CAA7-42C9-B658-5D796F680DA5}" destId="{A9BCD967-BCD7-42FF-AB1F-774164CE8EEE}" srcOrd="7" destOrd="0" presId="urn:microsoft.com/office/officeart/2008/layout/HorizontalMultiLevelHierarchy"/>
    <dgm:cxn modelId="{88970220-5ABD-4342-BA13-C03600458F8B}" type="presParOf" srcId="{A9BCD967-BCD7-42FF-AB1F-774164CE8EEE}" destId="{25853757-2CC2-43B0-9BF0-F057775D94B8}" srcOrd="0" destOrd="0" presId="urn:microsoft.com/office/officeart/2008/layout/HorizontalMultiLevelHierarchy"/>
    <dgm:cxn modelId="{07D2AB2D-FBC5-4571-B46D-F63679094D82}" type="presParOf" srcId="{A9BCD967-BCD7-42FF-AB1F-774164CE8EEE}" destId="{D474191C-84D8-4047-BF2C-A03610F69813}" srcOrd="1" destOrd="0" presId="urn:microsoft.com/office/officeart/2008/layout/HorizontalMultiLevelHierarchy"/>
    <dgm:cxn modelId="{2926E36B-5B4B-4693-AD6D-1D5A51FF1C27}" type="presParOf" srcId="{53CD82C0-CAA7-42C9-B658-5D796F680DA5}" destId="{CC0D6262-A011-4EB5-B1C0-48C09E4B76A0}" srcOrd="8" destOrd="0" presId="urn:microsoft.com/office/officeart/2008/layout/HorizontalMultiLevelHierarchy"/>
    <dgm:cxn modelId="{5E8F25D7-5EDC-4971-A145-A53C6CC24E86}" type="presParOf" srcId="{CC0D6262-A011-4EB5-B1C0-48C09E4B76A0}" destId="{D7641F5B-4DFA-402B-9CCD-8C8A01452AC0}" srcOrd="0" destOrd="0" presId="urn:microsoft.com/office/officeart/2008/layout/HorizontalMultiLevelHierarchy"/>
    <dgm:cxn modelId="{14AE4E5C-D015-403E-9912-B2713F843B9A}" type="presParOf" srcId="{53CD82C0-CAA7-42C9-B658-5D796F680DA5}" destId="{F2DDF81B-1EAD-4E2E-8D33-6C43BC3D51A4}" srcOrd="9" destOrd="0" presId="urn:microsoft.com/office/officeart/2008/layout/HorizontalMultiLevelHierarchy"/>
    <dgm:cxn modelId="{A327B1EB-8769-4DB9-ACC5-132F52293DC6}" type="presParOf" srcId="{F2DDF81B-1EAD-4E2E-8D33-6C43BC3D51A4}" destId="{6A7132DD-17D8-427C-BA43-93337B11841A}" srcOrd="0" destOrd="0" presId="urn:microsoft.com/office/officeart/2008/layout/HorizontalMultiLevelHierarchy"/>
    <dgm:cxn modelId="{99284053-0CBB-4047-853A-BA32928B80C1}" type="presParOf" srcId="{F2DDF81B-1EAD-4E2E-8D33-6C43BC3D51A4}" destId="{0601019D-439B-46A5-BE6C-3079E1A6CE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E0F3EB4-D65B-4D6E-BDFF-D8F5C9C2516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3A2EE9-8F08-4C6D-BB70-54FCAC077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9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3EA2393-F9DA-4508-9057-14D7AEE5ABA3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677025C-802F-49FC-B167-64DE7C507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2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C3C3-3033-4DBC-8625-C5FFF5FBC00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47FE-AC0D-4AF4-86A5-22AE432EC3E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6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47FE-AC0D-4AF4-86A5-22AE432EC3E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6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025C-802F-49FC-B167-64DE7C507A5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8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025C-802F-49FC-B167-64DE7C507A5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6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025C-802F-49FC-B167-64DE7C507A5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025C-802F-49FC-B167-64DE7C507A57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3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025C-802F-49FC-B167-64DE7C507A57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8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3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274E-8B61-46D1-B935-429026B53505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6BE4-69DF-4096-A379-28BE53D1B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2640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671C382-3711-45E4-9090-67DBB7E37794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864096" cy="365125"/>
          </a:xfrm>
        </p:spPr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6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3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9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0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936104" cy="365125"/>
          </a:xfrm>
          <a:prstGeom prst="rect">
            <a:avLst/>
          </a:prstGeom>
        </p:spPr>
        <p:txBody>
          <a:bodyPr/>
          <a:lstStyle/>
          <a:p>
            <a:fld id="{6671C382-3711-45E4-9090-67DBB7E3779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B96-974A-4C96-B800-3264F7E6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FB96-974A-4C96-B800-3264F7E620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381328"/>
            <a:ext cx="926402" cy="340147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</a:lstStyle>
          <a:p>
            <a:fld id="{6671C382-3711-45E4-9090-67DBB7E37794}" type="datetimeFigureOut">
              <a:rPr lang="ru-RU" smtClean="0"/>
              <a:pPr/>
              <a:t>23.11.2017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1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A084-0641-449B-8D01-AE4F5D8BC306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BE18-0071-497D-831A-1C2958E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s@aspectspb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ectspb.ru/" TargetMode="External"/><Relationship Id="rId2" Type="http://schemas.openxmlformats.org/officeDocument/2006/relationships/hyperlink" Target="mailto:gors@aspectspb.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Министерство образования Кировской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Обеспечение </a:t>
            </a:r>
            <a:r>
              <a:rPr lang="ru-RU" b="1" dirty="0"/>
              <a:t>безопасности персональных данных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/>
              <a:t>Докладчик:</a:t>
            </a:r>
          </a:p>
          <a:p>
            <a:pPr algn="l"/>
            <a:r>
              <a:rPr lang="ru-RU" dirty="0" smtClean="0"/>
              <a:t>Городилов Сергей</a:t>
            </a:r>
            <a:r>
              <a:rPr lang="ru-RU" dirty="0"/>
              <a:t> </a:t>
            </a:r>
            <a:r>
              <a:rPr lang="ru-RU" dirty="0" smtClean="0"/>
              <a:t>Викторович</a:t>
            </a:r>
          </a:p>
          <a:p>
            <a:pPr algn="l"/>
            <a:r>
              <a:rPr lang="ru-RU" sz="1800" dirty="0" smtClean="0"/>
              <a:t>Руководитель направления ИБ, АСПЕКТ-СЕТИ</a:t>
            </a:r>
          </a:p>
          <a:p>
            <a:pPr algn="l"/>
            <a:r>
              <a:rPr lang="en-US" sz="1800" dirty="0" smtClean="0">
                <a:hlinkClick r:id="rId2"/>
              </a:rPr>
              <a:t>gors@aspectspb.ru</a:t>
            </a:r>
            <a:endParaRPr lang="en-US" sz="1800" dirty="0" smtClean="0"/>
          </a:p>
          <a:p>
            <a:pPr algn="l"/>
            <a:r>
              <a:rPr lang="en-US" sz="1800" dirty="0" smtClean="0"/>
              <a:t>46-56-46, 30-13-23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38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861048"/>
            <a:ext cx="7772400" cy="1907927"/>
          </a:xfrm>
        </p:spPr>
        <p:txBody>
          <a:bodyPr>
            <a:normAutofit/>
          </a:bodyPr>
          <a:lstStyle/>
          <a:p>
            <a:r>
              <a:rPr lang="ru-RU" dirty="0" smtClean="0"/>
              <a:t>1. 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welldomains.com/wp-content/uploads/2017/02/socialconne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73" y="721479"/>
            <a:ext cx="2630774" cy="21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Предпосылки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97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Усложнение социальных и экономических взаимосвязей</a:t>
            </a:r>
          </a:p>
          <a:p>
            <a:r>
              <a:rPr lang="ru-RU" dirty="0" smtClean="0"/>
              <a:t>Увеличение объемов бумаги</a:t>
            </a:r>
          </a:p>
          <a:p>
            <a:r>
              <a:rPr lang="ru-RU" dirty="0" smtClean="0"/>
              <a:t>Массовое использование компьютеров</a:t>
            </a:r>
          </a:p>
          <a:p>
            <a:r>
              <a:rPr lang="ru-RU" dirty="0" smtClean="0"/>
              <a:t>Интернет и вирусы</a:t>
            </a:r>
            <a:endParaRPr lang="ru-RU" dirty="0"/>
          </a:p>
        </p:txBody>
      </p:sp>
      <p:pic>
        <p:nvPicPr>
          <p:cNvPr id="4098" name="Picture 2" descr="http://mnews.kz/uploads/posts/2016-11/1480251332_arh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2675"/>
            <a:ext cx="3707631" cy="20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uzzup.ru/wp-content/uploads/2015/10/Kompyutery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03" y="3284375"/>
            <a:ext cx="3452391" cy="24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niprograd.org/system/App/Post/images/000/033/385/very_large/2544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12" y="4582090"/>
            <a:ext cx="2952431" cy="19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1981 г.:   Конвенция Совета Европы «О защите личности в связи с </a:t>
            </a:r>
            <a:r>
              <a:rPr lang="ru-RU" dirty="0" smtClean="0"/>
              <a:t>автоматизированной </a:t>
            </a:r>
            <a:r>
              <a:rPr lang="ru-RU" dirty="0"/>
              <a:t>обработкой персональных данных» </a:t>
            </a:r>
          </a:p>
          <a:p>
            <a:r>
              <a:rPr lang="ru-RU" dirty="0"/>
              <a:t>2005 г.: </a:t>
            </a:r>
            <a:r>
              <a:rPr lang="ru-RU" dirty="0" smtClean="0"/>
              <a:t>РФ. Закон «О </a:t>
            </a:r>
            <a:r>
              <a:rPr lang="ru-RU" dirty="0"/>
              <a:t>ратификации Конвенции Совета Европы»</a:t>
            </a:r>
          </a:p>
          <a:p>
            <a:r>
              <a:rPr lang="ru-RU" dirty="0"/>
              <a:t>2006 г.:   Федеральный закон № 152-ФЗ от 27.07.2006 г. «О персональных данных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411983"/>
          </a:xfrm>
        </p:spPr>
        <p:txBody>
          <a:bodyPr/>
          <a:lstStyle/>
          <a:p>
            <a:r>
              <a:rPr lang="ru-RU" dirty="0" smtClean="0"/>
              <a:t>10 лет!!!</a:t>
            </a:r>
            <a:br>
              <a:rPr lang="ru-RU" dirty="0" smtClean="0"/>
            </a:br>
            <a:r>
              <a:rPr lang="ru-RU" dirty="0" smtClean="0"/>
              <a:t>Но что с безопасностью?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7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Wannacrypt</a:t>
            </a:r>
            <a:r>
              <a:rPr lang="en-US" dirty="0" smtClean="0"/>
              <a:t> – </a:t>
            </a:r>
            <a:r>
              <a:rPr lang="ru-RU" dirty="0" smtClean="0"/>
              <a:t>май 2017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wanna cr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503"/>
            <a:ext cx="9144000" cy="51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Wannacrypt</a:t>
            </a:r>
            <a:r>
              <a:rPr lang="en-US" dirty="0"/>
              <a:t> – </a:t>
            </a:r>
            <a:r>
              <a:rPr lang="ru-RU" dirty="0"/>
              <a:t>май 2017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Вектор атаки:</a:t>
            </a:r>
          </a:p>
          <a:p>
            <a:pPr>
              <a:buFontTx/>
              <a:buChar char="-"/>
            </a:pPr>
            <a:r>
              <a:rPr lang="ru-RU" dirty="0" smtClean="0"/>
              <a:t>общие папки </a:t>
            </a:r>
            <a:r>
              <a:rPr lang="en-US" dirty="0" smtClean="0"/>
              <a:t>Windows</a:t>
            </a:r>
          </a:p>
          <a:p>
            <a:pPr>
              <a:buFontTx/>
              <a:buChar char="-"/>
            </a:pPr>
            <a:r>
              <a:rPr lang="ru-RU" dirty="0" smtClean="0"/>
              <a:t>уязвимость, закрытая в марте 2017 (</a:t>
            </a:r>
            <a:r>
              <a:rPr lang="ru-RU" dirty="0" smtClean="0">
                <a:solidFill>
                  <a:srgbClr val="FF0000"/>
                </a:solidFill>
              </a:rPr>
              <a:t>все версии </a:t>
            </a:r>
            <a:r>
              <a:rPr lang="en-US" dirty="0" smtClean="0">
                <a:solidFill>
                  <a:srgbClr val="FF0000"/>
                </a:solidFill>
              </a:rPr>
              <a:t>Windows: XP/2003…10/2016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Результат:</a:t>
            </a:r>
          </a:p>
          <a:p>
            <a:pPr>
              <a:buFontTx/>
              <a:buChar char="-"/>
            </a:pPr>
            <a:r>
              <a:rPr lang="ru-RU" dirty="0" smtClean="0"/>
              <a:t>шифрование данных без восстановления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более 500 000 компьютеров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Nepetya</a:t>
            </a:r>
            <a:r>
              <a:rPr lang="en-US" dirty="0" smtClean="0"/>
              <a:t> – </a:t>
            </a:r>
            <a:r>
              <a:rPr lang="ru-RU" dirty="0" smtClean="0"/>
              <a:t>июль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артинки по запросу pet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726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Nepetya</a:t>
            </a:r>
            <a:r>
              <a:rPr lang="en-US" dirty="0"/>
              <a:t> – </a:t>
            </a:r>
            <a:r>
              <a:rPr lang="ru-RU" dirty="0"/>
              <a:t>июль 2017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Вектор атаки:</a:t>
            </a:r>
          </a:p>
          <a:p>
            <a:pPr>
              <a:buFontTx/>
              <a:buChar char="-"/>
            </a:pPr>
            <a:r>
              <a:rPr lang="ru-RU" dirty="0" smtClean="0"/>
              <a:t>Вложения в </a:t>
            </a:r>
            <a:r>
              <a:rPr lang="en-US" dirty="0" smtClean="0"/>
              <a:t>Email;</a:t>
            </a:r>
          </a:p>
          <a:p>
            <a:pPr>
              <a:buFontTx/>
              <a:buChar char="-"/>
            </a:pPr>
            <a:r>
              <a:rPr lang="ru-RU" dirty="0" smtClean="0"/>
              <a:t>Флэшки;</a:t>
            </a:r>
          </a:p>
          <a:p>
            <a:pPr>
              <a:buFontTx/>
              <a:buChar char="-"/>
            </a:pPr>
            <a:r>
              <a:rPr lang="ru-RU" dirty="0" smtClean="0"/>
              <a:t>общие </a:t>
            </a:r>
            <a:r>
              <a:rPr lang="ru-RU" dirty="0"/>
              <a:t>папки </a:t>
            </a:r>
            <a:r>
              <a:rPr lang="en-US" dirty="0"/>
              <a:t>Windows</a:t>
            </a:r>
          </a:p>
          <a:p>
            <a:pPr>
              <a:buFontTx/>
              <a:buChar char="-"/>
            </a:pPr>
            <a:r>
              <a:rPr lang="ru-RU" dirty="0"/>
              <a:t>уязвимость, закрытая в марте 2017 (</a:t>
            </a:r>
            <a:r>
              <a:rPr lang="ru-RU" dirty="0">
                <a:solidFill>
                  <a:srgbClr val="FF0000"/>
                </a:solidFill>
              </a:rPr>
              <a:t>все версии </a:t>
            </a:r>
            <a:r>
              <a:rPr lang="en-US" dirty="0">
                <a:solidFill>
                  <a:srgbClr val="FF0000"/>
                </a:solidFill>
              </a:rPr>
              <a:t>Windows: XP/2003…10/2016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Результат:</a:t>
            </a:r>
          </a:p>
          <a:p>
            <a:pPr>
              <a:buFontTx/>
              <a:buChar char="-"/>
            </a:pPr>
            <a:r>
              <a:rPr lang="ru-RU" dirty="0"/>
              <a:t>шифрование данных без восстановления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smtClean="0">
                <a:solidFill>
                  <a:srgbClr val="FF0000"/>
                </a:solidFill>
              </a:rPr>
              <a:t>100 000 </a:t>
            </a:r>
            <a:r>
              <a:rPr lang="ru-RU" dirty="0">
                <a:solidFill>
                  <a:srgbClr val="FF0000"/>
                </a:solidFill>
              </a:rPr>
              <a:t>компьютеров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Такие атаки случаются не впервые!!!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Атаки разнообразные есть всё время!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Невнимательность никуда не делась.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9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«Контингент» - 750 компьютеров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Инциденты есть: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заражение вирусами (при выключенном антивирусе)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потеря документов и листов паролей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Текущие ситуации:</a:t>
            </a:r>
          </a:p>
          <a:p>
            <a:pPr>
              <a:buFontTx/>
              <a:buChar char="-"/>
            </a:pPr>
            <a:r>
              <a:rPr lang="ru-RU" dirty="0" smtClean="0"/>
              <a:t>выход </a:t>
            </a:r>
            <a:r>
              <a:rPr lang="ru-RU" dirty="0"/>
              <a:t>из строя диска или </a:t>
            </a:r>
            <a:r>
              <a:rPr lang="ru-RU" dirty="0" smtClean="0"/>
              <a:t>компьютера</a:t>
            </a:r>
          </a:p>
          <a:p>
            <a:pPr>
              <a:buFontTx/>
              <a:buChar char="-"/>
            </a:pPr>
            <a:r>
              <a:rPr lang="ru-RU" dirty="0" smtClean="0"/>
              <a:t>некорректно поменяли пароль</a:t>
            </a:r>
          </a:p>
          <a:p>
            <a:pPr>
              <a:buFontTx/>
              <a:buChar char="-"/>
            </a:pPr>
            <a:r>
              <a:rPr lang="ru-RU" dirty="0" smtClean="0"/>
              <a:t>не включали ПК – не пускает</a:t>
            </a:r>
          </a:p>
          <a:p>
            <a:pPr>
              <a:buFontTx/>
              <a:buChar char="-"/>
            </a:pPr>
            <a:r>
              <a:rPr lang="ru-RU" dirty="0" smtClean="0"/>
              <a:t>сбой контроля целостности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неизведанного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6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36057" y="963960"/>
            <a:ext cx="5122143" cy="5156265"/>
            <a:chOff x="3336057" y="1183035"/>
            <a:chExt cx="5122143" cy="5156265"/>
          </a:xfrm>
        </p:grpSpPr>
        <p:sp>
          <p:nvSpPr>
            <p:cNvPr id="27" name="Rectangle 26"/>
            <p:cNvSpPr/>
            <p:nvPr/>
          </p:nvSpPr>
          <p:spPr>
            <a:xfrm>
              <a:off x="5114926" y="2426665"/>
              <a:ext cx="444610" cy="20031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 anchorCtr="1"/>
            <a:lstStyle/>
            <a:p>
              <a:pPr algn="ctr"/>
              <a:endParaRPr lang="ru-RU" ker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4825" y="1622904"/>
              <a:ext cx="1244711" cy="20031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 anchorCtr="1"/>
            <a:lstStyle/>
            <a:p>
              <a:pPr algn="ctr"/>
              <a:endParaRPr lang="ru-RU" ker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37180" y="4041299"/>
              <a:ext cx="612831" cy="20031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 anchorCtr="1"/>
            <a:lstStyle/>
            <a:p>
              <a:pPr algn="ctr"/>
              <a:endParaRPr lang="ru-RU" ker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9" name="Content Placeholder 5"/>
            <p:cNvGraphicFramePr>
              <a:graphicFrameLocks/>
            </p:cNvGraphicFramePr>
            <p:nvPr>
              <p:extLst/>
            </p:nvPr>
          </p:nvGraphicFramePr>
          <p:xfrm>
            <a:off x="3336057" y="1183035"/>
            <a:ext cx="5122143" cy="461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686175" y="5511769"/>
              <a:ext cx="2007468" cy="55399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% </a:t>
              </a:r>
              <a:r>
                <a:rPr kumimoji="0" lang="ru-RU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организаций,</a:t>
              </a:r>
              <a:r>
                <a:rPr kumimoji="0" lang="ru-RU" sz="1000" b="0" i="1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en-US" sz="1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1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пострадавших </a:t>
              </a:r>
              <a:br>
                <a:rPr kumimoji="0" lang="ru-RU" sz="1000" b="0" i="1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ru-RU" sz="1000" b="0" i="1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 киберугроз</a:t>
              </a:r>
              <a:endPara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892469" y="5506248"/>
              <a:ext cx="2441905" cy="833052"/>
              <a:chOff x="3546133" y="5393460"/>
              <a:chExt cx="2441905" cy="83305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42661" y="5393460"/>
                <a:ext cx="2245377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100" dirty="0">
                    <a:latin typeface="Arial" pitchFamily="34" charset="0"/>
                    <a:cs typeface="Arial" pitchFamily="34" charset="0"/>
                  </a:rPr>
                  <a:t>Значительно ниже среднемирового уровня</a:t>
                </a:r>
                <a:endParaRPr lang="en-GB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57756" y="5795625"/>
                <a:ext cx="2144558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100" dirty="0">
                    <a:latin typeface="Arial" pitchFamily="34" charset="0"/>
                    <a:cs typeface="Arial" pitchFamily="34" charset="0"/>
                  </a:rPr>
                  <a:t>Значительно выше среднемирового уровня</a:t>
                </a:r>
                <a:endParaRPr lang="en-GB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46133" y="5405384"/>
                <a:ext cx="211623" cy="200318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/>
                <a:endParaRPr lang="ru-RU" kern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46133" y="5822267"/>
                <a:ext cx="211623" cy="200318"/>
              </a:xfrm>
              <a:prstGeom prst="rect">
                <a:avLst/>
              </a:prstGeom>
              <a:solidFill>
                <a:srgbClr val="FFC000">
                  <a:alpha val="9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/>
                <a:endParaRPr lang="ru-RU" kern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8424936" cy="782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D55"/>
                </a:solidFill>
              </a:rPr>
              <a:t>Статистика. Сталкивались с угрозами</a:t>
            </a:r>
            <a:endParaRPr lang="ru-RU" dirty="0">
              <a:solidFill>
                <a:srgbClr val="006D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875" y="2254789"/>
            <a:ext cx="2295525" cy="3561080"/>
            <a:chOff x="476250" y="1844824"/>
            <a:chExt cx="2295525" cy="3561080"/>
          </a:xfrm>
        </p:grpSpPr>
        <p:sp>
          <p:nvSpPr>
            <p:cNvPr id="4" name="Rectangle 3"/>
            <p:cNvSpPr/>
            <p:nvPr/>
          </p:nvSpPr>
          <p:spPr>
            <a:xfrm>
              <a:off x="1989265" y="1916834"/>
              <a:ext cx="648090" cy="280610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6350">
              <a:solidFill>
                <a:schemeClr val="bg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54000" bIns="72000" rtlCol="0" anchor="b" anchorCtr="0">
              <a:noAutofit/>
            </a:bodyPr>
            <a:lstStyle/>
            <a:p>
              <a:pPr algn="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91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%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250" y="4731704"/>
              <a:ext cx="2295525" cy="674200"/>
            </a:xfrm>
            <a:prstGeom prst="rect">
              <a:avLst/>
            </a:prstGeom>
            <a:noFill/>
            <a:effectLst/>
          </p:spPr>
          <p:txBody>
            <a:bodyPr wrap="square" lIns="0" tIns="180000" rIns="0" bIns="0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Сталкивались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c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/>
              </a:r>
              <a:b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</a:b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внешними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киберугрозами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1075" y="1844824"/>
              <a:ext cx="1512210" cy="2880400"/>
            </a:xfrm>
            <a:prstGeom prst="rect">
              <a:avLst/>
            </a:prstGeom>
            <a:gradFill>
              <a:gsLst>
                <a:gs pos="0">
                  <a:srgbClr val="FF0000">
                    <a:lumMod val="9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  <a:effectLst>
              <a:reflection blurRad="6350" stA="30000" endPos="1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b" anchorCtr="0">
              <a:noAutofit/>
            </a:bodyPr>
            <a:lstStyle/>
            <a:p>
              <a:pPr algn="ctr"/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96%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295" y="2207164"/>
              <a:ext cx="285750" cy="285750"/>
            </a:xfrm>
            <a:prstGeom prst="rect">
              <a:avLst/>
            </a:prstGeom>
          </p:spPr>
        </p:pic>
      </p:grpSp>
      <p:grpSp>
        <p:nvGrpSpPr>
          <p:cNvPr id="30" name="Group 54"/>
          <p:cNvGrpSpPr>
            <a:grpSpLocks noChangeAspect="1"/>
          </p:cNvGrpSpPr>
          <p:nvPr/>
        </p:nvGrpSpPr>
        <p:grpSpPr bwMode="auto">
          <a:xfrm>
            <a:off x="4139952" y="2514922"/>
            <a:ext cx="890685" cy="193998"/>
            <a:chOff x="-4056" y="647"/>
            <a:chExt cx="13870" cy="3021"/>
          </a:xfrm>
        </p:grpSpPr>
        <p:sp>
          <p:nvSpPr>
            <p:cNvPr id="31" name="AutoShape 53"/>
            <p:cNvSpPr>
              <a:spLocks noChangeAspect="1" noChangeArrowheads="1" noTextEdit="1"/>
            </p:cNvSpPr>
            <p:nvPr/>
          </p:nvSpPr>
          <p:spPr bwMode="auto">
            <a:xfrm>
              <a:off x="-4054" y="649"/>
              <a:ext cx="13868" cy="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-1921" y="1204"/>
              <a:ext cx="11733" cy="1883"/>
            </a:xfrm>
            <a:custGeom>
              <a:avLst/>
              <a:gdLst>
                <a:gd name="T0" fmla="*/ 4529 w 4967"/>
                <a:gd name="T1" fmla="*/ 715 h 797"/>
                <a:gd name="T2" fmla="*/ 4958 w 4967"/>
                <a:gd name="T3" fmla="*/ 715 h 797"/>
                <a:gd name="T4" fmla="*/ 4958 w 4967"/>
                <a:gd name="T5" fmla="*/ 797 h 797"/>
                <a:gd name="T6" fmla="*/ 4529 w 4967"/>
                <a:gd name="T7" fmla="*/ 797 h 797"/>
                <a:gd name="T8" fmla="*/ 4529 w 4967"/>
                <a:gd name="T9" fmla="*/ 715 h 797"/>
                <a:gd name="T10" fmla="*/ 4958 w 4967"/>
                <a:gd name="T11" fmla="*/ 354 h 797"/>
                <a:gd name="T12" fmla="*/ 4958 w 4967"/>
                <a:gd name="T13" fmla="*/ 436 h 797"/>
                <a:gd name="T14" fmla="*/ 4928 w 4967"/>
                <a:gd name="T15" fmla="*/ 436 h 797"/>
                <a:gd name="T16" fmla="*/ 4967 w 4967"/>
                <a:gd name="T17" fmla="*/ 518 h 797"/>
                <a:gd name="T18" fmla="*/ 4820 w 4967"/>
                <a:gd name="T19" fmla="*/ 656 h 797"/>
                <a:gd name="T20" fmla="*/ 4673 w 4967"/>
                <a:gd name="T21" fmla="*/ 518 h 797"/>
                <a:gd name="T22" fmla="*/ 4712 w 4967"/>
                <a:gd name="T23" fmla="*/ 436 h 797"/>
                <a:gd name="T24" fmla="*/ 4682 w 4967"/>
                <a:gd name="T25" fmla="*/ 436 h 797"/>
                <a:gd name="T26" fmla="*/ 4682 w 4967"/>
                <a:gd name="T27" fmla="*/ 354 h 797"/>
                <a:gd name="T28" fmla="*/ 4958 w 4967"/>
                <a:gd name="T29" fmla="*/ 354 h 797"/>
                <a:gd name="T30" fmla="*/ 4821 w 4967"/>
                <a:gd name="T31" fmla="*/ 574 h 797"/>
                <a:gd name="T32" fmla="*/ 4890 w 4967"/>
                <a:gd name="T33" fmla="*/ 505 h 797"/>
                <a:gd name="T34" fmla="*/ 4860 w 4967"/>
                <a:gd name="T35" fmla="*/ 448 h 797"/>
                <a:gd name="T36" fmla="*/ 4824 w 4967"/>
                <a:gd name="T37" fmla="*/ 436 h 797"/>
                <a:gd name="T38" fmla="*/ 4788 w 4967"/>
                <a:gd name="T39" fmla="*/ 443 h 797"/>
                <a:gd name="T40" fmla="*/ 4750 w 4967"/>
                <a:gd name="T41" fmla="*/ 506 h 797"/>
                <a:gd name="T42" fmla="*/ 4821 w 4967"/>
                <a:gd name="T43" fmla="*/ 574 h 797"/>
                <a:gd name="T44" fmla="*/ 4529 w 4967"/>
                <a:gd name="T45" fmla="*/ 297 h 797"/>
                <a:gd name="T46" fmla="*/ 4529 w 4967"/>
                <a:gd name="T47" fmla="*/ 215 h 797"/>
                <a:gd name="T48" fmla="*/ 4683 w 4967"/>
                <a:gd name="T49" fmla="*/ 215 h 797"/>
                <a:gd name="T50" fmla="*/ 4704 w 4967"/>
                <a:gd name="T51" fmla="*/ 215 h 797"/>
                <a:gd name="T52" fmla="*/ 4673 w 4967"/>
                <a:gd name="T53" fmla="*/ 135 h 797"/>
                <a:gd name="T54" fmla="*/ 4818 w 4967"/>
                <a:gd name="T55" fmla="*/ 0 h 797"/>
                <a:gd name="T56" fmla="*/ 4967 w 4967"/>
                <a:gd name="T57" fmla="*/ 139 h 797"/>
                <a:gd name="T58" fmla="*/ 4929 w 4967"/>
                <a:gd name="T59" fmla="*/ 219 h 797"/>
                <a:gd name="T60" fmla="*/ 4958 w 4967"/>
                <a:gd name="T61" fmla="*/ 219 h 797"/>
                <a:gd name="T62" fmla="*/ 4958 w 4967"/>
                <a:gd name="T63" fmla="*/ 297 h 797"/>
                <a:gd name="T64" fmla="*/ 4529 w 4967"/>
                <a:gd name="T65" fmla="*/ 297 h 797"/>
                <a:gd name="T66" fmla="*/ 4819 w 4967"/>
                <a:gd name="T67" fmla="*/ 82 h 797"/>
                <a:gd name="T68" fmla="*/ 4750 w 4967"/>
                <a:gd name="T69" fmla="*/ 150 h 797"/>
                <a:gd name="T70" fmla="*/ 4819 w 4967"/>
                <a:gd name="T71" fmla="*/ 218 h 797"/>
                <a:gd name="T72" fmla="*/ 4890 w 4967"/>
                <a:gd name="T73" fmla="*/ 151 h 797"/>
                <a:gd name="T74" fmla="*/ 4820 w 4967"/>
                <a:gd name="T75" fmla="*/ 82 h 797"/>
                <a:gd name="T76" fmla="*/ 4819 w 4967"/>
                <a:gd name="T77" fmla="*/ 82 h 797"/>
                <a:gd name="T78" fmla="*/ 0 w 4967"/>
                <a:gd name="T79" fmla="*/ 531 h 797"/>
                <a:gd name="T80" fmla="*/ 106 w 4967"/>
                <a:gd name="T81" fmla="*/ 741 h 797"/>
                <a:gd name="T82" fmla="*/ 211 w 4967"/>
                <a:gd name="T83" fmla="*/ 531 h 797"/>
                <a:gd name="T84" fmla="*/ 0 w 4967"/>
                <a:gd name="T85" fmla="*/ 531 h 797"/>
                <a:gd name="T86" fmla="*/ 1904 w 4967"/>
                <a:gd name="T87" fmla="*/ 293 h 797"/>
                <a:gd name="T88" fmla="*/ 1693 w 4967"/>
                <a:gd name="T89" fmla="*/ 399 h 797"/>
                <a:gd name="T90" fmla="*/ 1904 w 4967"/>
                <a:gd name="T91" fmla="*/ 504 h 797"/>
                <a:gd name="T92" fmla="*/ 1904 w 4967"/>
                <a:gd name="T93" fmla="*/ 293 h 797"/>
                <a:gd name="T94" fmla="*/ 4266 w 4967"/>
                <a:gd name="T95" fmla="*/ 797 h 797"/>
                <a:gd name="T96" fmla="*/ 4160 w 4967"/>
                <a:gd name="T97" fmla="*/ 587 h 797"/>
                <a:gd name="T98" fmla="*/ 4055 w 4967"/>
                <a:gd name="T99" fmla="*/ 797 h 797"/>
                <a:gd name="T100" fmla="*/ 4266 w 4967"/>
                <a:gd name="T101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7" h="797">
                  <a:moveTo>
                    <a:pt x="4529" y="715"/>
                  </a:moveTo>
                  <a:cubicBezTo>
                    <a:pt x="4958" y="715"/>
                    <a:pt x="4958" y="715"/>
                    <a:pt x="4958" y="715"/>
                  </a:cubicBezTo>
                  <a:cubicBezTo>
                    <a:pt x="4958" y="797"/>
                    <a:pt x="4958" y="797"/>
                    <a:pt x="4958" y="797"/>
                  </a:cubicBezTo>
                  <a:cubicBezTo>
                    <a:pt x="4529" y="797"/>
                    <a:pt x="4529" y="797"/>
                    <a:pt x="4529" y="797"/>
                  </a:cubicBezTo>
                  <a:lnTo>
                    <a:pt x="4529" y="715"/>
                  </a:lnTo>
                  <a:close/>
                  <a:moveTo>
                    <a:pt x="4958" y="354"/>
                  </a:moveTo>
                  <a:cubicBezTo>
                    <a:pt x="4958" y="436"/>
                    <a:pt x="4958" y="436"/>
                    <a:pt x="4958" y="436"/>
                  </a:cubicBezTo>
                  <a:cubicBezTo>
                    <a:pt x="4928" y="436"/>
                    <a:pt x="4928" y="436"/>
                    <a:pt x="4928" y="436"/>
                  </a:cubicBezTo>
                  <a:cubicBezTo>
                    <a:pt x="4955" y="451"/>
                    <a:pt x="4967" y="485"/>
                    <a:pt x="4967" y="518"/>
                  </a:cubicBezTo>
                  <a:cubicBezTo>
                    <a:pt x="4967" y="605"/>
                    <a:pt x="4899" y="656"/>
                    <a:pt x="4820" y="656"/>
                  </a:cubicBezTo>
                  <a:cubicBezTo>
                    <a:pt x="4730" y="656"/>
                    <a:pt x="4673" y="591"/>
                    <a:pt x="4673" y="518"/>
                  </a:cubicBezTo>
                  <a:cubicBezTo>
                    <a:pt x="4673" y="472"/>
                    <a:pt x="4695" y="447"/>
                    <a:pt x="4712" y="436"/>
                  </a:cubicBezTo>
                  <a:cubicBezTo>
                    <a:pt x="4682" y="436"/>
                    <a:pt x="4682" y="436"/>
                    <a:pt x="4682" y="436"/>
                  </a:cubicBezTo>
                  <a:cubicBezTo>
                    <a:pt x="4682" y="354"/>
                    <a:pt x="4682" y="354"/>
                    <a:pt x="4682" y="354"/>
                  </a:cubicBezTo>
                  <a:lnTo>
                    <a:pt x="4958" y="354"/>
                  </a:lnTo>
                  <a:close/>
                  <a:moveTo>
                    <a:pt x="4821" y="574"/>
                  </a:moveTo>
                  <a:cubicBezTo>
                    <a:pt x="4847" y="574"/>
                    <a:pt x="4890" y="555"/>
                    <a:pt x="4890" y="505"/>
                  </a:cubicBezTo>
                  <a:cubicBezTo>
                    <a:pt x="4890" y="476"/>
                    <a:pt x="4876" y="458"/>
                    <a:pt x="4860" y="448"/>
                  </a:cubicBezTo>
                  <a:cubicBezTo>
                    <a:pt x="4849" y="441"/>
                    <a:pt x="4837" y="437"/>
                    <a:pt x="4824" y="436"/>
                  </a:cubicBezTo>
                  <a:cubicBezTo>
                    <a:pt x="4812" y="435"/>
                    <a:pt x="4800" y="438"/>
                    <a:pt x="4788" y="443"/>
                  </a:cubicBezTo>
                  <a:cubicBezTo>
                    <a:pt x="4769" y="452"/>
                    <a:pt x="4750" y="471"/>
                    <a:pt x="4750" y="506"/>
                  </a:cubicBezTo>
                  <a:cubicBezTo>
                    <a:pt x="4750" y="553"/>
                    <a:pt x="4790" y="574"/>
                    <a:pt x="4821" y="574"/>
                  </a:cubicBezTo>
                  <a:close/>
                  <a:moveTo>
                    <a:pt x="4529" y="297"/>
                  </a:moveTo>
                  <a:cubicBezTo>
                    <a:pt x="4529" y="215"/>
                    <a:pt x="4529" y="215"/>
                    <a:pt x="4529" y="215"/>
                  </a:cubicBezTo>
                  <a:cubicBezTo>
                    <a:pt x="4683" y="215"/>
                    <a:pt x="4683" y="215"/>
                    <a:pt x="4683" y="215"/>
                  </a:cubicBezTo>
                  <a:cubicBezTo>
                    <a:pt x="4704" y="215"/>
                    <a:pt x="4704" y="215"/>
                    <a:pt x="4704" y="215"/>
                  </a:cubicBezTo>
                  <a:cubicBezTo>
                    <a:pt x="4673" y="186"/>
                    <a:pt x="4673" y="146"/>
                    <a:pt x="4673" y="135"/>
                  </a:cubicBezTo>
                  <a:cubicBezTo>
                    <a:pt x="4673" y="78"/>
                    <a:pt x="4714" y="0"/>
                    <a:pt x="4818" y="0"/>
                  </a:cubicBezTo>
                  <a:cubicBezTo>
                    <a:pt x="4918" y="0"/>
                    <a:pt x="4967" y="69"/>
                    <a:pt x="4967" y="139"/>
                  </a:cubicBezTo>
                  <a:cubicBezTo>
                    <a:pt x="4967" y="177"/>
                    <a:pt x="4948" y="207"/>
                    <a:pt x="4929" y="219"/>
                  </a:cubicBezTo>
                  <a:cubicBezTo>
                    <a:pt x="4958" y="219"/>
                    <a:pt x="4958" y="219"/>
                    <a:pt x="4958" y="219"/>
                  </a:cubicBezTo>
                  <a:cubicBezTo>
                    <a:pt x="4958" y="297"/>
                    <a:pt x="4958" y="297"/>
                    <a:pt x="4958" y="297"/>
                  </a:cubicBezTo>
                  <a:lnTo>
                    <a:pt x="4529" y="297"/>
                  </a:lnTo>
                  <a:close/>
                  <a:moveTo>
                    <a:pt x="4819" y="82"/>
                  </a:moveTo>
                  <a:cubicBezTo>
                    <a:pt x="4784" y="82"/>
                    <a:pt x="4750" y="109"/>
                    <a:pt x="4750" y="150"/>
                  </a:cubicBezTo>
                  <a:cubicBezTo>
                    <a:pt x="4750" y="193"/>
                    <a:pt x="4785" y="218"/>
                    <a:pt x="4819" y="218"/>
                  </a:cubicBezTo>
                  <a:cubicBezTo>
                    <a:pt x="4858" y="218"/>
                    <a:pt x="4890" y="192"/>
                    <a:pt x="4890" y="151"/>
                  </a:cubicBezTo>
                  <a:cubicBezTo>
                    <a:pt x="4890" y="109"/>
                    <a:pt x="4856" y="82"/>
                    <a:pt x="4820" y="82"/>
                  </a:cubicBezTo>
                  <a:lnTo>
                    <a:pt x="4819" y="82"/>
                  </a:lnTo>
                  <a:close/>
                  <a:moveTo>
                    <a:pt x="0" y="531"/>
                  </a:moveTo>
                  <a:cubicBezTo>
                    <a:pt x="106" y="741"/>
                    <a:pt x="106" y="741"/>
                    <a:pt x="106" y="741"/>
                  </a:cubicBezTo>
                  <a:cubicBezTo>
                    <a:pt x="211" y="531"/>
                    <a:pt x="211" y="531"/>
                    <a:pt x="211" y="531"/>
                  </a:cubicBezTo>
                  <a:lnTo>
                    <a:pt x="0" y="531"/>
                  </a:lnTo>
                  <a:close/>
                  <a:moveTo>
                    <a:pt x="1904" y="293"/>
                  </a:moveTo>
                  <a:cubicBezTo>
                    <a:pt x="1693" y="399"/>
                    <a:pt x="1693" y="399"/>
                    <a:pt x="1693" y="399"/>
                  </a:cubicBezTo>
                  <a:cubicBezTo>
                    <a:pt x="1904" y="504"/>
                    <a:pt x="1904" y="504"/>
                    <a:pt x="1904" y="504"/>
                  </a:cubicBezTo>
                  <a:lnTo>
                    <a:pt x="1904" y="293"/>
                  </a:lnTo>
                  <a:close/>
                  <a:moveTo>
                    <a:pt x="4266" y="797"/>
                  </a:moveTo>
                  <a:cubicBezTo>
                    <a:pt x="4160" y="587"/>
                    <a:pt x="4160" y="587"/>
                    <a:pt x="4160" y="587"/>
                  </a:cubicBezTo>
                  <a:cubicBezTo>
                    <a:pt x="4055" y="797"/>
                    <a:pt x="4055" y="797"/>
                    <a:pt x="4055" y="797"/>
                  </a:cubicBezTo>
                  <a:lnTo>
                    <a:pt x="4266" y="797"/>
                  </a:lnTo>
                  <a:close/>
                </a:path>
              </a:pathLst>
            </a:custGeom>
            <a:solidFill>
              <a:srgbClr val="ED2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ED2939"/>
                </a:solidFill>
              </a:endParaRPr>
            </a:p>
          </p:txBody>
        </p:sp>
        <p:sp>
          <p:nvSpPr>
            <p:cNvPr id="33" name="Freeform 56"/>
            <p:cNvSpPr>
              <a:spLocks noEditPoints="1"/>
            </p:cNvSpPr>
            <p:nvPr/>
          </p:nvSpPr>
          <p:spPr bwMode="auto">
            <a:xfrm>
              <a:off x="-4056" y="647"/>
              <a:ext cx="12755" cy="3019"/>
            </a:xfrm>
            <a:custGeom>
              <a:avLst/>
              <a:gdLst>
                <a:gd name="T0" fmla="*/ 1246 w 5400"/>
                <a:gd name="T1" fmla="*/ 1033 h 1278"/>
                <a:gd name="T2" fmla="*/ 774 w 5400"/>
                <a:gd name="T3" fmla="*/ 1033 h 1278"/>
                <a:gd name="T4" fmla="*/ 1010 w 5400"/>
                <a:gd name="T5" fmla="*/ 205 h 1278"/>
                <a:gd name="T6" fmla="*/ 2915 w 5400"/>
                <a:gd name="T7" fmla="*/ 386 h 1278"/>
                <a:gd name="T8" fmla="*/ 2591 w 5400"/>
                <a:gd name="T9" fmla="*/ 236 h 1278"/>
                <a:gd name="T10" fmla="*/ 2441 w 5400"/>
                <a:gd name="T11" fmla="*/ 236 h 1278"/>
                <a:gd name="T12" fmla="*/ 2516 w 5400"/>
                <a:gd name="T13" fmla="*/ 1033 h 1278"/>
                <a:gd name="T14" fmla="*/ 2915 w 5400"/>
                <a:gd name="T15" fmla="*/ 1033 h 1278"/>
                <a:gd name="T16" fmla="*/ 2591 w 5400"/>
                <a:gd name="T17" fmla="*/ 883 h 1278"/>
                <a:gd name="T18" fmla="*/ 2915 w 5400"/>
                <a:gd name="T19" fmla="*/ 386 h 1278"/>
                <a:gd name="T20" fmla="*/ 0 w 5400"/>
                <a:gd name="T21" fmla="*/ 236 h 1278"/>
                <a:gd name="T22" fmla="*/ 151 w 5400"/>
                <a:gd name="T23" fmla="*/ 1033 h 1278"/>
                <a:gd name="T24" fmla="*/ 333 w 5400"/>
                <a:gd name="T25" fmla="*/ 635 h 1278"/>
                <a:gd name="T26" fmla="*/ 436 w 5400"/>
                <a:gd name="T27" fmla="*/ 236 h 1278"/>
                <a:gd name="T28" fmla="*/ 436 w 5400"/>
                <a:gd name="T29" fmla="*/ 1033 h 1278"/>
                <a:gd name="T30" fmla="*/ 333 w 5400"/>
                <a:gd name="T31" fmla="*/ 635 h 1278"/>
                <a:gd name="T32" fmla="*/ 4111 w 5400"/>
                <a:gd name="T33" fmla="*/ 236 h 1278"/>
                <a:gd name="T34" fmla="*/ 4261 w 5400"/>
                <a:gd name="T35" fmla="*/ 1033 h 1278"/>
                <a:gd name="T36" fmla="*/ 4444 w 5400"/>
                <a:gd name="T37" fmla="*/ 635 h 1278"/>
                <a:gd name="T38" fmla="*/ 4547 w 5400"/>
                <a:gd name="T39" fmla="*/ 236 h 1278"/>
                <a:gd name="T40" fmla="*/ 4547 w 5400"/>
                <a:gd name="T41" fmla="*/ 1033 h 1278"/>
                <a:gd name="T42" fmla="*/ 4444 w 5400"/>
                <a:gd name="T43" fmla="*/ 635 h 1278"/>
                <a:gd name="T44" fmla="*/ 3545 w 5400"/>
                <a:gd name="T45" fmla="*/ 505 h 1278"/>
                <a:gd name="T46" fmla="*/ 3219 w 5400"/>
                <a:gd name="T47" fmla="*/ 236 h 1278"/>
                <a:gd name="T48" fmla="*/ 3031 w 5400"/>
                <a:gd name="T49" fmla="*/ 1033 h 1278"/>
                <a:gd name="T50" fmla="*/ 3181 w 5400"/>
                <a:gd name="T51" fmla="*/ 635 h 1278"/>
                <a:gd name="T52" fmla="*/ 3219 w 5400"/>
                <a:gd name="T53" fmla="*/ 386 h 1278"/>
                <a:gd name="T54" fmla="*/ 3209 w 5400"/>
                <a:gd name="T55" fmla="*/ 634 h 1278"/>
                <a:gd name="T56" fmla="*/ 3187 w 5400"/>
                <a:gd name="T57" fmla="*/ 635 h 1278"/>
                <a:gd name="T58" fmla="*/ 3643 w 5400"/>
                <a:gd name="T59" fmla="*/ 1033 h 1278"/>
                <a:gd name="T60" fmla="*/ 2235 w 5400"/>
                <a:gd name="T61" fmla="*/ 281 h 1278"/>
                <a:gd name="T62" fmla="*/ 1843 w 5400"/>
                <a:gd name="T63" fmla="*/ 236 h 1278"/>
                <a:gd name="T64" fmla="*/ 1994 w 5400"/>
                <a:gd name="T65" fmla="*/ 1033 h 1278"/>
                <a:gd name="T66" fmla="*/ 1994 w 5400"/>
                <a:gd name="T67" fmla="*/ 386 h 1278"/>
                <a:gd name="T68" fmla="*/ 2207 w 5400"/>
                <a:gd name="T69" fmla="*/ 505 h 1278"/>
                <a:gd name="T70" fmla="*/ 2000 w 5400"/>
                <a:gd name="T71" fmla="*/ 635 h 1278"/>
                <a:gd name="T72" fmla="*/ 2100 w 5400"/>
                <a:gd name="T73" fmla="*/ 777 h 1278"/>
                <a:gd name="T74" fmla="*/ 2239 w 5400"/>
                <a:gd name="T75" fmla="*/ 724 h 1278"/>
                <a:gd name="T76" fmla="*/ 2235 w 5400"/>
                <a:gd name="T77" fmla="*/ 281 h 1278"/>
                <a:gd name="T78" fmla="*/ 5064 w 5400"/>
                <a:gd name="T79" fmla="*/ 556 h 1278"/>
                <a:gd name="T80" fmla="*/ 4729 w 5400"/>
                <a:gd name="T81" fmla="*/ 236 h 1278"/>
                <a:gd name="T82" fmla="*/ 5400 w 5400"/>
                <a:gd name="T83" fmla="*/ 236 h 1278"/>
                <a:gd name="T84" fmla="*/ 1384 w 5400"/>
                <a:gd name="T85" fmla="*/ 1145 h 1278"/>
                <a:gd name="T86" fmla="*/ 1601 w 5400"/>
                <a:gd name="T87" fmla="*/ 539 h 1278"/>
                <a:gd name="T88" fmla="*/ 1554 w 5400"/>
                <a:gd name="T89" fmla="*/ 0 h 1278"/>
                <a:gd name="T90" fmla="*/ 1384 w 5400"/>
                <a:gd name="T91" fmla="*/ 1145 h 1278"/>
                <a:gd name="T92" fmla="*/ 3713 w 5400"/>
                <a:gd name="T93" fmla="*/ 1278 h 1278"/>
                <a:gd name="T94" fmla="*/ 3933 w 5400"/>
                <a:gd name="T95" fmla="*/ 90 h 1278"/>
                <a:gd name="T96" fmla="*/ 3725 w 5400"/>
                <a:gd name="T97" fmla="*/ 583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0" h="1278">
                  <a:moveTo>
                    <a:pt x="1396" y="1033"/>
                  </a:moveTo>
                  <a:cubicBezTo>
                    <a:pt x="1246" y="1033"/>
                    <a:pt x="1246" y="1033"/>
                    <a:pt x="1246" y="1033"/>
                  </a:cubicBezTo>
                  <a:cubicBezTo>
                    <a:pt x="1010" y="528"/>
                    <a:pt x="1010" y="528"/>
                    <a:pt x="1010" y="528"/>
                  </a:cubicBezTo>
                  <a:cubicBezTo>
                    <a:pt x="774" y="1033"/>
                    <a:pt x="774" y="1033"/>
                    <a:pt x="774" y="1033"/>
                  </a:cubicBezTo>
                  <a:cubicBezTo>
                    <a:pt x="624" y="1033"/>
                    <a:pt x="624" y="1033"/>
                    <a:pt x="624" y="1033"/>
                  </a:cubicBezTo>
                  <a:cubicBezTo>
                    <a:pt x="1010" y="205"/>
                    <a:pt x="1010" y="205"/>
                    <a:pt x="1010" y="205"/>
                  </a:cubicBezTo>
                  <a:lnTo>
                    <a:pt x="1396" y="1033"/>
                  </a:lnTo>
                  <a:close/>
                  <a:moveTo>
                    <a:pt x="2915" y="386"/>
                  </a:moveTo>
                  <a:cubicBezTo>
                    <a:pt x="2915" y="236"/>
                    <a:pt x="2915" y="236"/>
                    <a:pt x="2915" y="236"/>
                  </a:cubicBezTo>
                  <a:cubicBezTo>
                    <a:pt x="2591" y="236"/>
                    <a:pt x="2591" y="236"/>
                    <a:pt x="2591" y="236"/>
                  </a:cubicBezTo>
                  <a:cubicBezTo>
                    <a:pt x="2516" y="236"/>
                    <a:pt x="2516" y="236"/>
                    <a:pt x="2516" y="236"/>
                  </a:cubicBezTo>
                  <a:cubicBezTo>
                    <a:pt x="2441" y="236"/>
                    <a:pt x="2441" y="236"/>
                    <a:pt x="2441" y="236"/>
                  </a:cubicBezTo>
                  <a:cubicBezTo>
                    <a:pt x="2441" y="1033"/>
                    <a:pt x="2441" y="1033"/>
                    <a:pt x="2441" y="1033"/>
                  </a:cubicBezTo>
                  <a:cubicBezTo>
                    <a:pt x="2516" y="1033"/>
                    <a:pt x="2516" y="1033"/>
                    <a:pt x="2516" y="1033"/>
                  </a:cubicBezTo>
                  <a:cubicBezTo>
                    <a:pt x="2591" y="1033"/>
                    <a:pt x="2591" y="1033"/>
                    <a:pt x="2591" y="1033"/>
                  </a:cubicBezTo>
                  <a:cubicBezTo>
                    <a:pt x="2915" y="1033"/>
                    <a:pt x="2915" y="1033"/>
                    <a:pt x="2915" y="1033"/>
                  </a:cubicBezTo>
                  <a:cubicBezTo>
                    <a:pt x="2915" y="883"/>
                    <a:pt x="2915" y="883"/>
                    <a:pt x="2915" y="883"/>
                  </a:cubicBezTo>
                  <a:cubicBezTo>
                    <a:pt x="2591" y="883"/>
                    <a:pt x="2591" y="883"/>
                    <a:pt x="2591" y="883"/>
                  </a:cubicBezTo>
                  <a:cubicBezTo>
                    <a:pt x="2591" y="386"/>
                    <a:pt x="2591" y="386"/>
                    <a:pt x="2591" y="386"/>
                  </a:cubicBezTo>
                  <a:lnTo>
                    <a:pt x="2915" y="386"/>
                  </a:lnTo>
                  <a:close/>
                  <a:moveTo>
                    <a:pt x="151" y="236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151" y="1033"/>
                    <a:pt x="151" y="1033"/>
                    <a:pt x="151" y="1033"/>
                  </a:cubicBezTo>
                  <a:lnTo>
                    <a:pt x="151" y="236"/>
                  </a:lnTo>
                  <a:close/>
                  <a:moveTo>
                    <a:pt x="333" y="635"/>
                  </a:moveTo>
                  <a:cubicBezTo>
                    <a:pt x="612" y="236"/>
                    <a:pt x="612" y="236"/>
                    <a:pt x="612" y="236"/>
                  </a:cubicBezTo>
                  <a:cubicBezTo>
                    <a:pt x="436" y="236"/>
                    <a:pt x="436" y="236"/>
                    <a:pt x="436" y="236"/>
                  </a:cubicBezTo>
                  <a:cubicBezTo>
                    <a:pt x="157" y="635"/>
                    <a:pt x="157" y="635"/>
                    <a:pt x="157" y="635"/>
                  </a:cubicBezTo>
                  <a:cubicBezTo>
                    <a:pt x="436" y="1033"/>
                    <a:pt x="436" y="1033"/>
                    <a:pt x="436" y="1033"/>
                  </a:cubicBezTo>
                  <a:cubicBezTo>
                    <a:pt x="612" y="1033"/>
                    <a:pt x="612" y="1033"/>
                    <a:pt x="612" y="1033"/>
                  </a:cubicBezTo>
                  <a:lnTo>
                    <a:pt x="333" y="635"/>
                  </a:lnTo>
                  <a:close/>
                  <a:moveTo>
                    <a:pt x="4261" y="236"/>
                  </a:moveTo>
                  <a:cubicBezTo>
                    <a:pt x="4111" y="236"/>
                    <a:pt x="4111" y="236"/>
                    <a:pt x="4111" y="236"/>
                  </a:cubicBezTo>
                  <a:cubicBezTo>
                    <a:pt x="4111" y="1033"/>
                    <a:pt x="4111" y="1033"/>
                    <a:pt x="4111" y="1033"/>
                  </a:cubicBezTo>
                  <a:cubicBezTo>
                    <a:pt x="4261" y="1033"/>
                    <a:pt x="4261" y="1033"/>
                    <a:pt x="4261" y="1033"/>
                  </a:cubicBezTo>
                  <a:lnTo>
                    <a:pt x="4261" y="236"/>
                  </a:lnTo>
                  <a:close/>
                  <a:moveTo>
                    <a:pt x="4444" y="635"/>
                  </a:moveTo>
                  <a:cubicBezTo>
                    <a:pt x="4723" y="236"/>
                    <a:pt x="4723" y="236"/>
                    <a:pt x="4723" y="236"/>
                  </a:cubicBezTo>
                  <a:cubicBezTo>
                    <a:pt x="4547" y="236"/>
                    <a:pt x="4547" y="236"/>
                    <a:pt x="4547" y="236"/>
                  </a:cubicBezTo>
                  <a:cubicBezTo>
                    <a:pt x="4267" y="635"/>
                    <a:pt x="4267" y="635"/>
                    <a:pt x="4267" y="635"/>
                  </a:cubicBezTo>
                  <a:cubicBezTo>
                    <a:pt x="4547" y="1033"/>
                    <a:pt x="4547" y="1033"/>
                    <a:pt x="4547" y="1033"/>
                  </a:cubicBezTo>
                  <a:cubicBezTo>
                    <a:pt x="4723" y="1033"/>
                    <a:pt x="4723" y="1033"/>
                    <a:pt x="4723" y="1033"/>
                  </a:cubicBezTo>
                  <a:lnTo>
                    <a:pt x="4444" y="635"/>
                  </a:lnTo>
                  <a:close/>
                  <a:moveTo>
                    <a:pt x="3427" y="724"/>
                  </a:moveTo>
                  <a:cubicBezTo>
                    <a:pt x="3502" y="674"/>
                    <a:pt x="3545" y="595"/>
                    <a:pt x="3545" y="505"/>
                  </a:cubicBezTo>
                  <a:cubicBezTo>
                    <a:pt x="3545" y="407"/>
                    <a:pt x="3502" y="327"/>
                    <a:pt x="3422" y="281"/>
                  </a:cubicBezTo>
                  <a:cubicBezTo>
                    <a:pt x="3370" y="250"/>
                    <a:pt x="3305" y="236"/>
                    <a:pt x="3219" y="236"/>
                  </a:cubicBezTo>
                  <a:cubicBezTo>
                    <a:pt x="3031" y="236"/>
                    <a:pt x="3031" y="236"/>
                    <a:pt x="3031" y="236"/>
                  </a:cubicBezTo>
                  <a:cubicBezTo>
                    <a:pt x="3031" y="1033"/>
                    <a:pt x="3031" y="1033"/>
                    <a:pt x="3031" y="1033"/>
                  </a:cubicBezTo>
                  <a:cubicBezTo>
                    <a:pt x="3181" y="1033"/>
                    <a:pt x="3181" y="1033"/>
                    <a:pt x="3181" y="1033"/>
                  </a:cubicBezTo>
                  <a:cubicBezTo>
                    <a:pt x="3181" y="635"/>
                    <a:pt x="3181" y="635"/>
                    <a:pt x="3181" y="635"/>
                  </a:cubicBezTo>
                  <a:cubicBezTo>
                    <a:pt x="3181" y="386"/>
                    <a:pt x="3181" y="386"/>
                    <a:pt x="3181" y="386"/>
                  </a:cubicBezTo>
                  <a:cubicBezTo>
                    <a:pt x="3219" y="386"/>
                    <a:pt x="3219" y="386"/>
                    <a:pt x="3219" y="386"/>
                  </a:cubicBezTo>
                  <a:cubicBezTo>
                    <a:pt x="3323" y="386"/>
                    <a:pt x="3395" y="412"/>
                    <a:pt x="3395" y="505"/>
                  </a:cubicBezTo>
                  <a:cubicBezTo>
                    <a:pt x="3395" y="593"/>
                    <a:pt x="3309" y="631"/>
                    <a:pt x="3209" y="634"/>
                  </a:cubicBezTo>
                  <a:cubicBezTo>
                    <a:pt x="3206" y="634"/>
                    <a:pt x="3195" y="635"/>
                    <a:pt x="3187" y="635"/>
                  </a:cubicBezTo>
                  <a:cubicBezTo>
                    <a:pt x="3187" y="635"/>
                    <a:pt x="3187" y="635"/>
                    <a:pt x="3187" y="635"/>
                  </a:cubicBezTo>
                  <a:cubicBezTo>
                    <a:pt x="3467" y="1033"/>
                    <a:pt x="3467" y="1033"/>
                    <a:pt x="3467" y="1033"/>
                  </a:cubicBezTo>
                  <a:cubicBezTo>
                    <a:pt x="3643" y="1033"/>
                    <a:pt x="3643" y="1033"/>
                    <a:pt x="3643" y="1033"/>
                  </a:cubicBezTo>
                  <a:lnTo>
                    <a:pt x="3427" y="724"/>
                  </a:lnTo>
                  <a:close/>
                  <a:moveTo>
                    <a:pt x="2235" y="281"/>
                  </a:moveTo>
                  <a:cubicBezTo>
                    <a:pt x="2182" y="250"/>
                    <a:pt x="2118" y="236"/>
                    <a:pt x="2032" y="236"/>
                  </a:cubicBezTo>
                  <a:cubicBezTo>
                    <a:pt x="1843" y="236"/>
                    <a:pt x="1843" y="236"/>
                    <a:pt x="1843" y="236"/>
                  </a:cubicBezTo>
                  <a:cubicBezTo>
                    <a:pt x="1843" y="1033"/>
                    <a:pt x="1843" y="1033"/>
                    <a:pt x="1843" y="1033"/>
                  </a:cubicBezTo>
                  <a:cubicBezTo>
                    <a:pt x="1994" y="1033"/>
                    <a:pt x="1994" y="1033"/>
                    <a:pt x="1994" y="1033"/>
                  </a:cubicBezTo>
                  <a:cubicBezTo>
                    <a:pt x="1994" y="635"/>
                    <a:pt x="1994" y="635"/>
                    <a:pt x="1994" y="635"/>
                  </a:cubicBezTo>
                  <a:cubicBezTo>
                    <a:pt x="1994" y="386"/>
                    <a:pt x="1994" y="386"/>
                    <a:pt x="1994" y="386"/>
                  </a:cubicBezTo>
                  <a:cubicBezTo>
                    <a:pt x="2032" y="386"/>
                    <a:pt x="2032" y="386"/>
                    <a:pt x="2032" y="386"/>
                  </a:cubicBezTo>
                  <a:cubicBezTo>
                    <a:pt x="2136" y="386"/>
                    <a:pt x="2207" y="412"/>
                    <a:pt x="2207" y="505"/>
                  </a:cubicBezTo>
                  <a:cubicBezTo>
                    <a:pt x="2207" y="593"/>
                    <a:pt x="2121" y="631"/>
                    <a:pt x="2022" y="634"/>
                  </a:cubicBezTo>
                  <a:cubicBezTo>
                    <a:pt x="2018" y="634"/>
                    <a:pt x="2007" y="635"/>
                    <a:pt x="2000" y="635"/>
                  </a:cubicBezTo>
                  <a:cubicBezTo>
                    <a:pt x="2000" y="635"/>
                    <a:pt x="2000" y="635"/>
                    <a:pt x="2000" y="635"/>
                  </a:cubicBezTo>
                  <a:cubicBezTo>
                    <a:pt x="2100" y="777"/>
                    <a:pt x="2100" y="777"/>
                    <a:pt x="2100" y="777"/>
                  </a:cubicBezTo>
                  <a:cubicBezTo>
                    <a:pt x="2149" y="769"/>
                    <a:pt x="2194" y="753"/>
                    <a:pt x="2231" y="730"/>
                  </a:cubicBezTo>
                  <a:cubicBezTo>
                    <a:pt x="2234" y="728"/>
                    <a:pt x="2236" y="726"/>
                    <a:pt x="2239" y="724"/>
                  </a:cubicBezTo>
                  <a:cubicBezTo>
                    <a:pt x="2315" y="674"/>
                    <a:pt x="2358" y="595"/>
                    <a:pt x="2358" y="505"/>
                  </a:cubicBezTo>
                  <a:cubicBezTo>
                    <a:pt x="2358" y="407"/>
                    <a:pt x="2314" y="327"/>
                    <a:pt x="2235" y="281"/>
                  </a:cubicBezTo>
                  <a:moveTo>
                    <a:pt x="5249" y="236"/>
                  </a:moveTo>
                  <a:cubicBezTo>
                    <a:pt x="5064" y="556"/>
                    <a:pt x="5064" y="556"/>
                    <a:pt x="5064" y="556"/>
                  </a:cubicBezTo>
                  <a:cubicBezTo>
                    <a:pt x="4879" y="236"/>
                    <a:pt x="4879" y="236"/>
                    <a:pt x="4879" y="236"/>
                  </a:cubicBezTo>
                  <a:cubicBezTo>
                    <a:pt x="4729" y="236"/>
                    <a:pt x="4729" y="236"/>
                    <a:pt x="4729" y="236"/>
                  </a:cubicBezTo>
                  <a:cubicBezTo>
                    <a:pt x="5064" y="816"/>
                    <a:pt x="5064" y="816"/>
                    <a:pt x="5064" y="816"/>
                  </a:cubicBezTo>
                  <a:cubicBezTo>
                    <a:pt x="5400" y="236"/>
                    <a:pt x="5400" y="236"/>
                    <a:pt x="5400" y="236"/>
                  </a:cubicBezTo>
                  <a:lnTo>
                    <a:pt x="5249" y="236"/>
                  </a:lnTo>
                  <a:close/>
                  <a:moveTo>
                    <a:pt x="1384" y="1145"/>
                  </a:moveTo>
                  <a:cubicBezTo>
                    <a:pt x="1445" y="1278"/>
                    <a:pt x="1445" y="1278"/>
                    <a:pt x="1445" y="1278"/>
                  </a:cubicBezTo>
                  <a:cubicBezTo>
                    <a:pt x="1737" y="1055"/>
                    <a:pt x="1791" y="806"/>
                    <a:pt x="1601" y="539"/>
                  </a:cubicBezTo>
                  <a:cubicBezTo>
                    <a:pt x="1450" y="327"/>
                    <a:pt x="1616" y="139"/>
                    <a:pt x="1666" y="90"/>
                  </a:cubicBezTo>
                  <a:cubicBezTo>
                    <a:pt x="1554" y="0"/>
                    <a:pt x="1554" y="0"/>
                    <a:pt x="1554" y="0"/>
                  </a:cubicBezTo>
                  <a:cubicBezTo>
                    <a:pt x="1481" y="81"/>
                    <a:pt x="1290" y="331"/>
                    <a:pt x="1457" y="583"/>
                  </a:cubicBezTo>
                  <a:cubicBezTo>
                    <a:pt x="1620" y="827"/>
                    <a:pt x="1603" y="959"/>
                    <a:pt x="1384" y="1145"/>
                  </a:cubicBezTo>
                  <a:moveTo>
                    <a:pt x="3651" y="1145"/>
                  </a:moveTo>
                  <a:cubicBezTo>
                    <a:pt x="3713" y="1278"/>
                    <a:pt x="3713" y="1278"/>
                    <a:pt x="3713" y="1278"/>
                  </a:cubicBezTo>
                  <a:cubicBezTo>
                    <a:pt x="4005" y="1055"/>
                    <a:pt x="4058" y="806"/>
                    <a:pt x="3868" y="539"/>
                  </a:cubicBezTo>
                  <a:cubicBezTo>
                    <a:pt x="3718" y="327"/>
                    <a:pt x="3884" y="139"/>
                    <a:pt x="3933" y="90"/>
                  </a:cubicBezTo>
                  <a:cubicBezTo>
                    <a:pt x="3822" y="0"/>
                    <a:pt x="3822" y="0"/>
                    <a:pt x="3822" y="0"/>
                  </a:cubicBezTo>
                  <a:cubicBezTo>
                    <a:pt x="3749" y="81"/>
                    <a:pt x="3557" y="331"/>
                    <a:pt x="3725" y="583"/>
                  </a:cubicBezTo>
                  <a:cubicBezTo>
                    <a:pt x="3887" y="827"/>
                    <a:pt x="3870" y="959"/>
                    <a:pt x="3651" y="1145"/>
                  </a:cubicBezTo>
                </a:path>
              </a:pathLst>
            </a:custGeom>
            <a:solidFill>
              <a:srgbClr val="006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54"/>
          <p:cNvGrpSpPr>
            <a:grpSpLocks noChangeAspect="1"/>
          </p:cNvGrpSpPr>
          <p:nvPr/>
        </p:nvGrpSpPr>
        <p:grpSpPr bwMode="auto">
          <a:xfrm>
            <a:off x="4113363" y="4149080"/>
            <a:ext cx="890685" cy="193998"/>
            <a:chOff x="-4056" y="647"/>
            <a:chExt cx="13870" cy="3021"/>
          </a:xfrm>
        </p:grpSpPr>
        <p:sp>
          <p:nvSpPr>
            <p:cNvPr id="35" name="AutoShape 53"/>
            <p:cNvSpPr>
              <a:spLocks noChangeAspect="1" noChangeArrowheads="1" noTextEdit="1"/>
            </p:cNvSpPr>
            <p:nvPr/>
          </p:nvSpPr>
          <p:spPr bwMode="auto">
            <a:xfrm>
              <a:off x="-4054" y="649"/>
              <a:ext cx="13868" cy="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55"/>
            <p:cNvSpPr>
              <a:spLocks noEditPoints="1"/>
            </p:cNvSpPr>
            <p:nvPr/>
          </p:nvSpPr>
          <p:spPr bwMode="auto">
            <a:xfrm>
              <a:off x="-1921" y="1204"/>
              <a:ext cx="11733" cy="1883"/>
            </a:xfrm>
            <a:custGeom>
              <a:avLst/>
              <a:gdLst>
                <a:gd name="T0" fmla="*/ 4529 w 4967"/>
                <a:gd name="T1" fmla="*/ 715 h 797"/>
                <a:gd name="T2" fmla="*/ 4958 w 4967"/>
                <a:gd name="T3" fmla="*/ 715 h 797"/>
                <a:gd name="T4" fmla="*/ 4958 w 4967"/>
                <a:gd name="T5" fmla="*/ 797 h 797"/>
                <a:gd name="T6" fmla="*/ 4529 w 4967"/>
                <a:gd name="T7" fmla="*/ 797 h 797"/>
                <a:gd name="T8" fmla="*/ 4529 w 4967"/>
                <a:gd name="T9" fmla="*/ 715 h 797"/>
                <a:gd name="T10" fmla="*/ 4958 w 4967"/>
                <a:gd name="T11" fmla="*/ 354 h 797"/>
                <a:gd name="T12" fmla="*/ 4958 w 4967"/>
                <a:gd name="T13" fmla="*/ 436 h 797"/>
                <a:gd name="T14" fmla="*/ 4928 w 4967"/>
                <a:gd name="T15" fmla="*/ 436 h 797"/>
                <a:gd name="T16" fmla="*/ 4967 w 4967"/>
                <a:gd name="T17" fmla="*/ 518 h 797"/>
                <a:gd name="T18" fmla="*/ 4820 w 4967"/>
                <a:gd name="T19" fmla="*/ 656 h 797"/>
                <a:gd name="T20" fmla="*/ 4673 w 4967"/>
                <a:gd name="T21" fmla="*/ 518 h 797"/>
                <a:gd name="T22" fmla="*/ 4712 w 4967"/>
                <a:gd name="T23" fmla="*/ 436 h 797"/>
                <a:gd name="T24" fmla="*/ 4682 w 4967"/>
                <a:gd name="T25" fmla="*/ 436 h 797"/>
                <a:gd name="T26" fmla="*/ 4682 w 4967"/>
                <a:gd name="T27" fmla="*/ 354 h 797"/>
                <a:gd name="T28" fmla="*/ 4958 w 4967"/>
                <a:gd name="T29" fmla="*/ 354 h 797"/>
                <a:gd name="T30" fmla="*/ 4821 w 4967"/>
                <a:gd name="T31" fmla="*/ 574 h 797"/>
                <a:gd name="T32" fmla="*/ 4890 w 4967"/>
                <a:gd name="T33" fmla="*/ 505 h 797"/>
                <a:gd name="T34" fmla="*/ 4860 w 4967"/>
                <a:gd name="T35" fmla="*/ 448 h 797"/>
                <a:gd name="T36" fmla="*/ 4824 w 4967"/>
                <a:gd name="T37" fmla="*/ 436 h 797"/>
                <a:gd name="T38" fmla="*/ 4788 w 4967"/>
                <a:gd name="T39" fmla="*/ 443 h 797"/>
                <a:gd name="T40" fmla="*/ 4750 w 4967"/>
                <a:gd name="T41" fmla="*/ 506 h 797"/>
                <a:gd name="T42" fmla="*/ 4821 w 4967"/>
                <a:gd name="T43" fmla="*/ 574 h 797"/>
                <a:gd name="T44" fmla="*/ 4529 w 4967"/>
                <a:gd name="T45" fmla="*/ 297 h 797"/>
                <a:gd name="T46" fmla="*/ 4529 w 4967"/>
                <a:gd name="T47" fmla="*/ 215 h 797"/>
                <a:gd name="T48" fmla="*/ 4683 w 4967"/>
                <a:gd name="T49" fmla="*/ 215 h 797"/>
                <a:gd name="T50" fmla="*/ 4704 w 4967"/>
                <a:gd name="T51" fmla="*/ 215 h 797"/>
                <a:gd name="T52" fmla="*/ 4673 w 4967"/>
                <a:gd name="T53" fmla="*/ 135 h 797"/>
                <a:gd name="T54" fmla="*/ 4818 w 4967"/>
                <a:gd name="T55" fmla="*/ 0 h 797"/>
                <a:gd name="T56" fmla="*/ 4967 w 4967"/>
                <a:gd name="T57" fmla="*/ 139 h 797"/>
                <a:gd name="T58" fmla="*/ 4929 w 4967"/>
                <a:gd name="T59" fmla="*/ 219 h 797"/>
                <a:gd name="T60" fmla="*/ 4958 w 4967"/>
                <a:gd name="T61" fmla="*/ 219 h 797"/>
                <a:gd name="T62" fmla="*/ 4958 w 4967"/>
                <a:gd name="T63" fmla="*/ 297 h 797"/>
                <a:gd name="T64" fmla="*/ 4529 w 4967"/>
                <a:gd name="T65" fmla="*/ 297 h 797"/>
                <a:gd name="T66" fmla="*/ 4819 w 4967"/>
                <a:gd name="T67" fmla="*/ 82 h 797"/>
                <a:gd name="T68" fmla="*/ 4750 w 4967"/>
                <a:gd name="T69" fmla="*/ 150 h 797"/>
                <a:gd name="T70" fmla="*/ 4819 w 4967"/>
                <a:gd name="T71" fmla="*/ 218 h 797"/>
                <a:gd name="T72" fmla="*/ 4890 w 4967"/>
                <a:gd name="T73" fmla="*/ 151 h 797"/>
                <a:gd name="T74" fmla="*/ 4820 w 4967"/>
                <a:gd name="T75" fmla="*/ 82 h 797"/>
                <a:gd name="T76" fmla="*/ 4819 w 4967"/>
                <a:gd name="T77" fmla="*/ 82 h 797"/>
                <a:gd name="T78" fmla="*/ 0 w 4967"/>
                <a:gd name="T79" fmla="*/ 531 h 797"/>
                <a:gd name="T80" fmla="*/ 106 w 4967"/>
                <a:gd name="T81" fmla="*/ 741 h 797"/>
                <a:gd name="T82" fmla="*/ 211 w 4967"/>
                <a:gd name="T83" fmla="*/ 531 h 797"/>
                <a:gd name="T84" fmla="*/ 0 w 4967"/>
                <a:gd name="T85" fmla="*/ 531 h 797"/>
                <a:gd name="T86" fmla="*/ 1904 w 4967"/>
                <a:gd name="T87" fmla="*/ 293 h 797"/>
                <a:gd name="T88" fmla="*/ 1693 w 4967"/>
                <a:gd name="T89" fmla="*/ 399 h 797"/>
                <a:gd name="T90" fmla="*/ 1904 w 4967"/>
                <a:gd name="T91" fmla="*/ 504 h 797"/>
                <a:gd name="T92" fmla="*/ 1904 w 4967"/>
                <a:gd name="T93" fmla="*/ 293 h 797"/>
                <a:gd name="T94" fmla="*/ 4266 w 4967"/>
                <a:gd name="T95" fmla="*/ 797 h 797"/>
                <a:gd name="T96" fmla="*/ 4160 w 4967"/>
                <a:gd name="T97" fmla="*/ 587 h 797"/>
                <a:gd name="T98" fmla="*/ 4055 w 4967"/>
                <a:gd name="T99" fmla="*/ 797 h 797"/>
                <a:gd name="T100" fmla="*/ 4266 w 4967"/>
                <a:gd name="T101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67" h="797">
                  <a:moveTo>
                    <a:pt x="4529" y="715"/>
                  </a:moveTo>
                  <a:cubicBezTo>
                    <a:pt x="4958" y="715"/>
                    <a:pt x="4958" y="715"/>
                    <a:pt x="4958" y="715"/>
                  </a:cubicBezTo>
                  <a:cubicBezTo>
                    <a:pt x="4958" y="797"/>
                    <a:pt x="4958" y="797"/>
                    <a:pt x="4958" y="797"/>
                  </a:cubicBezTo>
                  <a:cubicBezTo>
                    <a:pt x="4529" y="797"/>
                    <a:pt x="4529" y="797"/>
                    <a:pt x="4529" y="797"/>
                  </a:cubicBezTo>
                  <a:lnTo>
                    <a:pt x="4529" y="715"/>
                  </a:lnTo>
                  <a:close/>
                  <a:moveTo>
                    <a:pt x="4958" y="354"/>
                  </a:moveTo>
                  <a:cubicBezTo>
                    <a:pt x="4958" y="436"/>
                    <a:pt x="4958" y="436"/>
                    <a:pt x="4958" y="436"/>
                  </a:cubicBezTo>
                  <a:cubicBezTo>
                    <a:pt x="4928" y="436"/>
                    <a:pt x="4928" y="436"/>
                    <a:pt x="4928" y="436"/>
                  </a:cubicBezTo>
                  <a:cubicBezTo>
                    <a:pt x="4955" y="451"/>
                    <a:pt x="4967" y="485"/>
                    <a:pt x="4967" y="518"/>
                  </a:cubicBezTo>
                  <a:cubicBezTo>
                    <a:pt x="4967" y="605"/>
                    <a:pt x="4899" y="656"/>
                    <a:pt x="4820" y="656"/>
                  </a:cubicBezTo>
                  <a:cubicBezTo>
                    <a:pt x="4730" y="656"/>
                    <a:pt x="4673" y="591"/>
                    <a:pt x="4673" y="518"/>
                  </a:cubicBezTo>
                  <a:cubicBezTo>
                    <a:pt x="4673" y="472"/>
                    <a:pt x="4695" y="447"/>
                    <a:pt x="4712" y="436"/>
                  </a:cubicBezTo>
                  <a:cubicBezTo>
                    <a:pt x="4682" y="436"/>
                    <a:pt x="4682" y="436"/>
                    <a:pt x="4682" y="436"/>
                  </a:cubicBezTo>
                  <a:cubicBezTo>
                    <a:pt x="4682" y="354"/>
                    <a:pt x="4682" y="354"/>
                    <a:pt x="4682" y="354"/>
                  </a:cubicBezTo>
                  <a:lnTo>
                    <a:pt x="4958" y="354"/>
                  </a:lnTo>
                  <a:close/>
                  <a:moveTo>
                    <a:pt x="4821" y="574"/>
                  </a:moveTo>
                  <a:cubicBezTo>
                    <a:pt x="4847" y="574"/>
                    <a:pt x="4890" y="555"/>
                    <a:pt x="4890" y="505"/>
                  </a:cubicBezTo>
                  <a:cubicBezTo>
                    <a:pt x="4890" y="476"/>
                    <a:pt x="4876" y="458"/>
                    <a:pt x="4860" y="448"/>
                  </a:cubicBezTo>
                  <a:cubicBezTo>
                    <a:pt x="4849" y="441"/>
                    <a:pt x="4837" y="437"/>
                    <a:pt x="4824" y="436"/>
                  </a:cubicBezTo>
                  <a:cubicBezTo>
                    <a:pt x="4812" y="435"/>
                    <a:pt x="4800" y="438"/>
                    <a:pt x="4788" y="443"/>
                  </a:cubicBezTo>
                  <a:cubicBezTo>
                    <a:pt x="4769" y="452"/>
                    <a:pt x="4750" y="471"/>
                    <a:pt x="4750" y="506"/>
                  </a:cubicBezTo>
                  <a:cubicBezTo>
                    <a:pt x="4750" y="553"/>
                    <a:pt x="4790" y="574"/>
                    <a:pt x="4821" y="574"/>
                  </a:cubicBezTo>
                  <a:close/>
                  <a:moveTo>
                    <a:pt x="4529" y="297"/>
                  </a:moveTo>
                  <a:cubicBezTo>
                    <a:pt x="4529" y="215"/>
                    <a:pt x="4529" y="215"/>
                    <a:pt x="4529" y="215"/>
                  </a:cubicBezTo>
                  <a:cubicBezTo>
                    <a:pt x="4683" y="215"/>
                    <a:pt x="4683" y="215"/>
                    <a:pt x="4683" y="215"/>
                  </a:cubicBezTo>
                  <a:cubicBezTo>
                    <a:pt x="4704" y="215"/>
                    <a:pt x="4704" y="215"/>
                    <a:pt x="4704" y="215"/>
                  </a:cubicBezTo>
                  <a:cubicBezTo>
                    <a:pt x="4673" y="186"/>
                    <a:pt x="4673" y="146"/>
                    <a:pt x="4673" y="135"/>
                  </a:cubicBezTo>
                  <a:cubicBezTo>
                    <a:pt x="4673" y="78"/>
                    <a:pt x="4714" y="0"/>
                    <a:pt x="4818" y="0"/>
                  </a:cubicBezTo>
                  <a:cubicBezTo>
                    <a:pt x="4918" y="0"/>
                    <a:pt x="4967" y="69"/>
                    <a:pt x="4967" y="139"/>
                  </a:cubicBezTo>
                  <a:cubicBezTo>
                    <a:pt x="4967" y="177"/>
                    <a:pt x="4948" y="207"/>
                    <a:pt x="4929" y="219"/>
                  </a:cubicBezTo>
                  <a:cubicBezTo>
                    <a:pt x="4958" y="219"/>
                    <a:pt x="4958" y="219"/>
                    <a:pt x="4958" y="219"/>
                  </a:cubicBezTo>
                  <a:cubicBezTo>
                    <a:pt x="4958" y="297"/>
                    <a:pt x="4958" y="297"/>
                    <a:pt x="4958" y="297"/>
                  </a:cubicBezTo>
                  <a:lnTo>
                    <a:pt x="4529" y="297"/>
                  </a:lnTo>
                  <a:close/>
                  <a:moveTo>
                    <a:pt x="4819" y="82"/>
                  </a:moveTo>
                  <a:cubicBezTo>
                    <a:pt x="4784" y="82"/>
                    <a:pt x="4750" y="109"/>
                    <a:pt x="4750" y="150"/>
                  </a:cubicBezTo>
                  <a:cubicBezTo>
                    <a:pt x="4750" y="193"/>
                    <a:pt x="4785" y="218"/>
                    <a:pt x="4819" y="218"/>
                  </a:cubicBezTo>
                  <a:cubicBezTo>
                    <a:pt x="4858" y="218"/>
                    <a:pt x="4890" y="192"/>
                    <a:pt x="4890" y="151"/>
                  </a:cubicBezTo>
                  <a:cubicBezTo>
                    <a:pt x="4890" y="109"/>
                    <a:pt x="4856" y="82"/>
                    <a:pt x="4820" y="82"/>
                  </a:cubicBezTo>
                  <a:lnTo>
                    <a:pt x="4819" y="82"/>
                  </a:lnTo>
                  <a:close/>
                  <a:moveTo>
                    <a:pt x="0" y="531"/>
                  </a:moveTo>
                  <a:cubicBezTo>
                    <a:pt x="106" y="741"/>
                    <a:pt x="106" y="741"/>
                    <a:pt x="106" y="741"/>
                  </a:cubicBezTo>
                  <a:cubicBezTo>
                    <a:pt x="211" y="531"/>
                    <a:pt x="211" y="531"/>
                    <a:pt x="211" y="531"/>
                  </a:cubicBezTo>
                  <a:lnTo>
                    <a:pt x="0" y="531"/>
                  </a:lnTo>
                  <a:close/>
                  <a:moveTo>
                    <a:pt x="1904" y="293"/>
                  </a:moveTo>
                  <a:cubicBezTo>
                    <a:pt x="1693" y="399"/>
                    <a:pt x="1693" y="399"/>
                    <a:pt x="1693" y="399"/>
                  </a:cubicBezTo>
                  <a:cubicBezTo>
                    <a:pt x="1904" y="504"/>
                    <a:pt x="1904" y="504"/>
                    <a:pt x="1904" y="504"/>
                  </a:cubicBezTo>
                  <a:lnTo>
                    <a:pt x="1904" y="293"/>
                  </a:lnTo>
                  <a:close/>
                  <a:moveTo>
                    <a:pt x="4266" y="797"/>
                  </a:moveTo>
                  <a:cubicBezTo>
                    <a:pt x="4160" y="587"/>
                    <a:pt x="4160" y="587"/>
                    <a:pt x="4160" y="587"/>
                  </a:cubicBezTo>
                  <a:cubicBezTo>
                    <a:pt x="4055" y="797"/>
                    <a:pt x="4055" y="797"/>
                    <a:pt x="4055" y="797"/>
                  </a:cubicBezTo>
                  <a:lnTo>
                    <a:pt x="4266" y="797"/>
                  </a:lnTo>
                  <a:close/>
                </a:path>
              </a:pathLst>
            </a:custGeom>
            <a:solidFill>
              <a:srgbClr val="ED2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ED2939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-4056" y="647"/>
              <a:ext cx="12755" cy="3019"/>
            </a:xfrm>
            <a:custGeom>
              <a:avLst/>
              <a:gdLst>
                <a:gd name="T0" fmla="*/ 1246 w 5400"/>
                <a:gd name="T1" fmla="*/ 1033 h 1278"/>
                <a:gd name="T2" fmla="*/ 774 w 5400"/>
                <a:gd name="T3" fmla="*/ 1033 h 1278"/>
                <a:gd name="T4" fmla="*/ 1010 w 5400"/>
                <a:gd name="T5" fmla="*/ 205 h 1278"/>
                <a:gd name="T6" fmla="*/ 2915 w 5400"/>
                <a:gd name="T7" fmla="*/ 386 h 1278"/>
                <a:gd name="T8" fmla="*/ 2591 w 5400"/>
                <a:gd name="T9" fmla="*/ 236 h 1278"/>
                <a:gd name="T10" fmla="*/ 2441 w 5400"/>
                <a:gd name="T11" fmla="*/ 236 h 1278"/>
                <a:gd name="T12" fmla="*/ 2516 w 5400"/>
                <a:gd name="T13" fmla="*/ 1033 h 1278"/>
                <a:gd name="T14" fmla="*/ 2915 w 5400"/>
                <a:gd name="T15" fmla="*/ 1033 h 1278"/>
                <a:gd name="T16" fmla="*/ 2591 w 5400"/>
                <a:gd name="T17" fmla="*/ 883 h 1278"/>
                <a:gd name="T18" fmla="*/ 2915 w 5400"/>
                <a:gd name="T19" fmla="*/ 386 h 1278"/>
                <a:gd name="T20" fmla="*/ 0 w 5400"/>
                <a:gd name="T21" fmla="*/ 236 h 1278"/>
                <a:gd name="T22" fmla="*/ 151 w 5400"/>
                <a:gd name="T23" fmla="*/ 1033 h 1278"/>
                <a:gd name="T24" fmla="*/ 333 w 5400"/>
                <a:gd name="T25" fmla="*/ 635 h 1278"/>
                <a:gd name="T26" fmla="*/ 436 w 5400"/>
                <a:gd name="T27" fmla="*/ 236 h 1278"/>
                <a:gd name="T28" fmla="*/ 436 w 5400"/>
                <a:gd name="T29" fmla="*/ 1033 h 1278"/>
                <a:gd name="T30" fmla="*/ 333 w 5400"/>
                <a:gd name="T31" fmla="*/ 635 h 1278"/>
                <a:gd name="T32" fmla="*/ 4111 w 5400"/>
                <a:gd name="T33" fmla="*/ 236 h 1278"/>
                <a:gd name="T34" fmla="*/ 4261 w 5400"/>
                <a:gd name="T35" fmla="*/ 1033 h 1278"/>
                <a:gd name="T36" fmla="*/ 4444 w 5400"/>
                <a:gd name="T37" fmla="*/ 635 h 1278"/>
                <a:gd name="T38" fmla="*/ 4547 w 5400"/>
                <a:gd name="T39" fmla="*/ 236 h 1278"/>
                <a:gd name="T40" fmla="*/ 4547 w 5400"/>
                <a:gd name="T41" fmla="*/ 1033 h 1278"/>
                <a:gd name="T42" fmla="*/ 4444 w 5400"/>
                <a:gd name="T43" fmla="*/ 635 h 1278"/>
                <a:gd name="T44" fmla="*/ 3545 w 5400"/>
                <a:gd name="T45" fmla="*/ 505 h 1278"/>
                <a:gd name="T46" fmla="*/ 3219 w 5400"/>
                <a:gd name="T47" fmla="*/ 236 h 1278"/>
                <a:gd name="T48" fmla="*/ 3031 w 5400"/>
                <a:gd name="T49" fmla="*/ 1033 h 1278"/>
                <a:gd name="T50" fmla="*/ 3181 w 5400"/>
                <a:gd name="T51" fmla="*/ 635 h 1278"/>
                <a:gd name="T52" fmla="*/ 3219 w 5400"/>
                <a:gd name="T53" fmla="*/ 386 h 1278"/>
                <a:gd name="T54" fmla="*/ 3209 w 5400"/>
                <a:gd name="T55" fmla="*/ 634 h 1278"/>
                <a:gd name="T56" fmla="*/ 3187 w 5400"/>
                <a:gd name="T57" fmla="*/ 635 h 1278"/>
                <a:gd name="T58" fmla="*/ 3643 w 5400"/>
                <a:gd name="T59" fmla="*/ 1033 h 1278"/>
                <a:gd name="T60" fmla="*/ 2235 w 5400"/>
                <a:gd name="T61" fmla="*/ 281 h 1278"/>
                <a:gd name="T62" fmla="*/ 1843 w 5400"/>
                <a:gd name="T63" fmla="*/ 236 h 1278"/>
                <a:gd name="T64" fmla="*/ 1994 w 5400"/>
                <a:gd name="T65" fmla="*/ 1033 h 1278"/>
                <a:gd name="T66" fmla="*/ 1994 w 5400"/>
                <a:gd name="T67" fmla="*/ 386 h 1278"/>
                <a:gd name="T68" fmla="*/ 2207 w 5400"/>
                <a:gd name="T69" fmla="*/ 505 h 1278"/>
                <a:gd name="T70" fmla="*/ 2000 w 5400"/>
                <a:gd name="T71" fmla="*/ 635 h 1278"/>
                <a:gd name="T72" fmla="*/ 2100 w 5400"/>
                <a:gd name="T73" fmla="*/ 777 h 1278"/>
                <a:gd name="T74" fmla="*/ 2239 w 5400"/>
                <a:gd name="T75" fmla="*/ 724 h 1278"/>
                <a:gd name="T76" fmla="*/ 2235 w 5400"/>
                <a:gd name="T77" fmla="*/ 281 h 1278"/>
                <a:gd name="T78" fmla="*/ 5064 w 5400"/>
                <a:gd name="T79" fmla="*/ 556 h 1278"/>
                <a:gd name="T80" fmla="*/ 4729 w 5400"/>
                <a:gd name="T81" fmla="*/ 236 h 1278"/>
                <a:gd name="T82" fmla="*/ 5400 w 5400"/>
                <a:gd name="T83" fmla="*/ 236 h 1278"/>
                <a:gd name="T84" fmla="*/ 1384 w 5400"/>
                <a:gd name="T85" fmla="*/ 1145 h 1278"/>
                <a:gd name="T86" fmla="*/ 1601 w 5400"/>
                <a:gd name="T87" fmla="*/ 539 h 1278"/>
                <a:gd name="T88" fmla="*/ 1554 w 5400"/>
                <a:gd name="T89" fmla="*/ 0 h 1278"/>
                <a:gd name="T90" fmla="*/ 1384 w 5400"/>
                <a:gd name="T91" fmla="*/ 1145 h 1278"/>
                <a:gd name="T92" fmla="*/ 3713 w 5400"/>
                <a:gd name="T93" fmla="*/ 1278 h 1278"/>
                <a:gd name="T94" fmla="*/ 3933 w 5400"/>
                <a:gd name="T95" fmla="*/ 90 h 1278"/>
                <a:gd name="T96" fmla="*/ 3725 w 5400"/>
                <a:gd name="T97" fmla="*/ 583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0" h="1278">
                  <a:moveTo>
                    <a:pt x="1396" y="1033"/>
                  </a:moveTo>
                  <a:cubicBezTo>
                    <a:pt x="1246" y="1033"/>
                    <a:pt x="1246" y="1033"/>
                    <a:pt x="1246" y="1033"/>
                  </a:cubicBezTo>
                  <a:cubicBezTo>
                    <a:pt x="1010" y="528"/>
                    <a:pt x="1010" y="528"/>
                    <a:pt x="1010" y="528"/>
                  </a:cubicBezTo>
                  <a:cubicBezTo>
                    <a:pt x="774" y="1033"/>
                    <a:pt x="774" y="1033"/>
                    <a:pt x="774" y="1033"/>
                  </a:cubicBezTo>
                  <a:cubicBezTo>
                    <a:pt x="624" y="1033"/>
                    <a:pt x="624" y="1033"/>
                    <a:pt x="624" y="1033"/>
                  </a:cubicBezTo>
                  <a:cubicBezTo>
                    <a:pt x="1010" y="205"/>
                    <a:pt x="1010" y="205"/>
                    <a:pt x="1010" y="205"/>
                  </a:cubicBezTo>
                  <a:lnTo>
                    <a:pt x="1396" y="1033"/>
                  </a:lnTo>
                  <a:close/>
                  <a:moveTo>
                    <a:pt x="2915" y="386"/>
                  </a:moveTo>
                  <a:cubicBezTo>
                    <a:pt x="2915" y="236"/>
                    <a:pt x="2915" y="236"/>
                    <a:pt x="2915" y="236"/>
                  </a:cubicBezTo>
                  <a:cubicBezTo>
                    <a:pt x="2591" y="236"/>
                    <a:pt x="2591" y="236"/>
                    <a:pt x="2591" y="236"/>
                  </a:cubicBezTo>
                  <a:cubicBezTo>
                    <a:pt x="2516" y="236"/>
                    <a:pt x="2516" y="236"/>
                    <a:pt x="2516" y="236"/>
                  </a:cubicBezTo>
                  <a:cubicBezTo>
                    <a:pt x="2441" y="236"/>
                    <a:pt x="2441" y="236"/>
                    <a:pt x="2441" y="236"/>
                  </a:cubicBezTo>
                  <a:cubicBezTo>
                    <a:pt x="2441" y="1033"/>
                    <a:pt x="2441" y="1033"/>
                    <a:pt x="2441" y="1033"/>
                  </a:cubicBezTo>
                  <a:cubicBezTo>
                    <a:pt x="2516" y="1033"/>
                    <a:pt x="2516" y="1033"/>
                    <a:pt x="2516" y="1033"/>
                  </a:cubicBezTo>
                  <a:cubicBezTo>
                    <a:pt x="2591" y="1033"/>
                    <a:pt x="2591" y="1033"/>
                    <a:pt x="2591" y="1033"/>
                  </a:cubicBezTo>
                  <a:cubicBezTo>
                    <a:pt x="2915" y="1033"/>
                    <a:pt x="2915" y="1033"/>
                    <a:pt x="2915" y="1033"/>
                  </a:cubicBezTo>
                  <a:cubicBezTo>
                    <a:pt x="2915" y="883"/>
                    <a:pt x="2915" y="883"/>
                    <a:pt x="2915" y="883"/>
                  </a:cubicBezTo>
                  <a:cubicBezTo>
                    <a:pt x="2591" y="883"/>
                    <a:pt x="2591" y="883"/>
                    <a:pt x="2591" y="883"/>
                  </a:cubicBezTo>
                  <a:cubicBezTo>
                    <a:pt x="2591" y="386"/>
                    <a:pt x="2591" y="386"/>
                    <a:pt x="2591" y="386"/>
                  </a:cubicBezTo>
                  <a:lnTo>
                    <a:pt x="2915" y="386"/>
                  </a:lnTo>
                  <a:close/>
                  <a:moveTo>
                    <a:pt x="151" y="236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151" y="1033"/>
                    <a:pt x="151" y="1033"/>
                    <a:pt x="151" y="1033"/>
                  </a:cubicBezTo>
                  <a:lnTo>
                    <a:pt x="151" y="236"/>
                  </a:lnTo>
                  <a:close/>
                  <a:moveTo>
                    <a:pt x="333" y="635"/>
                  </a:moveTo>
                  <a:cubicBezTo>
                    <a:pt x="612" y="236"/>
                    <a:pt x="612" y="236"/>
                    <a:pt x="612" y="236"/>
                  </a:cubicBezTo>
                  <a:cubicBezTo>
                    <a:pt x="436" y="236"/>
                    <a:pt x="436" y="236"/>
                    <a:pt x="436" y="236"/>
                  </a:cubicBezTo>
                  <a:cubicBezTo>
                    <a:pt x="157" y="635"/>
                    <a:pt x="157" y="635"/>
                    <a:pt x="157" y="635"/>
                  </a:cubicBezTo>
                  <a:cubicBezTo>
                    <a:pt x="436" y="1033"/>
                    <a:pt x="436" y="1033"/>
                    <a:pt x="436" y="1033"/>
                  </a:cubicBezTo>
                  <a:cubicBezTo>
                    <a:pt x="612" y="1033"/>
                    <a:pt x="612" y="1033"/>
                    <a:pt x="612" y="1033"/>
                  </a:cubicBezTo>
                  <a:lnTo>
                    <a:pt x="333" y="635"/>
                  </a:lnTo>
                  <a:close/>
                  <a:moveTo>
                    <a:pt x="4261" y="236"/>
                  </a:moveTo>
                  <a:cubicBezTo>
                    <a:pt x="4111" y="236"/>
                    <a:pt x="4111" y="236"/>
                    <a:pt x="4111" y="236"/>
                  </a:cubicBezTo>
                  <a:cubicBezTo>
                    <a:pt x="4111" y="1033"/>
                    <a:pt x="4111" y="1033"/>
                    <a:pt x="4111" y="1033"/>
                  </a:cubicBezTo>
                  <a:cubicBezTo>
                    <a:pt x="4261" y="1033"/>
                    <a:pt x="4261" y="1033"/>
                    <a:pt x="4261" y="1033"/>
                  </a:cubicBezTo>
                  <a:lnTo>
                    <a:pt x="4261" y="236"/>
                  </a:lnTo>
                  <a:close/>
                  <a:moveTo>
                    <a:pt x="4444" y="635"/>
                  </a:moveTo>
                  <a:cubicBezTo>
                    <a:pt x="4723" y="236"/>
                    <a:pt x="4723" y="236"/>
                    <a:pt x="4723" y="236"/>
                  </a:cubicBezTo>
                  <a:cubicBezTo>
                    <a:pt x="4547" y="236"/>
                    <a:pt x="4547" y="236"/>
                    <a:pt x="4547" y="236"/>
                  </a:cubicBezTo>
                  <a:cubicBezTo>
                    <a:pt x="4267" y="635"/>
                    <a:pt x="4267" y="635"/>
                    <a:pt x="4267" y="635"/>
                  </a:cubicBezTo>
                  <a:cubicBezTo>
                    <a:pt x="4547" y="1033"/>
                    <a:pt x="4547" y="1033"/>
                    <a:pt x="4547" y="1033"/>
                  </a:cubicBezTo>
                  <a:cubicBezTo>
                    <a:pt x="4723" y="1033"/>
                    <a:pt x="4723" y="1033"/>
                    <a:pt x="4723" y="1033"/>
                  </a:cubicBezTo>
                  <a:lnTo>
                    <a:pt x="4444" y="635"/>
                  </a:lnTo>
                  <a:close/>
                  <a:moveTo>
                    <a:pt x="3427" y="724"/>
                  </a:moveTo>
                  <a:cubicBezTo>
                    <a:pt x="3502" y="674"/>
                    <a:pt x="3545" y="595"/>
                    <a:pt x="3545" y="505"/>
                  </a:cubicBezTo>
                  <a:cubicBezTo>
                    <a:pt x="3545" y="407"/>
                    <a:pt x="3502" y="327"/>
                    <a:pt x="3422" y="281"/>
                  </a:cubicBezTo>
                  <a:cubicBezTo>
                    <a:pt x="3370" y="250"/>
                    <a:pt x="3305" y="236"/>
                    <a:pt x="3219" y="236"/>
                  </a:cubicBezTo>
                  <a:cubicBezTo>
                    <a:pt x="3031" y="236"/>
                    <a:pt x="3031" y="236"/>
                    <a:pt x="3031" y="236"/>
                  </a:cubicBezTo>
                  <a:cubicBezTo>
                    <a:pt x="3031" y="1033"/>
                    <a:pt x="3031" y="1033"/>
                    <a:pt x="3031" y="1033"/>
                  </a:cubicBezTo>
                  <a:cubicBezTo>
                    <a:pt x="3181" y="1033"/>
                    <a:pt x="3181" y="1033"/>
                    <a:pt x="3181" y="1033"/>
                  </a:cubicBezTo>
                  <a:cubicBezTo>
                    <a:pt x="3181" y="635"/>
                    <a:pt x="3181" y="635"/>
                    <a:pt x="3181" y="635"/>
                  </a:cubicBezTo>
                  <a:cubicBezTo>
                    <a:pt x="3181" y="386"/>
                    <a:pt x="3181" y="386"/>
                    <a:pt x="3181" y="386"/>
                  </a:cubicBezTo>
                  <a:cubicBezTo>
                    <a:pt x="3219" y="386"/>
                    <a:pt x="3219" y="386"/>
                    <a:pt x="3219" y="386"/>
                  </a:cubicBezTo>
                  <a:cubicBezTo>
                    <a:pt x="3323" y="386"/>
                    <a:pt x="3395" y="412"/>
                    <a:pt x="3395" y="505"/>
                  </a:cubicBezTo>
                  <a:cubicBezTo>
                    <a:pt x="3395" y="593"/>
                    <a:pt x="3309" y="631"/>
                    <a:pt x="3209" y="634"/>
                  </a:cubicBezTo>
                  <a:cubicBezTo>
                    <a:pt x="3206" y="634"/>
                    <a:pt x="3195" y="635"/>
                    <a:pt x="3187" y="635"/>
                  </a:cubicBezTo>
                  <a:cubicBezTo>
                    <a:pt x="3187" y="635"/>
                    <a:pt x="3187" y="635"/>
                    <a:pt x="3187" y="635"/>
                  </a:cubicBezTo>
                  <a:cubicBezTo>
                    <a:pt x="3467" y="1033"/>
                    <a:pt x="3467" y="1033"/>
                    <a:pt x="3467" y="1033"/>
                  </a:cubicBezTo>
                  <a:cubicBezTo>
                    <a:pt x="3643" y="1033"/>
                    <a:pt x="3643" y="1033"/>
                    <a:pt x="3643" y="1033"/>
                  </a:cubicBezTo>
                  <a:lnTo>
                    <a:pt x="3427" y="724"/>
                  </a:lnTo>
                  <a:close/>
                  <a:moveTo>
                    <a:pt x="2235" y="281"/>
                  </a:moveTo>
                  <a:cubicBezTo>
                    <a:pt x="2182" y="250"/>
                    <a:pt x="2118" y="236"/>
                    <a:pt x="2032" y="236"/>
                  </a:cubicBezTo>
                  <a:cubicBezTo>
                    <a:pt x="1843" y="236"/>
                    <a:pt x="1843" y="236"/>
                    <a:pt x="1843" y="236"/>
                  </a:cubicBezTo>
                  <a:cubicBezTo>
                    <a:pt x="1843" y="1033"/>
                    <a:pt x="1843" y="1033"/>
                    <a:pt x="1843" y="1033"/>
                  </a:cubicBezTo>
                  <a:cubicBezTo>
                    <a:pt x="1994" y="1033"/>
                    <a:pt x="1994" y="1033"/>
                    <a:pt x="1994" y="1033"/>
                  </a:cubicBezTo>
                  <a:cubicBezTo>
                    <a:pt x="1994" y="635"/>
                    <a:pt x="1994" y="635"/>
                    <a:pt x="1994" y="635"/>
                  </a:cubicBezTo>
                  <a:cubicBezTo>
                    <a:pt x="1994" y="386"/>
                    <a:pt x="1994" y="386"/>
                    <a:pt x="1994" y="386"/>
                  </a:cubicBezTo>
                  <a:cubicBezTo>
                    <a:pt x="2032" y="386"/>
                    <a:pt x="2032" y="386"/>
                    <a:pt x="2032" y="386"/>
                  </a:cubicBezTo>
                  <a:cubicBezTo>
                    <a:pt x="2136" y="386"/>
                    <a:pt x="2207" y="412"/>
                    <a:pt x="2207" y="505"/>
                  </a:cubicBezTo>
                  <a:cubicBezTo>
                    <a:pt x="2207" y="593"/>
                    <a:pt x="2121" y="631"/>
                    <a:pt x="2022" y="634"/>
                  </a:cubicBezTo>
                  <a:cubicBezTo>
                    <a:pt x="2018" y="634"/>
                    <a:pt x="2007" y="635"/>
                    <a:pt x="2000" y="635"/>
                  </a:cubicBezTo>
                  <a:cubicBezTo>
                    <a:pt x="2000" y="635"/>
                    <a:pt x="2000" y="635"/>
                    <a:pt x="2000" y="635"/>
                  </a:cubicBezTo>
                  <a:cubicBezTo>
                    <a:pt x="2100" y="777"/>
                    <a:pt x="2100" y="777"/>
                    <a:pt x="2100" y="777"/>
                  </a:cubicBezTo>
                  <a:cubicBezTo>
                    <a:pt x="2149" y="769"/>
                    <a:pt x="2194" y="753"/>
                    <a:pt x="2231" y="730"/>
                  </a:cubicBezTo>
                  <a:cubicBezTo>
                    <a:pt x="2234" y="728"/>
                    <a:pt x="2236" y="726"/>
                    <a:pt x="2239" y="724"/>
                  </a:cubicBezTo>
                  <a:cubicBezTo>
                    <a:pt x="2315" y="674"/>
                    <a:pt x="2358" y="595"/>
                    <a:pt x="2358" y="505"/>
                  </a:cubicBezTo>
                  <a:cubicBezTo>
                    <a:pt x="2358" y="407"/>
                    <a:pt x="2314" y="327"/>
                    <a:pt x="2235" y="281"/>
                  </a:cubicBezTo>
                  <a:moveTo>
                    <a:pt x="5249" y="236"/>
                  </a:moveTo>
                  <a:cubicBezTo>
                    <a:pt x="5064" y="556"/>
                    <a:pt x="5064" y="556"/>
                    <a:pt x="5064" y="556"/>
                  </a:cubicBezTo>
                  <a:cubicBezTo>
                    <a:pt x="4879" y="236"/>
                    <a:pt x="4879" y="236"/>
                    <a:pt x="4879" y="236"/>
                  </a:cubicBezTo>
                  <a:cubicBezTo>
                    <a:pt x="4729" y="236"/>
                    <a:pt x="4729" y="236"/>
                    <a:pt x="4729" y="236"/>
                  </a:cubicBezTo>
                  <a:cubicBezTo>
                    <a:pt x="5064" y="816"/>
                    <a:pt x="5064" y="816"/>
                    <a:pt x="5064" y="816"/>
                  </a:cubicBezTo>
                  <a:cubicBezTo>
                    <a:pt x="5400" y="236"/>
                    <a:pt x="5400" y="236"/>
                    <a:pt x="5400" y="236"/>
                  </a:cubicBezTo>
                  <a:lnTo>
                    <a:pt x="5249" y="236"/>
                  </a:lnTo>
                  <a:close/>
                  <a:moveTo>
                    <a:pt x="1384" y="1145"/>
                  </a:moveTo>
                  <a:cubicBezTo>
                    <a:pt x="1445" y="1278"/>
                    <a:pt x="1445" y="1278"/>
                    <a:pt x="1445" y="1278"/>
                  </a:cubicBezTo>
                  <a:cubicBezTo>
                    <a:pt x="1737" y="1055"/>
                    <a:pt x="1791" y="806"/>
                    <a:pt x="1601" y="539"/>
                  </a:cubicBezTo>
                  <a:cubicBezTo>
                    <a:pt x="1450" y="327"/>
                    <a:pt x="1616" y="139"/>
                    <a:pt x="1666" y="90"/>
                  </a:cubicBezTo>
                  <a:cubicBezTo>
                    <a:pt x="1554" y="0"/>
                    <a:pt x="1554" y="0"/>
                    <a:pt x="1554" y="0"/>
                  </a:cubicBezTo>
                  <a:cubicBezTo>
                    <a:pt x="1481" y="81"/>
                    <a:pt x="1290" y="331"/>
                    <a:pt x="1457" y="583"/>
                  </a:cubicBezTo>
                  <a:cubicBezTo>
                    <a:pt x="1620" y="827"/>
                    <a:pt x="1603" y="959"/>
                    <a:pt x="1384" y="1145"/>
                  </a:cubicBezTo>
                  <a:moveTo>
                    <a:pt x="3651" y="1145"/>
                  </a:moveTo>
                  <a:cubicBezTo>
                    <a:pt x="3713" y="1278"/>
                    <a:pt x="3713" y="1278"/>
                    <a:pt x="3713" y="1278"/>
                  </a:cubicBezTo>
                  <a:cubicBezTo>
                    <a:pt x="4005" y="1055"/>
                    <a:pt x="4058" y="806"/>
                    <a:pt x="3868" y="539"/>
                  </a:cubicBezTo>
                  <a:cubicBezTo>
                    <a:pt x="3718" y="327"/>
                    <a:pt x="3884" y="139"/>
                    <a:pt x="3933" y="90"/>
                  </a:cubicBezTo>
                  <a:cubicBezTo>
                    <a:pt x="3822" y="0"/>
                    <a:pt x="3822" y="0"/>
                    <a:pt x="3822" y="0"/>
                  </a:cubicBezTo>
                  <a:cubicBezTo>
                    <a:pt x="3749" y="81"/>
                    <a:pt x="3557" y="331"/>
                    <a:pt x="3725" y="583"/>
                  </a:cubicBezTo>
                  <a:cubicBezTo>
                    <a:pt x="3887" y="827"/>
                    <a:pt x="3870" y="959"/>
                    <a:pt x="3651" y="1145"/>
                  </a:cubicBezTo>
                </a:path>
              </a:pathLst>
            </a:custGeom>
            <a:solidFill>
              <a:srgbClr val="006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4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90303" y="5451865"/>
            <a:ext cx="867572" cy="331124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 anchorCtr="1"/>
          <a:lstStyle/>
          <a:p>
            <a:pPr algn="ctr"/>
            <a:endParaRPr lang="ru-RU" kern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/>
          </p:nvPr>
        </p:nvGraphicFramePr>
        <p:xfrm>
          <a:off x="4435673" y="1268760"/>
          <a:ext cx="4168775" cy="458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55"/>
                </a:solidFill>
              </a:rPr>
              <a:t>Потери данных в результате внешних угроз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7018" y="4077071"/>
            <a:ext cx="648090" cy="1299901"/>
          </a:xfrm>
          <a:prstGeom prst="rect">
            <a:avLst/>
          </a:prstGeom>
          <a:pattFill prst="dkUpDiag">
            <a:fgClr>
              <a:sysClr val="window" lastClr="FFFFFF">
                <a:lumMod val="65000"/>
              </a:sysClr>
            </a:fgClr>
            <a:bgClr>
              <a:sysClr val="window" lastClr="FFFFFF"/>
            </a:bgClr>
          </a:pattFill>
          <a:ln w="63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36000" rIns="54000" bIns="72000" rtlCol="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31%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5388082"/>
            <a:ext cx="2343149" cy="674200"/>
          </a:xfrm>
          <a:prstGeom prst="rect">
            <a:avLst/>
          </a:prstGeom>
          <a:noFill/>
          <a:effectLst/>
        </p:spPr>
        <p:txBody>
          <a:bodyPr wrap="square" lIns="0" tIns="180000" rIns="0" bIns="0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Потеряли данные в результате вирусных </a:t>
            </a:r>
            <a:r>
              <a:rPr lang="ru-RU" sz="1600" dirty="0">
                <a:latin typeface="Arial Narrow" pitchFamily="34" charset="0"/>
              </a:rPr>
              <a:t>атак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828" y="3867053"/>
            <a:ext cx="1512210" cy="1512210"/>
          </a:xfrm>
          <a:prstGeom prst="rect">
            <a:avLst/>
          </a:prstGeom>
          <a:gradFill>
            <a:gsLst>
              <a:gs pos="0">
                <a:srgbClr val="FF0000">
                  <a:lumMod val="90000"/>
                </a:srgbClr>
              </a:gs>
              <a:gs pos="100000">
                <a:srgbClr val="C00000"/>
              </a:gs>
            </a:gsLst>
            <a:lin ang="5400000" scaled="0"/>
          </a:gradFill>
          <a:ln w="11429" cap="flat" cmpd="sng" algn="ctr">
            <a:noFill/>
            <a:prstDash val="sysDash"/>
          </a:ln>
          <a:effectLst>
            <a:reflection blurRad="6350" stA="20000" endPos="30000" dist="127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36000" rIns="0" bIns="36000" rtlCol="0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43%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38" y="4163948"/>
            <a:ext cx="285750" cy="285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9473" y="1268760"/>
            <a:ext cx="374441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Были ли среди утерянной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информации конфиденциальные данные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7538" y="5927045"/>
            <a:ext cx="3579396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100" dirty="0"/>
              <a:t>Значительно ниже среднемирового </a:t>
            </a:r>
            <a:r>
              <a:rPr lang="ru-RU" sz="1100" dirty="0" smtClean="0"/>
              <a:t>уровня</a:t>
            </a:r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5010389" y="5947057"/>
            <a:ext cx="211623" cy="200318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 anchorCtr="1"/>
          <a:lstStyle/>
          <a:p>
            <a:pPr algn="ctr"/>
            <a:endParaRPr lang="ru-RU" ker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28" y="1359847"/>
            <a:ext cx="21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6D55"/>
                </a:solidFill>
                <a:latin typeface="Arial Narrow" pitchFamily="34" charset="0"/>
                <a:ea typeface="+mj-ea"/>
                <a:cs typeface="+mj-cs"/>
              </a:rPr>
              <a:t>2013 год</a:t>
            </a:r>
          </a:p>
        </p:txBody>
      </p:sp>
    </p:spTree>
    <p:extLst>
      <p:ext uri="{BB962C8B-B14F-4D97-AF65-F5344CB8AC3E}">
        <p14:creationId xmlns:p14="http://schemas.microsoft.com/office/powerpoint/2010/main" val="6249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уязвимость - 2013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891" y="3488228"/>
            <a:ext cx="5605846" cy="2650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Для проникновения:</a:t>
            </a:r>
          </a:p>
          <a:p>
            <a:r>
              <a:rPr lang="ru-RU" sz="2400" dirty="0" smtClean="0"/>
              <a:t>2012 – </a:t>
            </a:r>
            <a:r>
              <a:rPr lang="ru-RU" dirty="0" smtClean="0"/>
              <a:t>3</a:t>
            </a:r>
            <a:r>
              <a:rPr lang="ru-RU" sz="2400" dirty="0" smtClean="0"/>
              <a:t> уязвимости</a:t>
            </a:r>
          </a:p>
          <a:p>
            <a:r>
              <a:rPr lang="ru-RU" sz="2400" dirty="0" smtClean="0"/>
              <a:t>2013</a:t>
            </a:r>
            <a:r>
              <a:rPr lang="en-US" sz="2400" dirty="0" smtClean="0"/>
              <a:t>-2016</a:t>
            </a:r>
            <a:r>
              <a:rPr lang="ru-RU" sz="2400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/>
              <a:t> уязвимости</a:t>
            </a:r>
            <a:endParaRPr lang="en-US" sz="2400" dirty="0" smtClean="0"/>
          </a:p>
          <a:p>
            <a:r>
              <a:rPr lang="en-US" sz="2400" dirty="0" smtClean="0"/>
              <a:t>2016 – </a:t>
            </a:r>
            <a:r>
              <a:rPr lang="en-US" sz="2400" dirty="0" smtClean="0">
                <a:solidFill>
                  <a:srgbClr val="FF0000"/>
                </a:solidFill>
              </a:rPr>
              <a:t>100%</a:t>
            </a:r>
            <a:r>
              <a:rPr lang="en-US" sz="2400" dirty="0" smtClean="0"/>
              <a:t> </a:t>
            </a:r>
            <a:r>
              <a:rPr lang="ru-RU" sz="2400" dirty="0" smtClean="0"/>
              <a:t>проникновение в сеть </a:t>
            </a:r>
            <a:r>
              <a:rPr lang="ru-RU" sz="2400" dirty="0" err="1" smtClean="0"/>
              <a:t>Пентестерами</a:t>
            </a:r>
            <a:r>
              <a:rPr lang="ru-RU" sz="2400" dirty="0" smtClean="0"/>
              <a:t> (</a:t>
            </a:r>
            <a:r>
              <a:rPr lang="en-US" sz="2400" dirty="0" smtClean="0"/>
              <a:t>Penetration testing – </a:t>
            </a:r>
            <a:r>
              <a:rPr lang="ru-RU" sz="2400" dirty="0" smtClean="0"/>
              <a:t>метод контроля защищенности)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39140" y="1595485"/>
            <a:ext cx="7065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74%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организаций уязвимы - 2013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Исследования </a:t>
            </a:r>
            <a:r>
              <a:rPr lang="en-US" dirty="0" smtClean="0"/>
              <a:t>Positive Technologies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040" t="31100" r="15302" b="21345"/>
          <a:stretch/>
        </p:blipFill>
        <p:spPr>
          <a:xfrm>
            <a:off x="802689" y="188640"/>
            <a:ext cx="7538621" cy="632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*Данные </a:t>
            </a:r>
            <a:r>
              <a:rPr lang="en-US" dirty="0" smtClean="0"/>
              <a:t>Positive Technologies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Пароли, антивирусы, межсетевые экраны, </a:t>
            </a:r>
            <a:r>
              <a:rPr lang="en-US" dirty="0" smtClean="0"/>
              <a:t>VPN</a:t>
            </a:r>
            <a:endParaRPr lang="ru-RU" dirty="0" smtClean="0"/>
          </a:p>
          <a:p>
            <a:r>
              <a:rPr lang="ru-RU" b="1" dirty="0" smtClean="0"/>
              <a:t>Внимательность</a:t>
            </a:r>
            <a:r>
              <a:rPr lang="ru-RU" dirty="0" smtClean="0"/>
              <a:t> к настройкам средств защиты</a:t>
            </a:r>
            <a:endParaRPr lang="en-US" dirty="0" smtClean="0"/>
          </a:p>
          <a:p>
            <a:r>
              <a:rPr lang="ru-RU" b="1" dirty="0" smtClean="0"/>
              <a:t>Ограничение доступа</a:t>
            </a:r>
          </a:p>
          <a:p>
            <a:r>
              <a:rPr lang="ru-RU" b="1" dirty="0" smtClean="0"/>
              <a:t>Бдительность</a:t>
            </a:r>
            <a:r>
              <a:rPr lang="ru-RU" dirty="0" smtClean="0"/>
              <a:t> персонала при работе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Выполнение требований «Контингент»!!!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ФЗ-152 «О персональных данных»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Что мы защищаем?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Documents and Settings\gors\Local Settings\Temporary Internet Files\Content.IE5\Q06NNIW6\MP900443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032448" cy="5187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3" y="270717"/>
            <a:ext cx="4324982" cy="325036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ИБ.</a:t>
            </a:r>
            <a:br>
              <a:rPr lang="ru-RU" sz="2800" b="1" dirty="0" smtClean="0"/>
            </a:br>
            <a:r>
              <a:rPr lang="ru-RU" sz="2800" b="1" dirty="0" smtClean="0"/>
              <a:t>Традиционный подход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Контролировать </a:t>
            </a:r>
            <a:r>
              <a:rPr lang="ru-RU" sz="2800" dirty="0"/>
              <a:t>информацию </a:t>
            </a:r>
            <a:r>
              <a:rPr lang="ru-RU" sz="2800" dirty="0" smtClean="0"/>
              <a:t>для обеспечения законности, порядка и власти</a:t>
            </a:r>
            <a:r>
              <a:rPr lang="ru-RU" sz="2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1083"/>
            <a:ext cx="4254134" cy="3187838"/>
          </a:xfrm>
        </p:spPr>
      </p:pic>
      <p:pic>
        <p:nvPicPr>
          <p:cNvPr id="1026" name="Picture 2" descr="http://www.nottingham.ac.uk/ManuscriptsandSpecialCollections/Images-Multimedia/ResearchGuidance/ReadingMedievalDocuments/RAO16Ne-D-4662500x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15" y="1484785"/>
            <a:ext cx="3957317" cy="23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vit-ok.com/wp-content/uploads/2015/02/Svitok-pozdravitel-ny-j-s-surguchnoj-pechat-y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15" y="3941097"/>
            <a:ext cx="3954194" cy="27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187" y="1332914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ИБ.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Современный подход 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Уважать </a:t>
            </a:r>
            <a:r>
              <a:rPr lang="ru-RU" sz="2800" dirty="0">
                <a:solidFill>
                  <a:srgbClr val="0070C0"/>
                </a:solidFill>
              </a:rPr>
              <a:t>интересы участников </a:t>
            </a:r>
            <a:r>
              <a:rPr lang="ru-RU" sz="2800" b="1" u="sng" dirty="0">
                <a:solidFill>
                  <a:srgbClr val="0070C0"/>
                </a:solidFill>
              </a:rPr>
              <a:t>общего дела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в отношении информации!!!</a:t>
            </a:r>
          </a:p>
        </p:txBody>
      </p:sp>
      <p:pic>
        <p:nvPicPr>
          <p:cNvPr id="5" name="Picture 2" descr="http://swelldomains.com/wp-content/uploads/2017/02/socialconn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20336"/>
            <a:ext cx="5004048" cy="40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интересы?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Конституция РФ. Статья </a:t>
            </a:r>
            <a:r>
              <a:rPr lang="ru-RU" b="1" dirty="0"/>
              <a:t>23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1. Каждый имеет право на </a:t>
            </a:r>
            <a:r>
              <a:rPr lang="ru-RU" b="1" dirty="0"/>
              <a:t>неприкосновенность частной жизни, личную и семейную тайну</a:t>
            </a:r>
            <a:r>
              <a:rPr lang="ru-RU" dirty="0"/>
              <a:t>, защиту своей чести и доброго имени.</a:t>
            </a:r>
          </a:p>
          <a:p>
            <a:pPr marL="0" indent="0">
              <a:buNone/>
            </a:pPr>
            <a:r>
              <a:rPr lang="ru-RU" dirty="0"/>
              <a:t>2. Каждый имеет право </a:t>
            </a:r>
            <a:r>
              <a:rPr lang="ru-RU" b="1" dirty="0"/>
              <a:t>на тайну переписки, телефонных переговоров, почтовых, телеграфных и иных сообщений</a:t>
            </a:r>
            <a:r>
              <a:rPr lang="ru-RU" dirty="0"/>
              <a:t>. Ограничение этого права допускается только на основании судебного решения.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Организационно-правовая: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делать?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Тысячи законов и нормативных документов.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Техническая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Сложность информационных технологий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Сложность нормативных требований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Конфиденциальная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1181480"/>
              </p:ext>
            </p:extLst>
          </p:nvPr>
        </p:nvGraphicFramePr>
        <p:xfrm>
          <a:off x="609600" y="1412875"/>
          <a:ext cx="79248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308725"/>
            <a:ext cx="720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*Установлено Указом Президента №188 и законодательством 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4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ФЗ-152 «О персональных данных»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Статья 1. Сфера действия настоящего Федерального закона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о</a:t>
            </a:r>
            <a:r>
              <a:rPr lang="ru-RU" dirty="0" smtClean="0"/>
              <a:t>тношения</a:t>
            </a:r>
            <a:r>
              <a:rPr lang="ru-RU" dirty="0"/>
              <a:t>, связанные с обработкой персональных </a:t>
            </a:r>
            <a:r>
              <a:rPr lang="ru-RU" dirty="0" smtClean="0"/>
              <a:t>данных</a:t>
            </a:r>
          </a:p>
          <a:p>
            <a:r>
              <a:rPr lang="ru-RU" dirty="0"/>
              <a:t>в</a:t>
            </a:r>
            <a:r>
              <a:rPr lang="ru-RU" dirty="0" smtClean="0"/>
              <a:t>се организации и физические лица</a:t>
            </a:r>
          </a:p>
          <a:p>
            <a:r>
              <a:rPr lang="ru-RU" dirty="0" smtClean="0"/>
              <a:t>с </a:t>
            </a:r>
            <a:r>
              <a:rPr lang="ru-RU" dirty="0"/>
              <a:t>использованием средств </a:t>
            </a:r>
            <a:r>
              <a:rPr lang="ru-RU" dirty="0" smtClean="0"/>
              <a:t>автоматизации (ПК)</a:t>
            </a:r>
          </a:p>
          <a:p>
            <a:r>
              <a:rPr lang="ru-RU" dirty="0" smtClean="0"/>
              <a:t>без </a:t>
            </a:r>
            <a:r>
              <a:rPr lang="ru-RU" dirty="0"/>
              <a:t>использования </a:t>
            </a:r>
            <a:r>
              <a:rPr lang="ru-RU" dirty="0" smtClean="0"/>
              <a:t>средств автоматизации (ПК), </a:t>
            </a:r>
            <a:r>
              <a:rPr lang="ru-RU" dirty="0"/>
              <a:t>если обработка персональных данных </a:t>
            </a:r>
            <a:r>
              <a:rPr lang="ru-RU" dirty="0" smtClean="0"/>
              <a:t>похожа на автоматизированную (по алгоритму, накопление, систематизация)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9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1. ФЗ-152 не действует: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физическими </a:t>
            </a:r>
            <a:r>
              <a:rPr lang="ru-RU" dirty="0"/>
              <a:t>лицами </a:t>
            </a:r>
            <a:r>
              <a:rPr lang="ru-RU" b="1" dirty="0" smtClean="0"/>
              <a:t>для </a:t>
            </a:r>
            <a:r>
              <a:rPr lang="ru-RU" b="1" dirty="0"/>
              <a:t>личных и семейных нужд</a:t>
            </a:r>
            <a:r>
              <a:rPr lang="ru-RU" dirty="0"/>
              <a:t>, если при этом не нарушаются права субъектов </a:t>
            </a:r>
            <a:r>
              <a:rPr lang="ru-RU" dirty="0" err="1" smtClean="0"/>
              <a:t>ПДн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соответствии с законодательством </a:t>
            </a:r>
            <a:r>
              <a:rPr lang="ru-RU" b="1" dirty="0"/>
              <a:t>об архивном деле</a:t>
            </a:r>
            <a:r>
              <a:rPr lang="ru-RU" dirty="0"/>
              <a:t> в Российской Федерации;</a:t>
            </a:r>
          </a:p>
          <a:p>
            <a:r>
              <a:rPr lang="ru-RU" b="1" dirty="0" smtClean="0"/>
              <a:t>Государственная тайна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информация </a:t>
            </a:r>
            <a:r>
              <a:rPr lang="ru-RU" b="1" dirty="0"/>
              <a:t>о деятельности судов </a:t>
            </a:r>
            <a:r>
              <a:rPr lang="ru-RU" dirty="0"/>
              <a:t>в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7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</a:t>
            </a:r>
            <a:r>
              <a:rPr lang="ru-RU" dirty="0"/>
              <a:t>2. Цель настоящего Федерального </a:t>
            </a:r>
            <a:r>
              <a:rPr lang="ru-RU" dirty="0" smtClean="0"/>
              <a:t>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Целью настоящего Федерального закона является </a:t>
            </a:r>
            <a:r>
              <a:rPr lang="ru-RU" b="1" u="sng" dirty="0"/>
              <a:t>обеспечение защиты прав и свобод человека и гражданина </a:t>
            </a:r>
            <a:r>
              <a:rPr lang="ru-RU" dirty="0"/>
              <a:t>при обработке его персональных данных, в том числе защиты прав на неприкосновенность частной жизни, личную и семейную тайну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3. 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персональные </a:t>
            </a:r>
            <a:r>
              <a:rPr lang="ru-RU" sz="2800" dirty="0"/>
              <a:t>данные - любая информация, относящаяся к прямо или косвенно определенному или определяемому физическому лицу (субъекту персональных данных);</a:t>
            </a:r>
          </a:p>
          <a:p>
            <a:r>
              <a:rPr lang="ru-RU" sz="2800" dirty="0" smtClean="0"/>
              <a:t>оператор – организация или </a:t>
            </a:r>
            <a:r>
              <a:rPr lang="ru-RU" sz="2800" dirty="0"/>
              <a:t>физическое лицо, самостоятельно </a:t>
            </a:r>
            <a:r>
              <a:rPr lang="ru-RU" sz="2800" dirty="0" smtClean="0"/>
              <a:t>организующее и осуществляющие </a:t>
            </a:r>
            <a:r>
              <a:rPr lang="ru-RU" sz="2800" dirty="0"/>
              <a:t>обработку персональных </a:t>
            </a:r>
            <a:r>
              <a:rPr lang="ru-RU" sz="2800" dirty="0" smtClean="0"/>
              <a:t>данных;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0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3.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обработка </a:t>
            </a:r>
            <a:r>
              <a:rPr lang="ru-RU" b="1" dirty="0"/>
              <a:t>персональных данных </a:t>
            </a:r>
            <a:r>
              <a:rPr lang="ru-RU" dirty="0"/>
              <a:t>- любое действие (операция) или совокупность действий (операций), совершаемых с использованием средств автоматизации или без использования таких средств с персональными данными, включая </a:t>
            </a:r>
            <a:r>
              <a:rPr lang="ru-RU" b="1" dirty="0"/>
              <a:t>сбор, запись, систематизацию, накопление, хранение, уточнение (обновление, изменение), извлечение, использование, передачу (</a:t>
            </a:r>
            <a:r>
              <a:rPr lang="ru-RU" b="1" dirty="0">
                <a:solidFill>
                  <a:srgbClr val="FF0000"/>
                </a:solidFill>
              </a:rPr>
              <a:t>распространение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предоставление</a:t>
            </a:r>
            <a:r>
              <a:rPr lang="ru-RU" b="1" dirty="0"/>
              <a:t>, доступ), обезличивание, блокирование, удаление, уничтожение </a:t>
            </a:r>
            <a:r>
              <a:rPr lang="ru-RU" dirty="0"/>
              <a:t>персональных данных;</a:t>
            </a:r>
          </a:p>
          <a:p>
            <a:r>
              <a:rPr lang="ru-RU" b="1" dirty="0" smtClean="0"/>
              <a:t>автоматизированная </a:t>
            </a:r>
            <a:r>
              <a:rPr lang="ru-RU" b="1" dirty="0"/>
              <a:t>обработка персональных данных </a:t>
            </a:r>
            <a:r>
              <a:rPr lang="ru-RU" dirty="0"/>
              <a:t>- обработка персональных данных с помощью </a:t>
            </a:r>
            <a:r>
              <a:rPr lang="ru-RU" b="1" dirty="0"/>
              <a:t>средств вычислительной техники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189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3.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распространение </a:t>
            </a:r>
            <a:r>
              <a:rPr lang="ru-RU" b="1" dirty="0" err="1" smtClean="0"/>
              <a:t>ПДн</a:t>
            </a:r>
            <a:r>
              <a:rPr lang="ru-RU" b="1" dirty="0" smtClean="0"/>
              <a:t> </a:t>
            </a:r>
            <a:r>
              <a:rPr lang="ru-RU" dirty="0" smtClean="0"/>
              <a:t>- раскрытие </a:t>
            </a:r>
            <a:r>
              <a:rPr lang="ru-RU" dirty="0"/>
              <a:t>персональных данных неопределенному кругу лиц;</a:t>
            </a:r>
          </a:p>
          <a:p>
            <a:r>
              <a:rPr lang="ru-RU" b="1" dirty="0" smtClean="0"/>
              <a:t>предоставление</a:t>
            </a:r>
            <a:r>
              <a:rPr lang="ru-RU" dirty="0" smtClean="0"/>
              <a:t> </a:t>
            </a:r>
            <a:r>
              <a:rPr lang="ru-RU" dirty="0"/>
              <a:t>персональных данных - действия, направленные на раскрытие персональных данных определенному лицу или определенному кругу лиц;</a:t>
            </a:r>
          </a:p>
        </p:txBody>
      </p:sp>
    </p:spTree>
    <p:extLst>
      <p:ext uri="{BB962C8B-B14F-4D97-AF65-F5344CB8AC3E}">
        <p14:creationId xmlns:p14="http://schemas.microsoft.com/office/powerpoint/2010/main" val="16958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3.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блокирование </a:t>
            </a:r>
            <a:r>
              <a:rPr lang="ru-RU" b="1" dirty="0" err="1" smtClean="0"/>
              <a:t>ПДн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b="1" dirty="0"/>
              <a:t>временное прекращение </a:t>
            </a:r>
            <a:r>
              <a:rPr lang="ru-RU" dirty="0"/>
              <a:t>обработки персональных данных (за исключением случаев, если обработка необходима для уточнения персональных данных);</a:t>
            </a:r>
          </a:p>
          <a:p>
            <a:r>
              <a:rPr lang="ru-RU" b="1" dirty="0" smtClean="0"/>
              <a:t>уничтожение </a:t>
            </a:r>
            <a:r>
              <a:rPr lang="ru-RU" b="1" dirty="0" err="1" smtClean="0"/>
              <a:t>ПДн</a:t>
            </a:r>
            <a:r>
              <a:rPr lang="ru-RU" b="1" dirty="0" smtClean="0"/>
              <a:t> </a:t>
            </a:r>
            <a:r>
              <a:rPr lang="ru-RU" dirty="0"/>
              <a:t>- действия, в результате которых становится </a:t>
            </a:r>
            <a:r>
              <a:rPr lang="ru-RU" b="1" dirty="0"/>
              <a:t>невозможным восстановить содержание </a:t>
            </a:r>
            <a:r>
              <a:rPr lang="ru-RU" dirty="0"/>
              <a:t>персональных данных в информационной системе персональных данных и (или) в результате которых уничтожаются материальные носители персональных данных;</a:t>
            </a:r>
          </a:p>
          <a:p>
            <a:r>
              <a:rPr lang="ru-RU" b="1" dirty="0" smtClean="0"/>
              <a:t>обезличивание </a:t>
            </a:r>
            <a:r>
              <a:rPr lang="ru-RU" b="1" dirty="0" err="1" smtClean="0"/>
              <a:t>ПДн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действия, в результате которых становится </a:t>
            </a:r>
            <a:r>
              <a:rPr lang="ru-RU" b="1" dirty="0"/>
              <a:t>невозможным без использования дополнительной информации определить принадлежность </a:t>
            </a:r>
            <a:r>
              <a:rPr lang="ru-RU" dirty="0" err="1" smtClean="0"/>
              <a:t>ПДн</a:t>
            </a:r>
            <a:r>
              <a:rPr lang="ru-RU" dirty="0" smtClean="0"/>
              <a:t> </a:t>
            </a:r>
            <a:r>
              <a:rPr lang="ru-RU" dirty="0"/>
              <a:t>конкретному субъекту персональных данных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5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3.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информационная </a:t>
            </a:r>
            <a:r>
              <a:rPr lang="ru-RU" b="1" dirty="0"/>
              <a:t>система персональных </a:t>
            </a:r>
            <a:r>
              <a:rPr lang="ru-RU" b="1" dirty="0" smtClean="0"/>
              <a:t>данных (</a:t>
            </a:r>
            <a:r>
              <a:rPr lang="ru-RU" b="1" dirty="0" err="1" smtClean="0"/>
              <a:t>ИСПДн</a:t>
            </a:r>
            <a:r>
              <a:rPr lang="ru-RU" b="1" dirty="0" smtClean="0"/>
              <a:t>) </a:t>
            </a:r>
            <a:r>
              <a:rPr lang="ru-RU" dirty="0"/>
              <a:t>- совокупность содержащихся в базах данных </a:t>
            </a:r>
            <a:r>
              <a:rPr lang="ru-RU" dirty="0" err="1" smtClean="0"/>
              <a:t>ПДн</a:t>
            </a:r>
            <a:r>
              <a:rPr lang="ru-RU" dirty="0" smtClean="0"/>
              <a:t> и </a:t>
            </a:r>
            <a:r>
              <a:rPr lang="ru-RU" dirty="0"/>
              <a:t>обеспечивающих их обработку информационных </a:t>
            </a:r>
            <a:r>
              <a:rPr lang="ru-RU" dirty="0" smtClean="0"/>
              <a:t>технологий и технических средств;</a:t>
            </a:r>
            <a:endParaRPr lang="ru-RU" dirty="0"/>
          </a:p>
          <a:p>
            <a:r>
              <a:rPr lang="ru-RU" b="1" dirty="0" smtClean="0"/>
              <a:t>трансграничная </a:t>
            </a:r>
            <a:r>
              <a:rPr lang="ru-RU" b="1" dirty="0"/>
              <a:t>передача персональных данных </a:t>
            </a:r>
            <a:r>
              <a:rPr lang="ru-RU" dirty="0"/>
              <a:t>- передача персональных данных на территорию иностранного государства органу власти иностранного государства, иностранному физическому лицу или иностранному юридическому лицу.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3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требований ФЗ-152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Правовые – охватывают права и интересы сторон.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Организационные и технические – предъявляют требования по защите </a:t>
            </a:r>
            <a:r>
              <a:rPr lang="ru-RU" dirty="0" err="1" smtClean="0"/>
              <a:t>ПДн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08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4925"/>
          <a:stretch/>
        </p:blipFill>
        <p:spPr>
          <a:xfrm>
            <a:off x="-11875" y="0"/>
            <a:ext cx="91558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1" y="3861048"/>
            <a:ext cx="54212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Нужен опыт?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Правовые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3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равовые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Статьи:</a:t>
            </a:r>
          </a:p>
          <a:p>
            <a:r>
              <a:rPr lang="ru-RU" dirty="0" smtClean="0"/>
              <a:t>5-13 - Условия обработки </a:t>
            </a:r>
            <a:r>
              <a:rPr lang="ru-RU" dirty="0" err="1" smtClean="0"/>
              <a:t>ПДн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14-17 – Права субъекта </a:t>
            </a:r>
            <a:r>
              <a:rPr lang="ru-RU" dirty="0" err="1" smtClean="0"/>
              <a:t>ПДн</a:t>
            </a:r>
            <a:endParaRPr lang="ru-RU" dirty="0" smtClean="0"/>
          </a:p>
          <a:p>
            <a:r>
              <a:rPr lang="ru-RU" dirty="0" smtClean="0"/>
              <a:t>20 – При обращениях субъекта к оператору</a:t>
            </a:r>
          </a:p>
          <a:p>
            <a:r>
              <a:rPr lang="ru-RU" dirty="0" smtClean="0"/>
              <a:t>21 – Устранение нарушений</a:t>
            </a:r>
          </a:p>
          <a:p>
            <a:r>
              <a:rPr lang="ru-RU" dirty="0" smtClean="0"/>
              <a:t>22  Уведомление </a:t>
            </a:r>
            <a:r>
              <a:rPr lang="ru-RU" dirty="0" err="1" smtClean="0"/>
              <a:t>Роскомнадзора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5. Принципы обработки ПДн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smtClean="0"/>
              <a:t>Законность </a:t>
            </a:r>
            <a:r>
              <a:rPr lang="ru-RU" dirty="0"/>
              <a:t>и </a:t>
            </a:r>
            <a:r>
              <a:rPr lang="ru-RU" dirty="0" smtClean="0"/>
              <a:t>справедливость.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Ограничение обработки ПДн только заявленными ранее целями.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Недопустимость объединения баз данных для разных целей.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Обработка ПДн, отвечающих </a:t>
            </a:r>
            <a:r>
              <a:rPr lang="ru-RU" dirty="0"/>
              <a:t>целям их обработки.</a:t>
            </a:r>
          </a:p>
          <a:p>
            <a:r>
              <a:rPr lang="ru-RU" dirty="0" smtClean="0"/>
              <a:t>5.ПДн не должны быть избыточными.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5. Принципы обработки ПДн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Точность и актуальность ПДн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smtClean="0"/>
              <a:t>Соблюдение сроков хранения.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и сроки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49086" y="1800808"/>
            <a:ext cx="0" cy="410547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49086" y="5906278"/>
            <a:ext cx="7735077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849086" y="2369976"/>
            <a:ext cx="7212563" cy="3536302"/>
          </a:xfrm>
          <a:custGeom>
            <a:avLst/>
            <a:gdLst>
              <a:gd name="connsiteX0" fmla="*/ 9330 w 7212563"/>
              <a:gd name="connsiteY0" fmla="*/ 0 h 3536302"/>
              <a:gd name="connsiteX1" fmla="*/ 765110 w 7212563"/>
              <a:gd name="connsiteY1" fmla="*/ 0 h 3536302"/>
              <a:gd name="connsiteX2" fmla="*/ 765110 w 7212563"/>
              <a:gd name="connsiteY2" fmla="*/ 1483567 h 3536302"/>
              <a:gd name="connsiteX3" fmla="*/ 2659224 w 7212563"/>
              <a:gd name="connsiteY3" fmla="*/ 1483567 h 3536302"/>
              <a:gd name="connsiteX4" fmla="*/ 2659224 w 7212563"/>
              <a:gd name="connsiteY4" fmla="*/ 3032448 h 3536302"/>
              <a:gd name="connsiteX5" fmla="*/ 7212563 w 7212563"/>
              <a:gd name="connsiteY5" fmla="*/ 3032448 h 3536302"/>
              <a:gd name="connsiteX6" fmla="*/ 7212563 w 7212563"/>
              <a:gd name="connsiteY6" fmla="*/ 3536302 h 3536302"/>
              <a:gd name="connsiteX7" fmla="*/ 0 w 7212563"/>
              <a:gd name="connsiteY7" fmla="*/ 3536302 h 3536302"/>
              <a:gd name="connsiteX8" fmla="*/ 9330 w 7212563"/>
              <a:gd name="connsiteY8" fmla="*/ 0 h 35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2563" h="3536302">
                <a:moveTo>
                  <a:pt x="9330" y="0"/>
                </a:moveTo>
                <a:lnTo>
                  <a:pt x="765110" y="0"/>
                </a:lnTo>
                <a:lnTo>
                  <a:pt x="765110" y="1483567"/>
                </a:lnTo>
                <a:lnTo>
                  <a:pt x="2659224" y="1483567"/>
                </a:lnTo>
                <a:lnTo>
                  <a:pt x="2659224" y="3032448"/>
                </a:lnTo>
                <a:lnTo>
                  <a:pt x="7212563" y="3032448"/>
                </a:lnTo>
                <a:lnTo>
                  <a:pt x="7212563" y="3536302"/>
                </a:lnTo>
                <a:lnTo>
                  <a:pt x="0" y="3536302"/>
                </a:lnTo>
                <a:lnTo>
                  <a:pt x="933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6956" y="1848986"/>
            <a:ext cx="98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год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65998" y="2185309"/>
            <a:ext cx="113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 лет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8547" y="4823927"/>
            <a:ext cx="118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75 лет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914" y="1003418"/>
            <a:ext cx="1110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Объем ПДн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3028" y="5994146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Время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8310" y="4313828"/>
            <a:ext cx="1520889" cy="11155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04864" y="2575249"/>
            <a:ext cx="2529837" cy="1268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3635166" y="1594403"/>
            <a:ext cx="2461098" cy="425675"/>
          </a:xfrm>
          <a:prstGeom prst="accentCallout1">
            <a:avLst>
              <a:gd name="adj1" fmla="val 39317"/>
              <a:gd name="adj2" fmla="val -9914"/>
              <a:gd name="adj3" fmla="val 272466"/>
              <a:gd name="adj4" fmla="val -52562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Обосновать?</a:t>
            </a:r>
            <a:endParaRPr lang="ru-RU" sz="2400" dirty="0"/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5798827" y="3240762"/>
            <a:ext cx="2461098" cy="425675"/>
          </a:xfrm>
          <a:prstGeom prst="accentCallout1">
            <a:avLst>
              <a:gd name="adj1" fmla="val 39317"/>
              <a:gd name="adj2" fmla="val -9914"/>
              <a:gd name="adj3" fmla="val 327032"/>
              <a:gd name="adj4" fmla="val -138583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Обеспечить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86773" y="4790697"/>
            <a:ext cx="244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Обоснованные объём и сроки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6. </a:t>
            </a:r>
            <a:br>
              <a:rPr lang="ru-RU" dirty="0" smtClean="0"/>
            </a:br>
            <a:r>
              <a:rPr lang="ru-RU" dirty="0" smtClean="0"/>
              <a:t>Допускается обработка ПДн: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56792"/>
            <a:ext cx="8075240" cy="6788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согласия субъекта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20888"/>
            <a:ext cx="8075240" cy="6434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рамках законодательства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178893"/>
            <a:ext cx="8075240" cy="568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исполнения договора (заключения договора)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867040"/>
            <a:ext cx="8075240" cy="5938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осуществления законных прав и интересов Оператора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624679"/>
            <a:ext cx="8075240" cy="462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обезличенных данных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250996"/>
            <a:ext cx="8075240" cy="482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Опубликованных субъектом данных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943626"/>
            <a:ext cx="8075240" cy="6537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Правосудие, </a:t>
            </a:r>
            <a:r>
              <a:rPr lang="ru-RU" dirty="0" err="1" smtClean="0"/>
              <a:t>Госуслуги</a:t>
            </a:r>
            <a:r>
              <a:rPr lang="ru-RU" dirty="0" smtClean="0"/>
              <a:t>, Неотложная помощь, Общественно-значимая деятельность, Журналистика, Обязательная публикация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7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3348087"/>
          </a:xfrm>
        </p:spPr>
        <p:txBody>
          <a:bodyPr/>
          <a:lstStyle/>
          <a:p>
            <a:r>
              <a:rPr lang="ru-RU" dirty="0" smtClean="0"/>
              <a:t>Подробнее о правовых мерах на семинаре №2 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и технические требования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меры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Семинар 3:</a:t>
            </a:r>
          </a:p>
          <a:p>
            <a:pPr marL="0" indent="0">
              <a:buNone/>
            </a:pPr>
            <a:r>
              <a:rPr lang="ru-RU" dirty="0" smtClean="0"/>
              <a:t>Статья 18 – обязанности оператора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Статья 18.1 – Меры по обеспечению оператором требований закона 152-ФЗ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Семинары 4-8: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Статья 19 – Меры по обеспечению безопасности </a:t>
            </a:r>
            <a:r>
              <a:rPr lang="ru-RU" dirty="0" err="1" smtClean="0"/>
              <a:t>ПДн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семинаров </a:t>
            </a:r>
            <a:r>
              <a:rPr lang="en-US" dirty="0" smtClean="0"/>
              <a:t>v1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0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Регуляторы в области </a:t>
            </a:r>
            <a:r>
              <a:rPr lang="ru-RU" dirty="0" err="1" smtClean="0"/>
              <a:t>ПДн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Роскомнадзор</a:t>
            </a:r>
            <a:r>
              <a:rPr lang="ru-RU" b="1" dirty="0"/>
              <a:t> РФ </a:t>
            </a:r>
            <a:r>
              <a:rPr lang="ru-RU" dirty="0"/>
              <a:t>- уполномоченный орган по защите прав субъектов персональных данных </a:t>
            </a:r>
            <a:endParaRPr lang="ru-RU" dirty="0" smtClean="0"/>
          </a:p>
          <a:p>
            <a:r>
              <a:rPr lang="ru-RU" b="1" dirty="0" smtClean="0"/>
              <a:t>ФСТЭК РФ </a:t>
            </a:r>
            <a:r>
              <a:rPr lang="ru-RU" dirty="0"/>
              <a:t>– </a:t>
            </a:r>
            <a:r>
              <a:rPr lang="ru-RU" dirty="0" smtClean="0"/>
              <a:t>технические меры защиты информации</a:t>
            </a:r>
          </a:p>
          <a:p>
            <a:r>
              <a:rPr lang="ru-RU" b="1" dirty="0"/>
              <a:t>ФСБ РФ </a:t>
            </a:r>
            <a:r>
              <a:rPr lang="ru-RU" dirty="0" smtClean="0"/>
              <a:t>– криптографические методы защиты информации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Регуляторы в области </a:t>
            </a:r>
            <a:r>
              <a:rPr lang="ru-RU" dirty="0" err="1"/>
              <a:t>ПДн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Роструд</a:t>
            </a:r>
            <a:r>
              <a:rPr lang="ru-RU" b="1" dirty="0" smtClean="0"/>
              <a:t> и Гострудинспекция </a:t>
            </a:r>
            <a:r>
              <a:rPr lang="ru-RU" dirty="0" smtClean="0"/>
              <a:t>– в области соблюдения требований ТК РФ</a:t>
            </a:r>
          </a:p>
          <a:p>
            <a:r>
              <a:rPr lang="ru-RU" b="1" dirty="0" smtClean="0"/>
              <a:t>Прокуратура РФ </a:t>
            </a:r>
            <a:r>
              <a:rPr lang="ru-RU" dirty="0" smtClean="0"/>
              <a:t>– в области соблюдения всех требований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9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23. Полномочия </a:t>
            </a:r>
            <a:r>
              <a:rPr lang="ru-RU" dirty="0" err="1" smtClean="0"/>
              <a:t>Роскомнадзора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обеспечивает, организует и осуществляет государственный контроль и надзор за соответствием обработки персональных </a:t>
            </a:r>
            <a:r>
              <a:rPr lang="ru-RU" dirty="0" smtClean="0"/>
              <a:t>данных</a:t>
            </a:r>
          </a:p>
          <a:p>
            <a:r>
              <a:rPr lang="ru-RU" dirty="0"/>
              <a:t>рассматривает обращения субъекта персональных данных о соответствии содержания персональных данных и способов их обработки целям их обработки и принимает соответствующее решение.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23. Права </a:t>
            </a:r>
            <a:r>
              <a:rPr lang="ru-RU" dirty="0" err="1" smtClean="0"/>
              <a:t>Роскомнадзора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1) </a:t>
            </a:r>
            <a:r>
              <a:rPr lang="ru-RU" sz="1600" b="1" dirty="0"/>
              <a:t>запрашивать</a:t>
            </a:r>
            <a:r>
              <a:rPr lang="ru-RU" sz="1600" dirty="0"/>
              <a:t> </a:t>
            </a:r>
            <a:r>
              <a:rPr lang="ru-RU" sz="1600" dirty="0" smtClean="0"/>
              <a:t>операторов </a:t>
            </a:r>
            <a:r>
              <a:rPr lang="ru-RU" sz="1600" b="1" dirty="0" smtClean="0"/>
              <a:t>информацию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2) </a:t>
            </a:r>
            <a:r>
              <a:rPr lang="ru-RU" sz="1600" b="1" dirty="0" smtClean="0"/>
              <a:t>проверять уведомления </a:t>
            </a:r>
            <a:r>
              <a:rPr lang="ru-RU" sz="1600" dirty="0" smtClean="0"/>
              <a:t>операторов </a:t>
            </a:r>
            <a:r>
              <a:rPr lang="ru-RU" sz="1600" dirty="0"/>
              <a:t>об обработке </a:t>
            </a:r>
            <a:r>
              <a:rPr lang="ru-RU" sz="1600" dirty="0" err="1" smtClean="0"/>
              <a:t>ПДн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3) требовать от оператора </a:t>
            </a:r>
            <a:r>
              <a:rPr lang="ru-RU" sz="1600" b="1" dirty="0"/>
              <a:t>уточнения, блокирования или уничтожения</a:t>
            </a:r>
            <a:r>
              <a:rPr lang="ru-RU" sz="1600" dirty="0"/>
              <a:t> недостоверных или полученных незаконным путем </a:t>
            </a:r>
            <a:r>
              <a:rPr lang="ru-RU" sz="1600" dirty="0" err="1" smtClean="0"/>
              <a:t>ПДн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3.1) </a:t>
            </a:r>
            <a:r>
              <a:rPr lang="ru-RU" sz="1600" b="1" dirty="0"/>
              <a:t>ограничивать доступ к информации</a:t>
            </a:r>
            <a:r>
              <a:rPr lang="ru-RU" sz="1600" dirty="0"/>
              <a:t>, обрабатываемой с нарушением законодательства </a:t>
            </a:r>
            <a:r>
              <a:rPr lang="ru-RU" sz="1600" dirty="0" smtClean="0"/>
              <a:t>РФ;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4</a:t>
            </a:r>
            <a:r>
              <a:rPr lang="ru-RU" sz="1600" dirty="0"/>
              <a:t>) принимать </a:t>
            </a:r>
            <a:r>
              <a:rPr lang="ru-RU" sz="1600" dirty="0" smtClean="0"/>
              <a:t>меры </a:t>
            </a:r>
            <a:r>
              <a:rPr lang="ru-RU" sz="1600" dirty="0"/>
              <a:t>по приостановлению или прекращению обработки </a:t>
            </a:r>
            <a:r>
              <a:rPr lang="ru-RU" sz="1600" dirty="0" err="1" smtClean="0"/>
              <a:t>ПДн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5) обращаться в </a:t>
            </a:r>
            <a:r>
              <a:rPr lang="ru-RU" sz="1600" dirty="0" smtClean="0"/>
              <a:t>суд, представлять </a:t>
            </a:r>
            <a:r>
              <a:rPr lang="ru-RU" sz="1600" dirty="0"/>
              <a:t>интересы субъектов </a:t>
            </a:r>
            <a:r>
              <a:rPr lang="ru-RU" sz="1600" dirty="0" err="1" smtClean="0"/>
              <a:t>ПДн</a:t>
            </a:r>
            <a:r>
              <a:rPr lang="ru-RU" sz="1600" dirty="0" smtClean="0"/>
              <a:t> </a:t>
            </a:r>
            <a:r>
              <a:rPr lang="ru-RU" sz="1600" dirty="0"/>
              <a:t>в суде;</a:t>
            </a:r>
          </a:p>
          <a:p>
            <a:pPr marL="0" indent="0">
              <a:buNone/>
            </a:pPr>
            <a:r>
              <a:rPr lang="ru-RU" sz="1600" dirty="0" smtClean="0"/>
              <a:t>5.1</a:t>
            </a:r>
            <a:r>
              <a:rPr lang="ru-RU" sz="1600" dirty="0"/>
              <a:t>) направлять в </a:t>
            </a:r>
            <a:r>
              <a:rPr lang="ru-RU" sz="1600" dirty="0" smtClean="0"/>
              <a:t>ФСБ и ФСТЭК сведения о применяемых мерах защиты информации;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6) взаимодействие с лицензирующими органами по отзыву лицензий, </a:t>
            </a:r>
            <a:r>
              <a:rPr lang="ru-RU" sz="1600" dirty="0"/>
              <a:t>если условием </a:t>
            </a:r>
            <a:r>
              <a:rPr lang="ru-RU" sz="1600" dirty="0" smtClean="0"/>
              <a:t>лицензии является </a:t>
            </a:r>
            <a:r>
              <a:rPr lang="ru-RU" sz="1600" dirty="0"/>
              <a:t>запрет на передачу </a:t>
            </a:r>
            <a:r>
              <a:rPr lang="ru-RU" sz="1600" dirty="0" err="1" smtClean="0"/>
              <a:t>ПДн</a:t>
            </a:r>
            <a:r>
              <a:rPr lang="ru-RU" sz="1600" dirty="0" smtClean="0"/>
              <a:t> </a:t>
            </a:r>
            <a:r>
              <a:rPr lang="ru-RU" sz="1600" dirty="0"/>
              <a:t>третьим лицам без согласия в письменной </a:t>
            </a:r>
            <a:r>
              <a:rPr lang="ru-RU" sz="1600" dirty="0" smtClean="0"/>
              <a:t>форме;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7) направлять </a:t>
            </a:r>
            <a:r>
              <a:rPr lang="ru-RU" sz="1600" dirty="0"/>
              <a:t>в органы прокуратуры, другие правоохранительные органы материалы для решения вопроса о возбуждении уголовных дел по признакам </a:t>
            </a:r>
            <a:r>
              <a:rPr lang="ru-RU" sz="1600" dirty="0" smtClean="0"/>
              <a:t>нарушений;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8) вносить в Правительство Российской Федерации </a:t>
            </a:r>
            <a:r>
              <a:rPr lang="ru-RU" sz="1600" dirty="0" smtClean="0"/>
              <a:t>предложения;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9) привлекать к административной ответственности </a:t>
            </a:r>
            <a:r>
              <a:rPr lang="ru-RU" sz="1600" dirty="0" smtClean="0"/>
              <a:t>лиц</a:t>
            </a:r>
            <a:r>
              <a:rPr lang="ru-RU" sz="1600" dirty="0"/>
              <a:t>, виновных в </a:t>
            </a:r>
            <a:r>
              <a:rPr lang="ru-RU" sz="1600" dirty="0" smtClean="0"/>
              <a:t>нарушении ФЗ-152.</a:t>
            </a:r>
            <a:endParaRPr lang="ru-RU" sz="16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037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23. </a:t>
            </a:r>
            <a:r>
              <a:rPr lang="ru-RU" dirty="0" err="1" smtClean="0"/>
              <a:t>Роскомнадзор</a:t>
            </a:r>
            <a:r>
              <a:rPr lang="ru-RU" dirty="0" smtClean="0"/>
              <a:t> обязан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1) организовывать </a:t>
            </a:r>
            <a:r>
              <a:rPr lang="ru-RU" dirty="0" smtClean="0"/>
              <a:t>защиту </a:t>
            </a:r>
            <a:r>
              <a:rPr lang="ru-RU" dirty="0"/>
              <a:t>прав субъектов </a:t>
            </a:r>
            <a:r>
              <a:rPr lang="ru-RU" dirty="0" err="1" smtClean="0"/>
              <a:t>ПДн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рассматривать жалобы и обращения </a:t>
            </a:r>
            <a:r>
              <a:rPr lang="ru-RU" dirty="0" smtClean="0"/>
              <a:t>граждан;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вести реестр операторов;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совершенствование </a:t>
            </a:r>
            <a:r>
              <a:rPr lang="ru-RU" dirty="0"/>
              <a:t>защиты прав субъектов </a:t>
            </a:r>
            <a:r>
              <a:rPr lang="ru-RU" dirty="0" err="1" smtClean="0"/>
              <a:t>ПДн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5) принимать </a:t>
            </a:r>
            <a:r>
              <a:rPr lang="ru-RU" dirty="0" smtClean="0"/>
              <a:t>по </a:t>
            </a:r>
            <a:r>
              <a:rPr lang="ru-RU" dirty="0"/>
              <a:t>представлению </a:t>
            </a:r>
            <a:r>
              <a:rPr lang="ru-RU" dirty="0" smtClean="0"/>
              <a:t>ФСБ и ФСТЭК </a:t>
            </a:r>
            <a:r>
              <a:rPr lang="ru-RU" dirty="0"/>
              <a:t>меры по приостановлению или прекращению обработки </a:t>
            </a:r>
            <a:r>
              <a:rPr lang="ru-RU" dirty="0" err="1" smtClean="0"/>
              <a:t>ПДн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информировать государственные органы, а также субъектов </a:t>
            </a:r>
            <a:r>
              <a:rPr lang="ru-RU" dirty="0" err="1" smtClean="0"/>
              <a:t>ПДн</a:t>
            </a:r>
            <a:r>
              <a:rPr lang="ru-RU" dirty="0" smtClean="0"/>
              <a:t> </a:t>
            </a:r>
            <a:r>
              <a:rPr lang="ru-RU" dirty="0"/>
              <a:t>по их обращениям или запросам о положении дел в области защиты прав субъектов </a:t>
            </a:r>
            <a:r>
              <a:rPr lang="ru-RU" dirty="0" err="1" smtClean="0"/>
              <a:t>ПДн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7) выполнять иные предусмотренные законодательством </a:t>
            </a:r>
            <a:r>
              <a:rPr lang="ru-RU" dirty="0" smtClean="0"/>
              <a:t>РФ обязанности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7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ответственности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>Гражданская (ГК РФ)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Дисциплинарная (ТК РФ)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Административная (</a:t>
            </a:r>
            <a:r>
              <a:rPr lang="ru-RU" sz="3600" dirty="0" err="1" smtClean="0">
                <a:solidFill>
                  <a:srgbClr val="FF0000"/>
                </a:solidFill>
              </a:rPr>
              <a:t>КоАП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Уголовная (УК РФ)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Административная – </a:t>
            </a:r>
            <a:r>
              <a:rPr lang="ru-RU" sz="3200" dirty="0" err="1" smtClean="0"/>
              <a:t>ПДн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rgbClr val="FF0000"/>
                </a:solidFill>
              </a:rPr>
              <a:t>с 1 июля 2017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2300" y="1149292"/>
            <a:ext cx="8103870" cy="48241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73859"/>
              </p:ext>
            </p:extLst>
          </p:nvPr>
        </p:nvGraphicFramePr>
        <p:xfrm>
          <a:off x="161938" y="1149292"/>
          <a:ext cx="8649073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6">
                  <a:extLst>
                    <a:ext uri="{9D8B030D-6E8A-4147-A177-3AD203B41FA5}">
                      <a16:colId xmlns="" xmlns:a16="http://schemas.microsoft.com/office/drawing/2014/main" val="3991698863"/>
                    </a:ext>
                  </a:extLst>
                </a:gridCol>
                <a:gridCol w="5102426">
                  <a:extLst>
                    <a:ext uri="{9D8B030D-6E8A-4147-A177-3AD203B41FA5}">
                      <a16:colId xmlns="" xmlns:a16="http://schemas.microsoft.com/office/drawing/2014/main" val="317204966"/>
                    </a:ext>
                  </a:extLst>
                </a:gridCol>
                <a:gridCol w="961534">
                  <a:extLst>
                    <a:ext uri="{9D8B030D-6E8A-4147-A177-3AD203B41FA5}">
                      <a16:colId xmlns="" xmlns:a16="http://schemas.microsoft.com/office/drawing/2014/main" val="3735217763"/>
                    </a:ext>
                  </a:extLst>
                </a:gridCol>
                <a:gridCol w="2127407">
                  <a:extLst>
                    <a:ext uri="{9D8B030D-6E8A-4147-A177-3AD203B41FA5}">
                      <a16:colId xmlns="" xmlns:a16="http://schemas.microsoft.com/office/drawing/2014/main" val="4258238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ст.13.11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Требо-вание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/>
                        <a:t>Обработка </a:t>
                      </a:r>
                      <a:r>
                        <a:rPr lang="ru-RU" sz="1400" u="none" dirty="0" err="1" smtClean="0"/>
                        <a:t>ПДн</a:t>
                      </a:r>
                      <a:r>
                        <a:rPr lang="ru-RU" sz="1400" u="none" dirty="0" smtClean="0"/>
                        <a:t> </a:t>
                      </a:r>
                      <a:r>
                        <a:rPr lang="ru-RU" sz="1400" b="1" u="none" dirty="0" smtClean="0"/>
                        <a:t>в случаях, не предусмотренных законодательством РФ</a:t>
                      </a:r>
                      <a:r>
                        <a:rPr lang="ru-RU" sz="1400" u="none" dirty="0" smtClean="0"/>
                        <a:t>, либо обработка </a:t>
                      </a:r>
                      <a:r>
                        <a:rPr lang="ru-RU" sz="1400" u="none" dirty="0" err="1" smtClean="0"/>
                        <a:t>ПДн</a:t>
                      </a:r>
                      <a:r>
                        <a:rPr lang="ru-RU" sz="1400" u="none" dirty="0" smtClean="0"/>
                        <a:t>, </a:t>
                      </a:r>
                      <a:r>
                        <a:rPr lang="ru-RU" sz="1400" b="1" u="none" dirty="0" smtClean="0"/>
                        <a:t>несовместимая с целями </a:t>
                      </a:r>
                      <a:r>
                        <a:rPr lang="ru-RU" sz="1400" u="none" dirty="0" smtClean="0"/>
                        <a:t>сбора </a:t>
                      </a:r>
                      <a:r>
                        <a:rPr lang="ru-RU" sz="1400" u="none" dirty="0" err="1" smtClean="0"/>
                        <a:t>ПДн</a:t>
                      </a:r>
                      <a:endParaRPr lang="ru-RU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Ст.6, 152-ФЗ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Предупреждение или штраф:</a:t>
                      </a:r>
                    </a:p>
                    <a:p>
                      <a:r>
                        <a:rPr lang="ru-RU" sz="1400" dirty="0" smtClean="0"/>
                        <a:t>- Граждане: 1-3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Долж.лица:10-20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30-50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89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/>
                        <a:t>Обработка </a:t>
                      </a:r>
                      <a:r>
                        <a:rPr lang="ru-RU" sz="1400" u="none" dirty="0" err="1" smtClean="0"/>
                        <a:t>ПДн</a:t>
                      </a:r>
                      <a:r>
                        <a:rPr lang="ru-RU" sz="1400" u="none" dirty="0" smtClean="0"/>
                        <a:t> </a:t>
                      </a:r>
                      <a:r>
                        <a:rPr lang="ru-RU" sz="1400" b="1" u="none" dirty="0" smtClean="0"/>
                        <a:t>без согласия в письменной форме</a:t>
                      </a:r>
                      <a:r>
                        <a:rPr lang="ru-RU" sz="1400" b="0" u="none" dirty="0" smtClean="0"/>
                        <a:t> или с нарушением</a:t>
                      </a:r>
                      <a:r>
                        <a:rPr lang="ru-RU" sz="1400" b="0" u="none" baseline="0" dirty="0" smtClean="0"/>
                        <a:t> письменной формы согласия</a:t>
                      </a:r>
                      <a:endParaRPr lang="ru-RU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Ст.9,</a:t>
                      </a:r>
                      <a:r>
                        <a:rPr lang="ru-RU" sz="1600" baseline="0" dirty="0" smtClean="0"/>
                        <a:t> 152-ФЗ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</a:t>
                      </a:r>
                    </a:p>
                    <a:p>
                      <a:r>
                        <a:rPr lang="ru-RU" sz="1400" dirty="0" smtClean="0"/>
                        <a:t>- Граждане: 3-5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Долж.лица:5-10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15-70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17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0" u="none" dirty="0" err="1" smtClean="0"/>
                        <a:t>Неопубликование</a:t>
                      </a:r>
                      <a:r>
                        <a:rPr lang="ru-RU" sz="1600" b="0" u="none" dirty="0" smtClean="0"/>
                        <a:t> политики обработки </a:t>
                      </a:r>
                      <a:r>
                        <a:rPr lang="ru-RU" sz="1600" b="0" u="none" dirty="0" err="1" smtClean="0"/>
                        <a:t>ПДн</a:t>
                      </a:r>
                      <a:endParaRPr lang="ru-RU" sz="1600" b="0" u="none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Ст. 18.1, 152-ФЗ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Предупреждение или штраф:</a:t>
                      </a:r>
                    </a:p>
                    <a:p>
                      <a:r>
                        <a:rPr lang="ru-RU" sz="1400" dirty="0" smtClean="0"/>
                        <a:t>- Граждане: 0,7-1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Долж.лица:3-6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ИП: 5-10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15-30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18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u="none" dirty="0" err="1" smtClean="0"/>
                        <a:t>Непредоставление</a:t>
                      </a:r>
                      <a:r>
                        <a:rPr lang="ru-RU" sz="1600" u="none" baseline="0" dirty="0" smtClean="0"/>
                        <a:t> </a:t>
                      </a:r>
                      <a:r>
                        <a:rPr lang="ru-RU" sz="1600" u="none" dirty="0" smtClean="0"/>
                        <a:t>субъекту </a:t>
                      </a:r>
                      <a:r>
                        <a:rPr lang="ru-RU" sz="1600" u="none" dirty="0" err="1" smtClean="0"/>
                        <a:t>ПДн</a:t>
                      </a:r>
                      <a:r>
                        <a:rPr lang="ru-RU" sz="1600" u="none" dirty="0" smtClean="0"/>
                        <a:t> информации об  обработке его </a:t>
                      </a:r>
                      <a:r>
                        <a:rPr lang="ru-RU" sz="1600" u="none" dirty="0" err="1" smtClean="0"/>
                        <a:t>ПДн</a:t>
                      </a:r>
                      <a:endParaRPr lang="ru-RU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Ст.14, Ст.20,   152-ФЗ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Предупреждение или штраф:</a:t>
                      </a:r>
                    </a:p>
                    <a:p>
                      <a:r>
                        <a:rPr lang="ru-RU" sz="1400" dirty="0" smtClean="0"/>
                        <a:t>- Граждане: 1-2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Долж.лица:4-6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ИП: 10-15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10-40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353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4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5770" y="196702"/>
            <a:ext cx="7772401" cy="917756"/>
          </a:xfrm>
        </p:spPr>
        <p:txBody>
          <a:bodyPr>
            <a:noAutofit/>
          </a:bodyPr>
          <a:lstStyle/>
          <a:p>
            <a:r>
              <a:rPr lang="ru-RU" sz="3200" dirty="0"/>
              <a:t>Административная </a:t>
            </a:r>
            <a:r>
              <a:rPr lang="ru-RU" sz="3200" dirty="0" smtClean="0"/>
              <a:t>- </a:t>
            </a:r>
            <a:r>
              <a:rPr lang="ru-RU" sz="3200" dirty="0" err="1" smtClean="0"/>
              <a:t>ПДн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rgbClr val="FF0000"/>
                </a:solidFill>
              </a:rPr>
              <a:t>с 1 июля 2017</a:t>
            </a:r>
            <a:endParaRPr lang="ru-RU" sz="32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99888"/>
              </p:ext>
            </p:extLst>
          </p:nvPr>
        </p:nvGraphicFramePr>
        <p:xfrm>
          <a:off x="247463" y="1198186"/>
          <a:ext cx="8649073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4">
                  <a:extLst>
                    <a:ext uri="{9D8B030D-6E8A-4147-A177-3AD203B41FA5}">
                      <a16:colId xmlns="" xmlns:a16="http://schemas.microsoft.com/office/drawing/2014/main" val="3532539840"/>
                    </a:ext>
                  </a:extLst>
                </a:gridCol>
                <a:gridCol w="5119438">
                  <a:extLst>
                    <a:ext uri="{9D8B030D-6E8A-4147-A177-3AD203B41FA5}">
                      <a16:colId xmlns="" xmlns:a16="http://schemas.microsoft.com/office/drawing/2014/main" val="1619049493"/>
                    </a:ext>
                  </a:extLst>
                </a:gridCol>
                <a:gridCol w="961534">
                  <a:extLst>
                    <a:ext uri="{9D8B030D-6E8A-4147-A177-3AD203B41FA5}">
                      <a16:colId xmlns="" xmlns:a16="http://schemas.microsoft.com/office/drawing/2014/main" val="852319467"/>
                    </a:ext>
                  </a:extLst>
                </a:gridCol>
                <a:gridCol w="2127407">
                  <a:extLst>
                    <a:ext uri="{9D8B030D-6E8A-4147-A177-3AD203B41FA5}">
                      <a16:colId xmlns="" xmlns:a16="http://schemas.microsoft.com/office/drawing/2014/main" val="1548823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ст.13.11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Требо-вание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58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u="none" dirty="0" smtClean="0"/>
                        <a:t>Невыполнение требования субъекта </a:t>
                      </a:r>
                      <a:r>
                        <a:rPr lang="ru-RU" sz="1600" u="none" dirty="0" err="1" smtClean="0"/>
                        <a:t>ПДн</a:t>
                      </a:r>
                      <a:r>
                        <a:rPr lang="ru-RU" sz="1600" u="none" dirty="0" smtClean="0"/>
                        <a:t>, его представителя либо </a:t>
                      </a:r>
                      <a:r>
                        <a:rPr lang="ru-RU" sz="1600" u="none" dirty="0" err="1" smtClean="0"/>
                        <a:t>Роскомнадзора</a:t>
                      </a:r>
                      <a:r>
                        <a:rPr lang="ru-RU" sz="1600" u="none" dirty="0" smtClean="0"/>
                        <a:t> об уточнении </a:t>
                      </a:r>
                      <a:r>
                        <a:rPr lang="ru-RU" sz="1600" u="none" dirty="0" err="1" smtClean="0"/>
                        <a:t>ПДн</a:t>
                      </a:r>
                      <a:r>
                        <a:rPr lang="ru-RU" sz="1600" u="none" dirty="0" smtClean="0"/>
                        <a:t>, их блокировании или уничтожении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Ст.21,</a:t>
                      </a:r>
                      <a:r>
                        <a:rPr lang="ru-RU" baseline="0" dirty="0" smtClean="0"/>
                        <a:t> 152-ФЗ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Предупреждение или штраф:</a:t>
                      </a:r>
                    </a:p>
                    <a:p>
                      <a:r>
                        <a:rPr lang="ru-RU" sz="1400" dirty="0" smtClean="0"/>
                        <a:t>- Граждане: 1-2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Долж.лица:4-10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ИП: 10-20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20-40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33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u="none" dirty="0" smtClean="0"/>
                        <a:t>Необеспечение сохранности </a:t>
                      </a:r>
                      <a:r>
                        <a:rPr lang="ru-RU" sz="1600" u="none" dirty="0" err="1" smtClean="0"/>
                        <a:t>ПДн</a:t>
                      </a:r>
                      <a:r>
                        <a:rPr lang="ru-RU" sz="1600" u="none" dirty="0" smtClean="0"/>
                        <a:t> на</a:t>
                      </a:r>
                      <a:r>
                        <a:rPr lang="ru-RU" sz="1600" u="none" baseline="0" dirty="0" smtClean="0"/>
                        <a:t> материальных носителях</a:t>
                      </a:r>
                      <a:endParaRPr lang="ru-RU" sz="1600" u="none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 РФ №687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Штраф:</a:t>
                      </a:r>
                    </a:p>
                    <a:p>
                      <a:r>
                        <a:rPr lang="ru-RU" sz="1400" dirty="0" smtClean="0"/>
                        <a:t>- Граждане: 0,7-2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Долж.лица:4-10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ИП: 10-20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Юр.лица</a:t>
                      </a:r>
                      <a:r>
                        <a:rPr lang="ru-RU" sz="1400" dirty="0" smtClean="0"/>
                        <a:t>: 25-50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т.р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29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Невыполнение государственным или муниципальным органом </a:t>
                      </a:r>
                      <a:r>
                        <a:rPr lang="ru-RU" sz="1600" u="sng" dirty="0" smtClean="0"/>
                        <a:t>обязанности по обезличиванию </a:t>
                      </a:r>
                      <a:r>
                        <a:rPr lang="ru-RU" sz="1600" u="sng" dirty="0" err="1" smtClean="0"/>
                        <a:t>ПДн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 РФ №211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Предупреждение или штраф: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Долж.лица:3-6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00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Административная (КоАП)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0512" y="1400961"/>
          <a:ext cx="864907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47">
                  <a:extLst>
                    <a:ext uri="{9D8B030D-6E8A-4147-A177-3AD203B41FA5}">
                      <a16:colId xmlns="" xmlns:a16="http://schemas.microsoft.com/office/drawing/2014/main" val="1182265334"/>
                    </a:ext>
                  </a:extLst>
                </a:gridCol>
                <a:gridCol w="4714085">
                  <a:extLst>
                    <a:ext uri="{9D8B030D-6E8A-4147-A177-3AD203B41FA5}">
                      <a16:colId xmlns="" xmlns:a16="http://schemas.microsoft.com/office/drawing/2014/main" val="4174102992"/>
                    </a:ext>
                  </a:extLst>
                </a:gridCol>
                <a:gridCol w="961534">
                  <a:extLst>
                    <a:ext uri="{9D8B030D-6E8A-4147-A177-3AD203B41FA5}">
                      <a16:colId xmlns="" xmlns:a16="http://schemas.microsoft.com/office/drawing/2014/main" val="3603940596"/>
                    </a:ext>
                  </a:extLst>
                </a:gridCol>
                <a:gridCol w="2127407">
                  <a:extLst>
                    <a:ext uri="{9D8B030D-6E8A-4147-A177-3AD203B41FA5}">
                      <a16:colId xmlns="" xmlns:a16="http://schemas.microsoft.com/office/drawing/2014/main" val="4040035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</a:t>
                      </a:r>
                    </a:p>
                    <a:p>
                      <a:pPr algn="ctr"/>
                      <a:r>
                        <a:rPr lang="ru-RU" sz="1600" dirty="0" smtClean="0"/>
                        <a:t>КоАП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Требо-вание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Наказание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151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/>
                        <a:t>Нарушения правил защиты информации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149-ФЗ,</a:t>
                      </a:r>
                    </a:p>
                    <a:p>
                      <a:r>
                        <a:rPr lang="ru-RU" sz="1600" dirty="0" smtClean="0"/>
                        <a:t>152-ФЗ,</a:t>
                      </a:r>
                    </a:p>
                    <a:p>
                      <a:r>
                        <a:rPr lang="ru-RU" sz="1600" dirty="0" smtClean="0"/>
                        <a:t>63-ФЗ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Штраф: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Долж.лица:1-2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smtClean="0"/>
                        <a:t>- </a:t>
                      </a:r>
                      <a:r>
                        <a:rPr lang="ru-RU" sz="1600" dirty="0" err="1" smtClean="0"/>
                        <a:t>Юр.лица</a:t>
                      </a:r>
                      <a:r>
                        <a:rPr lang="ru-RU" sz="1600" dirty="0" smtClean="0"/>
                        <a:t>: 15-20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т.р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83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Незаконная деятельность в области ИБ</a:t>
                      </a:r>
                    </a:p>
                    <a:p>
                      <a:endParaRPr lang="ru-RU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99-ФЗ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</a:t>
                      </a:r>
                    </a:p>
                    <a:p>
                      <a:r>
                        <a:rPr lang="ru-RU" sz="1600" dirty="0" smtClean="0"/>
                        <a:t>- Долж.лица:2-3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smtClean="0"/>
                        <a:t>- </a:t>
                      </a:r>
                      <a:r>
                        <a:rPr lang="ru-RU" sz="1600" dirty="0" err="1" smtClean="0"/>
                        <a:t>Юр.лица</a:t>
                      </a:r>
                      <a:r>
                        <a:rPr lang="ru-RU" sz="1600" dirty="0" smtClean="0"/>
                        <a:t>: 10-20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т.р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120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Разглашение информации ограниченного доступа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Штраф:</a:t>
                      </a:r>
                    </a:p>
                    <a:p>
                      <a:r>
                        <a:rPr lang="ru-RU" sz="1600" dirty="0" smtClean="0"/>
                        <a:t>- Граждане: 0,5-1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- Долж.лица:4-5 </a:t>
                      </a:r>
                      <a:r>
                        <a:rPr lang="ru-RU" sz="1600" dirty="0" err="1" smtClean="0"/>
                        <a:t>т.р</a:t>
                      </a:r>
                      <a:r>
                        <a:rPr lang="ru-RU" sz="16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698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Организационно-правовая часть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140884"/>
              </p:ext>
            </p:extLst>
          </p:nvPr>
        </p:nvGraphicFramePr>
        <p:xfrm>
          <a:off x="457200" y="1556792"/>
          <a:ext cx="8229600" cy="4632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432"/>
                <a:gridCol w="2016224"/>
                <a:gridCol w="5410944"/>
              </a:tblGrid>
              <a:tr h="165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effectLst/>
                        </a:rPr>
                        <a:t>Дата проведения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effectLst/>
                        </a:rPr>
                        <a:t>Тема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 anchor="ctr"/>
                </a:tc>
              </a:tr>
              <a:tr h="161465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800" dirty="0" smtClean="0">
                          <a:effectLst/>
                        </a:rPr>
                        <a:t>23.11.2017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Основы информационной безопасности. Персональные данные и другие категории конфиденциальной информации. Законодательство и нормативные документы в области защиты персональных данных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  <a:tr h="97488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>
                          <a:effectLst/>
                        </a:rPr>
                        <a:t>14.12.2017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Правовые меры защиты персональных данных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  <a:tr h="1655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>
                          <a:effectLst/>
                        </a:rPr>
                        <a:t>18.01.2018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Организационные меры защиты персональных данных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(УК РФ) – ст. 272.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10385" y="1167368"/>
          <a:ext cx="7687539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6">
                  <a:extLst>
                    <a:ext uri="{9D8B030D-6E8A-4147-A177-3AD203B41FA5}">
                      <a16:colId xmlns="" xmlns:a16="http://schemas.microsoft.com/office/drawing/2014/main" val="3991698863"/>
                    </a:ext>
                  </a:extLst>
                </a:gridCol>
                <a:gridCol w="3965822">
                  <a:extLst>
                    <a:ext uri="{9D8B030D-6E8A-4147-A177-3AD203B41FA5}">
                      <a16:colId xmlns="" xmlns:a16="http://schemas.microsoft.com/office/drawing/2014/main" val="317204966"/>
                    </a:ext>
                  </a:extLst>
                </a:gridCol>
                <a:gridCol w="3264011">
                  <a:extLst>
                    <a:ext uri="{9D8B030D-6E8A-4147-A177-3AD203B41FA5}">
                      <a16:colId xmlns="" xmlns:a16="http://schemas.microsoft.com/office/drawing/2014/main" val="4258238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ст.272 УК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smtClean="0"/>
                        <a:t>Неправомерный доступ к охраняемой информации, если это повлекло уничтожение, блокирование, модификацию, либо копирование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штраф до 200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т.р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или</a:t>
                      </a:r>
                    </a:p>
                    <a:p>
                      <a:pPr marL="0" lvl="1" indent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 лица за 18 месяцев или</a:t>
                      </a:r>
                    </a:p>
                    <a:p>
                      <a:pPr marL="0" lvl="1" indent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года исправительных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89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Крупный ущерб </a:t>
                      </a:r>
                      <a:endParaRPr lang="ru-RU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Штраф 100-300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т.р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или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1-2 года исправительных работ или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Ограничение свободы до 4 лет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17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smtClean="0"/>
                        <a:t>Сговор или использование служебного положения</a:t>
                      </a:r>
                    </a:p>
                    <a:p>
                      <a:pPr>
                        <a:buNone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Штраф до 500 тыс. рублей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 лица до 3-х лет и Лишение права занимать должность до 3-х лет 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Ограничение свободы до 4 лет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Принудительные работы  до 5 лет</a:t>
                      </a:r>
                    </a:p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Лишение свободы до 5 лет</a:t>
                      </a:r>
                    </a:p>
                    <a:p>
                      <a:pPr lvl="0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18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Тяжкие последствия</a:t>
                      </a:r>
                    </a:p>
                    <a:p>
                      <a:pPr marL="0" indent="0">
                        <a:buNone/>
                      </a:pPr>
                      <a:endParaRPr lang="ru-RU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Лишение свободы до 7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353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4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(УК РФ) – ст. 273.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10385" y="1167368"/>
          <a:ext cx="7687539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6">
                  <a:extLst>
                    <a:ext uri="{9D8B030D-6E8A-4147-A177-3AD203B41FA5}">
                      <a16:colId xmlns="" xmlns:a16="http://schemas.microsoft.com/office/drawing/2014/main" val="3991698863"/>
                    </a:ext>
                  </a:extLst>
                </a:gridCol>
                <a:gridCol w="3145690">
                  <a:extLst>
                    <a:ext uri="{9D8B030D-6E8A-4147-A177-3AD203B41FA5}">
                      <a16:colId xmlns="" xmlns:a16="http://schemas.microsoft.com/office/drawing/2014/main" val="317204966"/>
                    </a:ext>
                  </a:extLst>
                </a:gridCol>
                <a:gridCol w="4084143">
                  <a:extLst>
                    <a:ext uri="{9D8B030D-6E8A-4147-A177-3AD203B41FA5}">
                      <a16:colId xmlns="" xmlns:a16="http://schemas.microsoft.com/office/drawing/2014/main" val="4258238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ст.273 УК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Создание и распространение вредоносных программ</a:t>
                      </a:r>
                    </a:p>
                    <a:p>
                      <a:pPr>
                        <a:buNone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Ограничение свободы до 4 лет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Принудительные работы до 4 лет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Лишение свободы до 4 лет и штраф до 200тр или в размере дохода за 18 месяцев</a:t>
                      </a:r>
                    </a:p>
                    <a:p>
                      <a:pPr marL="0" lvl="1" indent="0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89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Крупный ущерб или корыстный интерес</a:t>
                      </a:r>
                    </a:p>
                    <a:p>
                      <a:endParaRPr lang="ru-RU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Ограничение свободы до 4 лет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Принудительные работы до 5 лет и Лишение права занимать должность до 3-х лет 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Лишение свободы до 5 лет с штрафом 100-200тр или в размере дохода за 2-3 года и лишение права занимать должности до 3-х лет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17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Тяжкие последствия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Лишение свободы до 7 лет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18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1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(УК РФ) – ст. 274.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28229" y="1353049"/>
          <a:ext cx="7687539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6">
                  <a:extLst>
                    <a:ext uri="{9D8B030D-6E8A-4147-A177-3AD203B41FA5}">
                      <a16:colId xmlns="" xmlns:a16="http://schemas.microsoft.com/office/drawing/2014/main" val="3991698863"/>
                    </a:ext>
                  </a:extLst>
                </a:gridCol>
                <a:gridCol w="3145690">
                  <a:extLst>
                    <a:ext uri="{9D8B030D-6E8A-4147-A177-3AD203B41FA5}">
                      <a16:colId xmlns="" xmlns:a16="http://schemas.microsoft.com/office/drawing/2014/main" val="317204966"/>
                    </a:ext>
                  </a:extLst>
                </a:gridCol>
                <a:gridCol w="4084143">
                  <a:extLst>
                    <a:ext uri="{9D8B030D-6E8A-4147-A177-3AD203B41FA5}">
                      <a16:colId xmlns="" xmlns:a16="http://schemas.microsoft.com/office/drawing/2014/main" val="4258238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ст.274 УК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Нарушение правил эксплуатации средств обработки охраняемой компьютерной информации</a:t>
                      </a:r>
                    </a:p>
                    <a:p>
                      <a:pPr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Штраф до 500тыс.р.  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или в размере дохода до 18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мес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Исправительные работы  6-12 месяцев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Ограничение свободы до 2 лет</a:t>
                      </a:r>
                    </a:p>
                    <a:p>
                      <a:pPr marL="0" lvl="0" indent="0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Принудительныек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работы до 2 лет</a:t>
                      </a:r>
                    </a:p>
                    <a:p>
                      <a:pPr marL="0" lvl="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Лишение свободы до 2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89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Тяжкие последствия или создана угроза их наступления</a:t>
                      </a:r>
                    </a:p>
                    <a:p>
                      <a:endParaRPr lang="ru-RU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Принудительные работы до 5 лет</a:t>
                      </a:r>
                    </a:p>
                    <a:p>
                      <a:pPr marL="514350" lvl="0" indent="-51435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Лишение свободы до 5 лет</a:t>
                      </a:r>
                    </a:p>
                    <a:p>
                      <a:pPr marL="0" lvl="0" indent="0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17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4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(УК РФ) – ст. 146.2.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28229" y="1353049"/>
          <a:ext cx="7687539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6">
                  <a:extLst>
                    <a:ext uri="{9D8B030D-6E8A-4147-A177-3AD203B41FA5}">
                      <a16:colId xmlns="" xmlns:a16="http://schemas.microsoft.com/office/drawing/2014/main" val="3991698863"/>
                    </a:ext>
                  </a:extLst>
                </a:gridCol>
                <a:gridCol w="3414345">
                  <a:extLst>
                    <a:ext uri="{9D8B030D-6E8A-4147-A177-3AD203B41FA5}">
                      <a16:colId xmlns="" xmlns:a16="http://schemas.microsoft.com/office/drawing/2014/main" val="317204966"/>
                    </a:ext>
                  </a:extLst>
                </a:gridCol>
                <a:gridCol w="3815488">
                  <a:extLst>
                    <a:ext uri="{9D8B030D-6E8A-4147-A177-3AD203B41FA5}">
                      <a16:colId xmlns="" xmlns:a16="http://schemas.microsoft.com/office/drawing/2014/main" val="4258238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Пункт ст.146.2 УК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Наказание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3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Незаконное использование объектов авторского права в крупном размере (от 100тр)</a:t>
                      </a:r>
                    </a:p>
                    <a:p>
                      <a:pPr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штраф до 200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тыс.рублей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или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 лица за 18 месяцев или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480 часов обязательных работ или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года исправительных работ или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года принудительных работ или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года лишение свободы</a:t>
                      </a:r>
                    </a:p>
                    <a:p>
                      <a:pPr marL="0" lvl="0" indent="0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89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То же самое если: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Сговор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Особо крупный размер (более 1 млн рублей)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С использованием служебного положения</a:t>
                      </a:r>
                    </a:p>
                    <a:p>
                      <a:endParaRPr lang="ru-RU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Принудительные работы до 5 лет</a:t>
                      </a:r>
                    </a:p>
                    <a:p>
                      <a:pPr lvl="0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Лишение свободы до 6 лет и штраф до 500тр или доход за период до 3-х лет</a:t>
                      </a:r>
                    </a:p>
                    <a:p>
                      <a:pPr marL="0" lvl="0" indent="0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17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развития законодательства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8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законодательства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Усиление требований с 2018 года: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Государственные информационные системы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Критическая информационная инфраструктура (связь, банки, ТЭК, транспорт, </a:t>
            </a:r>
            <a:r>
              <a:rPr lang="ru-RU" dirty="0" err="1" smtClean="0"/>
              <a:t>гос.управление</a:t>
            </a:r>
            <a:r>
              <a:rPr lang="ru-RU" dirty="0" smtClean="0"/>
              <a:t>, здравоохранение, образование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Ваши вопросы?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6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5922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Городилов Сергей</a:t>
            </a:r>
          </a:p>
          <a:p>
            <a:pPr algn="l"/>
            <a:r>
              <a:rPr lang="ru-RU" sz="2400" dirty="0" smtClean="0"/>
              <a:t>Руководитель направления ИБ, АСПЕКТ СПб</a:t>
            </a:r>
          </a:p>
          <a:p>
            <a:pPr algn="l"/>
            <a:r>
              <a:rPr lang="en-US" sz="2400" dirty="0" smtClean="0">
                <a:hlinkClick r:id="rId2"/>
              </a:rPr>
              <a:t>gors@aspectspb.ru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>
                <a:hlinkClick r:id="rId3"/>
              </a:rPr>
              <a:t>www.aspectspb.ru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0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часть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94186"/>
              </p:ext>
            </p:extLst>
          </p:nvPr>
        </p:nvGraphicFramePr>
        <p:xfrm>
          <a:off x="452265" y="1628800"/>
          <a:ext cx="8229600" cy="505671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3124"/>
                <a:gridCol w="2140276"/>
                <a:gridCol w="5006200"/>
              </a:tblGrid>
              <a:tr h="97488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</a:rPr>
                        <a:t>4.</a:t>
                      </a:r>
                      <a:r>
                        <a:rPr lang="ru-RU" sz="2400" kern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effectLst/>
                        </a:rPr>
                        <a:t>08.02.2018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Информационные системы персональных данных (</a:t>
                      </a:r>
                      <a:r>
                        <a:rPr lang="ru-RU" sz="2400" dirty="0" err="1">
                          <a:effectLst/>
                        </a:rPr>
                        <a:t>ИСПДн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  <a:tr h="68130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effectLst/>
                        </a:rPr>
                        <a:t>01.03.2018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Модель угроз ПДн.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  <a:tr h="6198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>
                          <a:effectLst/>
                        </a:rPr>
                        <a:t>15.03.2018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Порядок защиты </a:t>
                      </a:r>
                      <a:r>
                        <a:rPr lang="ru-RU" sz="2400" dirty="0" err="1">
                          <a:effectLst/>
                        </a:rPr>
                        <a:t>ИСПДн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</a:tr>
              <a:tr h="95189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05.04.2018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обеспечения ИБ в различных сценариях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189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2400" kern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19.04.2018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Аттестация, сертификация и лицензирование в области защиты персональных данных. Контроль в области защиты персональных данных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2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3076451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Ощущение перспективы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информационной безопасности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Семинар №1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АСПЕКТ СП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5B32A9FB8E03F43B8080949B00E0112" ma:contentTypeVersion="0" ma:contentTypeDescription="Создание документа." ma:contentTypeScope="" ma:versionID="c1d50a28a107f7f57ac0aa514e6770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6C05F-9044-462F-BE5F-993837058A7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24B0F9-0B81-41B5-B932-8619AF322F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15809-88FB-4FD2-BB02-42B06FD20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2381</Words>
  <Application>Microsoft Office PowerPoint</Application>
  <PresentationFormat>Экран (4:3)</PresentationFormat>
  <Paragraphs>444</Paragraphs>
  <Slides>67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74" baseType="lpstr">
      <vt:lpstr>Arial</vt:lpstr>
      <vt:lpstr>Arial Narrow</vt:lpstr>
      <vt:lpstr>Calibri</vt:lpstr>
      <vt:lpstr>Times New Roman</vt:lpstr>
      <vt:lpstr>Wingdings</vt:lpstr>
      <vt:lpstr>Тема АСПЕКТ СПб</vt:lpstr>
      <vt:lpstr>Специальное оформление</vt:lpstr>
      <vt:lpstr>Министерство образования Кировской области  «Обеспечение безопасности персональных данных» </vt:lpstr>
      <vt:lpstr>Перспектива неизведанного</vt:lpstr>
      <vt:lpstr>Сложности</vt:lpstr>
      <vt:lpstr>Нужен опыт?</vt:lpstr>
      <vt:lpstr>ПЛАН семинаров v1</vt:lpstr>
      <vt:lpstr>Организационно-правовая часть</vt:lpstr>
      <vt:lpstr>Техническая часть</vt:lpstr>
      <vt:lpstr>Ощущение перспективы</vt:lpstr>
      <vt:lpstr>Основы информационной безопасности</vt:lpstr>
      <vt:lpstr>1. Введение</vt:lpstr>
      <vt:lpstr>Предпосылки</vt:lpstr>
      <vt:lpstr>Законодательство</vt:lpstr>
      <vt:lpstr>10 лет!!! Но что с безопасностью?</vt:lpstr>
      <vt:lpstr>Wannacrypt – май 2017</vt:lpstr>
      <vt:lpstr>Wannacrypt – май 2017</vt:lpstr>
      <vt:lpstr>Nepetya – июль 2017</vt:lpstr>
      <vt:lpstr>Nepetya – июль 2017</vt:lpstr>
      <vt:lpstr>Выводы</vt:lpstr>
      <vt:lpstr>«Контингент» - 750 компьютеров</vt:lpstr>
      <vt:lpstr>Статистика. Сталкивались с угрозами</vt:lpstr>
      <vt:lpstr>Потери данных в результате внешних угроз</vt:lpstr>
      <vt:lpstr>Внешняя уязвимость - 2013</vt:lpstr>
      <vt:lpstr>Презентация PowerPoint</vt:lpstr>
      <vt:lpstr>Ключевые меры</vt:lpstr>
      <vt:lpstr>ФЗ-152 «О персональных данных»</vt:lpstr>
      <vt:lpstr>Что мы защищаем?</vt:lpstr>
      <vt:lpstr>ИБ. Традиционный подход   Контролировать информацию для обеспечения законности, порядка и власти.</vt:lpstr>
      <vt:lpstr>Презентация PowerPoint</vt:lpstr>
      <vt:lpstr>Что за интересы?</vt:lpstr>
      <vt:lpstr>Конфиденциальная информация</vt:lpstr>
      <vt:lpstr>ФЗ-152 «О персональных данных»</vt:lpstr>
      <vt:lpstr>Статья 1. ФЗ-152 не действует:</vt:lpstr>
      <vt:lpstr>Статья 2. Цель настоящего Федерального закона</vt:lpstr>
      <vt:lpstr>Статья 3. Основные понятия</vt:lpstr>
      <vt:lpstr>Статья 3. Основные понятия</vt:lpstr>
      <vt:lpstr>Статья 3. Основные понятия</vt:lpstr>
      <vt:lpstr>Статья 3. Основные понятия</vt:lpstr>
      <vt:lpstr>Статья 3. Основные понятия</vt:lpstr>
      <vt:lpstr>Группы требований ФЗ-152</vt:lpstr>
      <vt:lpstr>Правовые </vt:lpstr>
      <vt:lpstr>Правовые требования</vt:lpstr>
      <vt:lpstr>Статья 5. Принципы обработки ПДн</vt:lpstr>
      <vt:lpstr>Статья 5. Принципы обработки ПДн</vt:lpstr>
      <vt:lpstr>Объем и сроки</vt:lpstr>
      <vt:lpstr>Статья 6.  Допускается обработка ПДн:</vt:lpstr>
      <vt:lpstr>Подробнее о правовых мерах на семинаре №2  !!!</vt:lpstr>
      <vt:lpstr>Организационные и технические требования</vt:lpstr>
      <vt:lpstr>Организационные меры</vt:lpstr>
      <vt:lpstr>Регуляторы</vt:lpstr>
      <vt:lpstr>Регуляторы в области ПДн</vt:lpstr>
      <vt:lpstr>Регуляторы в области ПДн</vt:lpstr>
      <vt:lpstr>Статья 23. Полномочия Роскомнадзора</vt:lpstr>
      <vt:lpstr>Статья 23. Права Роскомнадзора</vt:lpstr>
      <vt:lpstr>Статья 23. Роскомнадзор обязан</vt:lpstr>
      <vt:lpstr>Ответственность</vt:lpstr>
      <vt:lpstr>Виды ответственности</vt:lpstr>
      <vt:lpstr>Административная – ПДн - с 1 июля 2017</vt:lpstr>
      <vt:lpstr>Административная - ПДн с 1 июля 2017</vt:lpstr>
      <vt:lpstr>Административная (КоАП)</vt:lpstr>
      <vt:lpstr>Уголовная (УК РФ) – ст. 272.</vt:lpstr>
      <vt:lpstr>Уголовная (УК РФ) – ст. 273.</vt:lpstr>
      <vt:lpstr>Уголовная (УК РФ) – ст. 274.</vt:lpstr>
      <vt:lpstr>Уголовная (УК РФ) – ст. 146.2.</vt:lpstr>
      <vt:lpstr>Направления развития законодательства</vt:lpstr>
      <vt:lpstr>Направления развития законодательства</vt:lpstr>
      <vt:lpstr>Ваши вопросы?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информационной безопасности - Курсы в Академии госслужбы</dc:title>
  <dc:creator>Городилов Сергей</dc:creator>
  <cp:lastModifiedBy>Sergey Gorodilov</cp:lastModifiedBy>
  <cp:revision>269</cp:revision>
  <cp:lastPrinted>2013-04-15T09:10:39Z</cp:lastPrinted>
  <dcterms:created xsi:type="dcterms:W3CDTF">2012-05-21T06:43:21Z</dcterms:created>
  <dcterms:modified xsi:type="dcterms:W3CDTF">2017-11-23T10:13:52Z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0x01010085B32A9FB8E03F43B8080949B00E0112</vt:lpwstr>
  </property>
</Properties>
</file>