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33"/>
  </p:notesMasterIdLst>
  <p:handoutMasterIdLst>
    <p:handoutMasterId r:id="rId34"/>
  </p:handoutMasterIdLst>
  <p:sldIdLst>
    <p:sldId id="620" r:id="rId6"/>
    <p:sldId id="621" r:id="rId7"/>
    <p:sldId id="622" r:id="rId8"/>
    <p:sldId id="644" r:id="rId9"/>
    <p:sldId id="623" r:id="rId10"/>
    <p:sldId id="641" r:id="rId11"/>
    <p:sldId id="642" r:id="rId12"/>
    <p:sldId id="646" r:id="rId13"/>
    <p:sldId id="645" r:id="rId14"/>
    <p:sldId id="625" r:id="rId15"/>
    <p:sldId id="626" r:id="rId16"/>
    <p:sldId id="627" r:id="rId17"/>
    <p:sldId id="628" r:id="rId18"/>
    <p:sldId id="629" r:id="rId19"/>
    <p:sldId id="630" r:id="rId20"/>
    <p:sldId id="632" r:id="rId21"/>
    <p:sldId id="647" r:id="rId22"/>
    <p:sldId id="633" r:id="rId23"/>
    <p:sldId id="634" r:id="rId24"/>
    <p:sldId id="635" r:id="rId25"/>
    <p:sldId id="636" r:id="rId26"/>
    <p:sldId id="637" r:id="rId27"/>
    <p:sldId id="638" r:id="rId28"/>
    <p:sldId id="639" r:id="rId29"/>
    <p:sldId id="640" r:id="rId30"/>
    <p:sldId id="259" r:id="rId31"/>
    <p:sldId id="258" r:id="rId32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7814" autoAdjust="0"/>
  </p:normalViewPr>
  <p:slideViewPr>
    <p:cSldViewPr>
      <p:cViewPr varScale="1">
        <p:scale>
          <a:sx n="98" d="100"/>
          <a:sy n="98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E0F3EB4-D65B-4D6E-BDFF-D8F5C9C2516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63A2EE9-8F08-4C6D-BB70-54FCAC077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490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3EA2393-F9DA-4508-9057-14D7AEE5ABA3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7677025C-802F-49FC-B167-64DE7C507A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2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3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0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8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26402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671C382-3711-45E4-9090-67DBB7E37794}" type="datetimeFigureOut">
              <a:rPr lang="ru-RU" smtClean="0"/>
              <a:pPr/>
              <a:t>08.02.2018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864096" cy="365125"/>
          </a:xfrm>
        </p:spPr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7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6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3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9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5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0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FB96-974A-4C96-B800-3264F7E620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1187624" y="6381328"/>
            <a:ext cx="926402" cy="340147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</a:defRPr>
            </a:lvl1pPr>
          </a:lstStyle>
          <a:p>
            <a:fld id="{6671C382-3711-45E4-9090-67DBB7E37794}" type="datetimeFigureOut">
              <a:rPr lang="ru-RU" smtClean="0"/>
              <a:pPr/>
              <a:t>08.02.2018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18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A084-0641-449B-8D01-AE4F5D8BC306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s@aspectspb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ectspb.ru/" TargetMode="External"/><Relationship Id="rId2" Type="http://schemas.openxmlformats.org/officeDocument/2006/relationships/hyperlink" Target="mailto:gors@aspectspb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Министерство образования Кировской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Обеспечение </a:t>
            </a:r>
            <a:r>
              <a:rPr lang="ru-RU" b="1" dirty="0"/>
              <a:t>безопасности персональных данных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sz="2400" dirty="0" smtClean="0"/>
              <a:t>Докладчик:</a:t>
            </a:r>
          </a:p>
          <a:p>
            <a:pPr algn="l"/>
            <a:r>
              <a:rPr lang="ru-RU" dirty="0" smtClean="0"/>
              <a:t>Городилов Сергей</a:t>
            </a:r>
            <a:r>
              <a:rPr lang="ru-RU" dirty="0"/>
              <a:t> </a:t>
            </a:r>
            <a:r>
              <a:rPr lang="ru-RU" dirty="0" smtClean="0"/>
              <a:t>Викторович</a:t>
            </a:r>
          </a:p>
          <a:p>
            <a:pPr algn="l"/>
            <a:r>
              <a:rPr lang="ru-RU" sz="1800" dirty="0" smtClean="0"/>
              <a:t>Руководитель направления ИБ, АСПЕКТ-СЕТИ</a:t>
            </a:r>
          </a:p>
          <a:p>
            <a:pPr algn="l"/>
            <a:r>
              <a:rPr lang="en-US" sz="1800" dirty="0" smtClean="0">
                <a:hlinkClick r:id="rId2"/>
              </a:rPr>
              <a:t>gors@aspectspb.ru</a:t>
            </a:r>
            <a:endParaRPr lang="en-US" sz="1800" dirty="0" smtClean="0"/>
          </a:p>
          <a:p>
            <a:pPr algn="l"/>
            <a:r>
              <a:rPr lang="en-US" sz="1800" dirty="0" smtClean="0"/>
              <a:t>46-56-46, 30-13-23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312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Назначить </a:t>
            </a:r>
          </a:p>
          <a:p>
            <a:r>
              <a:rPr lang="ru-RU" dirty="0" smtClean="0"/>
              <a:t>Принятие </a:t>
            </a:r>
            <a:r>
              <a:rPr lang="ru-RU" dirty="0" smtClean="0"/>
              <a:t>процедур, инструкций, положений</a:t>
            </a:r>
          </a:p>
          <a:p>
            <a:r>
              <a:rPr lang="ru-RU" dirty="0" smtClean="0"/>
              <a:t>Работа с персоналом:</a:t>
            </a:r>
          </a:p>
          <a:p>
            <a:pPr lvl="1"/>
            <a:r>
              <a:rPr lang="ru-RU" dirty="0" smtClean="0"/>
              <a:t>Доведение обязанностей, инструктажи, допуски, обязательства</a:t>
            </a:r>
          </a:p>
          <a:p>
            <a:pPr lvl="1"/>
            <a:r>
              <a:rPr lang="ru-RU" dirty="0" smtClean="0"/>
              <a:t>Компетентность, квалификация</a:t>
            </a:r>
          </a:p>
          <a:p>
            <a:r>
              <a:rPr lang="ru-RU" dirty="0" smtClean="0"/>
              <a:t>Неавтоматизированная обработка </a:t>
            </a:r>
            <a:r>
              <a:rPr lang="ru-RU" dirty="0" err="1" smtClean="0"/>
              <a:t>ПДн</a:t>
            </a:r>
            <a:endParaRPr lang="ru-RU" dirty="0" smtClean="0"/>
          </a:p>
          <a:p>
            <a:r>
              <a:rPr lang="ru-RU" dirty="0" smtClean="0"/>
              <a:t>Режимные меры</a:t>
            </a:r>
          </a:p>
          <a:p>
            <a:r>
              <a:rPr lang="ru-RU" dirty="0" smtClean="0"/>
              <a:t>Контроль обработки </a:t>
            </a:r>
            <a:r>
              <a:rPr lang="ru-RU" dirty="0" err="1" smtClean="0"/>
              <a:t>ПДн</a:t>
            </a:r>
            <a:endParaRPr lang="ru-RU" dirty="0" smtClean="0"/>
          </a:p>
          <a:p>
            <a:r>
              <a:rPr lang="ru-RU" i="1" dirty="0" smtClean="0"/>
              <a:t>Хорошие практики по организации обработки </a:t>
            </a:r>
            <a:r>
              <a:rPr lang="ru-RU" i="1" dirty="0" err="1" smtClean="0"/>
              <a:t>ПДн</a:t>
            </a:r>
            <a:endParaRPr lang="ru-RU" i="1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Основные нормативно-правовые </a:t>
            </a:r>
            <a:r>
              <a:rPr lang="ru-RU" dirty="0" smtClean="0"/>
              <a:t>документы:</a:t>
            </a:r>
          </a:p>
          <a:p>
            <a:r>
              <a:rPr lang="ru-RU" dirty="0" smtClean="0"/>
              <a:t>152-ФЗ</a:t>
            </a:r>
          </a:p>
          <a:p>
            <a:r>
              <a:rPr lang="ru-RU" dirty="0" smtClean="0"/>
              <a:t>ПП </a:t>
            </a:r>
            <a:r>
              <a:rPr lang="ru-RU" dirty="0" smtClean="0"/>
              <a:t>РФ </a:t>
            </a:r>
            <a:r>
              <a:rPr lang="ru-RU" dirty="0" smtClean="0"/>
              <a:t>№</a:t>
            </a:r>
            <a:r>
              <a:rPr lang="ru-RU" dirty="0" smtClean="0"/>
              <a:t>687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8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орг.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приказ об организации обработки ПДн</a:t>
            </a:r>
          </a:p>
          <a:p>
            <a:pPr lvl="0"/>
            <a:r>
              <a:rPr lang="ru-RU" dirty="0"/>
              <a:t>положение по организации обработки ПДн (включая форму типового согласия, журнала учета обращений, типового разъяснения)</a:t>
            </a:r>
          </a:p>
          <a:p>
            <a:pPr lvl="0"/>
            <a:r>
              <a:rPr lang="ru-RU" dirty="0"/>
              <a:t>должностная инструкция лица, ответственного за организацию обработки ПДн</a:t>
            </a:r>
          </a:p>
          <a:p>
            <a:pPr lvl="0"/>
            <a:r>
              <a:rPr lang="ru-RU" dirty="0"/>
              <a:t>приказ о перечне сотрудников, исполнение обязанностей которыми предполагает допуск к </a:t>
            </a:r>
            <a:r>
              <a:rPr lang="ru-RU" dirty="0" err="1" smtClean="0"/>
              <a:t>ПДн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1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персоналом</a:t>
            </a: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259114" y="1591628"/>
            <a:ext cx="2368670" cy="3223358"/>
          </a:xfrm>
          <a:custGeom>
            <a:avLst/>
            <a:gdLst>
              <a:gd name="connsiteX0" fmla="*/ 0 w 2269939"/>
              <a:gd name="connsiteY0" fmla="*/ 226994 h 3223358"/>
              <a:gd name="connsiteX1" fmla="*/ 66485 w 2269939"/>
              <a:gd name="connsiteY1" fmla="*/ 66485 h 3223358"/>
              <a:gd name="connsiteX2" fmla="*/ 226994 w 2269939"/>
              <a:gd name="connsiteY2" fmla="*/ 0 h 3223358"/>
              <a:gd name="connsiteX3" fmla="*/ 2042945 w 2269939"/>
              <a:gd name="connsiteY3" fmla="*/ 0 h 3223358"/>
              <a:gd name="connsiteX4" fmla="*/ 2203454 w 2269939"/>
              <a:gd name="connsiteY4" fmla="*/ 66485 h 3223358"/>
              <a:gd name="connsiteX5" fmla="*/ 2269939 w 2269939"/>
              <a:gd name="connsiteY5" fmla="*/ 226994 h 3223358"/>
              <a:gd name="connsiteX6" fmla="*/ 2269939 w 2269939"/>
              <a:gd name="connsiteY6" fmla="*/ 2996364 h 3223358"/>
              <a:gd name="connsiteX7" fmla="*/ 2203454 w 2269939"/>
              <a:gd name="connsiteY7" fmla="*/ 3156873 h 3223358"/>
              <a:gd name="connsiteX8" fmla="*/ 2042945 w 2269939"/>
              <a:gd name="connsiteY8" fmla="*/ 3223358 h 3223358"/>
              <a:gd name="connsiteX9" fmla="*/ 226994 w 2269939"/>
              <a:gd name="connsiteY9" fmla="*/ 3223358 h 3223358"/>
              <a:gd name="connsiteX10" fmla="*/ 66485 w 2269939"/>
              <a:gd name="connsiteY10" fmla="*/ 3156873 h 3223358"/>
              <a:gd name="connsiteX11" fmla="*/ 0 w 2269939"/>
              <a:gd name="connsiteY11" fmla="*/ 2996364 h 3223358"/>
              <a:gd name="connsiteX12" fmla="*/ 0 w 2269939"/>
              <a:gd name="connsiteY12" fmla="*/ 226994 h 322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9939" h="3223358">
                <a:moveTo>
                  <a:pt x="0" y="226994"/>
                </a:moveTo>
                <a:cubicBezTo>
                  <a:pt x="0" y="166791"/>
                  <a:pt x="23916" y="109055"/>
                  <a:pt x="66485" y="66485"/>
                </a:cubicBezTo>
                <a:cubicBezTo>
                  <a:pt x="109055" y="23915"/>
                  <a:pt x="166792" y="0"/>
                  <a:pt x="226994" y="0"/>
                </a:cubicBezTo>
                <a:lnTo>
                  <a:pt x="2042945" y="0"/>
                </a:lnTo>
                <a:cubicBezTo>
                  <a:pt x="2103148" y="0"/>
                  <a:pt x="2160884" y="23916"/>
                  <a:pt x="2203454" y="66485"/>
                </a:cubicBezTo>
                <a:cubicBezTo>
                  <a:pt x="2246024" y="109055"/>
                  <a:pt x="2269939" y="166792"/>
                  <a:pt x="2269939" y="226994"/>
                </a:cubicBezTo>
                <a:lnTo>
                  <a:pt x="2269939" y="2996364"/>
                </a:lnTo>
                <a:cubicBezTo>
                  <a:pt x="2269939" y="3056567"/>
                  <a:pt x="2246024" y="3114303"/>
                  <a:pt x="2203454" y="3156873"/>
                </a:cubicBezTo>
                <a:cubicBezTo>
                  <a:pt x="2160884" y="3199443"/>
                  <a:pt x="2103147" y="3223358"/>
                  <a:pt x="2042945" y="3223358"/>
                </a:cubicBezTo>
                <a:lnTo>
                  <a:pt x="226994" y="3223358"/>
                </a:lnTo>
                <a:cubicBezTo>
                  <a:pt x="166791" y="3223358"/>
                  <a:pt x="109055" y="3199443"/>
                  <a:pt x="66485" y="3156873"/>
                </a:cubicBezTo>
                <a:cubicBezTo>
                  <a:pt x="23915" y="3114303"/>
                  <a:pt x="0" y="3056566"/>
                  <a:pt x="0" y="2996364"/>
                </a:cubicBezTo>
                <a:lnTo>
                  <a:pt x="0" y="2269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164" tIns="173164" rIns="173164" bIns="173164" numCol="1" spcCol="1270" anchor="t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До</a:t>
            </a:r>
            <a:endParaRPr lang="ru-RU" sz="28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Оценка </a:t>
            </a:r>
            <a:r>
              <a:rPr lang="ru-RU" sz="2000" kern="1200" dirty="0" err="1" smtClean="0"/>
              <a:t>компетентнос-ти</a:t>
            </a:r>
            <a:r>
              <a:rPr lang="ru-RU" sz="2000" kern="1200" dirty="0" smtClean="0"/>
              <a:t> и </a:t>
            </a:r>
            <a:r>
              <a:rPr lang="ru-RU" sz="2000" kern="1200" dirty="0" err="1" smtClean="0"/>
              <a:t>квалифи-кации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Составление и оценка досье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Испытания</a:t>
            </a:r>
            <a:endParaRPr lang="ru-RU" sz="20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2756048" y="2921834"/>
            <a:ext cx="481227" cy="562945"/>
          </a:xfrm>
          <a:custGeom>
            <a:avLst/>
            <a:gdLst>
              <a:gd name="connsiteX0" fmla="*/ 0 w 481227"/>
              <a:gd name="connsiteY0" fmla="*/ 112589 h 562945"/>
              <a:gd name="connsiteX1" fmla="*/ 240614 w 481227"/>
              <a:gd name="connsiteY1" fmla="*/ 112589 h 562945"/>
              <a:gd name="connsiteX2" fmla="*/ 240614 w 481227"/>
              <a:gd name="connsiteY2" fmla="*/ 0 h 562945"/>
              <a:gd name="connsiteX3" fmla="*/ 481227 w 481227"/>
              <a:gd name="connsiteY3" fmla="*/ 281473 h 562945"/>
              <a:gd name="connsiteX4" fmla="*/ 240614 w 481227"/>
              <a:gd name="connsiteY4" fmla="*/ 562945 h 562945"/>
              <a:gd name="connsiteX5" fmla="*/ 240614 w 481227"/>
              <a:gd name="connsiteY5" fmla="*/ 450356 h 562945"/>
              <a:gd name="connsiteX6" fmla="*/ 0 w 481227"/>
              <a:gd name="connsiteY6" fmla="*/ 450356 h 562945"/>
              <a:gd name="connsiteX7" fmla="*/ 0 w 481227"/>
              <a:gd name="connsiteY7" fmla="*/ 112589 h 56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1227" h="562945">
                <a:moveTo>
                  <a:pt x="0" y="112589"/>
                </a:moveTo>
                <a:lnTo>
                  <a:pt x="240614" y="112589"/>
                </a:lnTo>
                <a:lnTo>
                  <a:pt x="240614" y="0"/>
                </a:lnTo>
                <a:lnTo>
                  <a:pt x="481227" y="281473"/>
                </a:lnTo>
                <a:lnTo>
                  <a:pt x="240614" y="562945"/>
                </a:lnTo>
                <a:lnTo>
                  <a:pt x="240614" y="450356"/>
                </a:lnTo>
                <a:lnTo>
                  <a:pt x="0" y="450356"/>
                </a:lnTo>
                <a:lnTo>
                  <a:pt x="0" y="11258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589" rIns="144368" bIns="11258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/>
          </a:p>
        </p:txBody>
      </p:sp>
      <p:sp>
        <p:nvSpPr>
          <p:cNvPr id="9" name="Полилиния 8"/>
          <p:cNvSpPr/>
          <p:nvPr/>
        </p:nvSpPr>
        <p:spPr>
          <a:xfrm>
            <a:off x="3347864" y="1591628"/>
            <a:ext cx="2359105" cy="4356688"/>
          </a:xfrm>
          <a:custGeom>
            <a:avLst/>
            <a:gdLst>
              <a:gd name="connsiteX0" fmla="*/ 0 w 2269939"/>
              <a:gd name="connsiteY0" fmla="*/ 226994 h 3223358"/>
              <a:gd name="connsiteX1" fmla="*/ 66485 w 2269939"/>
              <a:gd name="connsiteY1" fmla="*/ 66485 h 3223358"/>
              <a:gd name="connsiteX2" fmla="*/ 226994 w 2269939"/>
              <a:gd name="connsiteY2" fmla="*/ 0 h 3223358"/>
              <a:gd name="connsiteX3" fmla="*/ 2042945 w 2269939"/>
              <a:gd name="connsiteY3" fmla="*/ 0 h 3223358"/>
              <a:gd name="connsiteX4" fmla="*/ 2203454 w 2269939"/>
              <a:gd name="connsiteY4" fmla="*/ 66485 h 3223358"/>
              <a:gd name="connsiteX5" fmla="*/ 2269939 w 2269939"/>
              <a:gd name="connsiteY5" fmla="*/ 226994 h 3223358"/>
              <a:gd name="connsiteX6" fmla="*/ 2269939 w 2269939"/>
              <a:gd name="connsiteY6" fmla="*/ 2996364 h 3223358"/>
              <a:gd name="connsiteX7" fmla="*/ 2203454 w 2269939"/>
              <a:gd name="connsiteY7" fmla="*/ 3156873 h 3223358"/>
              <a:gd name="connsiteX8" fmla="*/ 2042945 w 2269939"/>
              <a:gd name="connsiteY8" fmla="*/ 3223358 h 3223358"/>
              <a:gd name="connsiteX9" fmla="*/ 226994 w 2269939"/>
              <a:gd name="connsiteY9" fmla="*/ 3223358 h 3223358"/>
              <a:gd name="connsiteX10" fmla="*/ 66485 w 2269939"/>
              <a:gd name="connsiteY10" fmla="*/ 3156873 h 3223358"/>
              <a:gd name="connsiteX11" fmla="*/ 0 w 2269939"/>
              <a:gd name="connsiteY11" fmla="*/ 2996364 h 3223358"/>
              <a:gd name="connsiteX12" fmla="*/ 0 w 2269939"/>
              <a:gd name="connsiteY12" fmla="*/ 226994 h 322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9939" h="3223358">
                <a:moveTo>
                  <a:pt x="0" y="226994"/>
                </a:moveTo>
                <a:cubicBezTo>
                  <a:pt x="0" y="166791"/>
                  <a:pt x="23916" y="109055"/>
                  <a:pt x="66485" y="66485"/>
                </a:cubicBezTo>
                <a:cubicBezTo>
                  <a:pt x="109055" y="23915"/>
                  <a:pt x="166792" y="0"/>
                  <a:pt x="226994" y="0"/>
                </a:cubicBezTo>
                <a:lnTo>
                  <a:pt x="2042945" y="0"/>
                </a:lnTo>
                <a:cubicBezTo>
                  <a:pt x="2103148" y="0"/>
                  <a:pt x="2160884" y="23916"/>
                  <a:pt x="2203454" y="66485"/>
                </a:cubicBezTo>
                <a:cubicBezTo>
                  <a:pt x="2246024" y="109055"/>
                  <a:pt x="2269939" y="166792"/>
                  <a:pt x="2269939" y="226994"/>
                </a:cubicBezTo>
                <a:lnTo>
                  <a:pt x="2269939" y="2996364"/>
                </a:lnTo>
                <a:cubicBezTo>
                  <a:pt x="2269939" y="3056567"/>
                  <a:pt x="2246024" y="3114303"/>
                  <a:pt x="2203454" y="3156873"/>
                </a:cubicBezTo>
                <a:cubicBezTo>
                  <a:pt x="2160884" y="3199443"/>
                  <a:pt x="2103147" y="3223358"/>
                  <a:pt x="2042945" y="3223358"/>
                </a:cubicBezTo>
                <a:lnTo>
                  <a:pt x="226994" y="3223358"/>
                </a:lnTo>
                <a:cubicBezTo>
                  <a:pt x="166791" y="3223358"/>
                  <a:pt x="109055" y="3199443"/>
                  <a:pt x="66485" y="3156873"/>
                </a:cubicBezTo>
                <a:cubicBezTo>
                  <a:pt x="23915" y="3114303"/>
                  <a:pt x="0" y="3056566"/>
                  <a:pt x="0" y="2996364"/>
                </a:cubicBezTo>
                <a:lnTo>
                  <a:pt x="0" y="2269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164" tIns="173164" rIns="173164" bIns="173164" numCol="1" spcCol="1270" anchor="t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Во время</a:t>
            </a:r>
            <a:endParaRPr lang="ru-RU" sz="28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Инструктажи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Обязательства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Обучение, тренинги, </a:t>
            </a:r>
            <a:r>
              <a:rPr lang="ru-RU" sz="2000" kern="1200" dirty="0" err="1" smtClean="0"/>
              <a:t>информи-рование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Допуск к ценностям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err="1" smtClean="0"/>
              <a:t>Квалифици-рование</a:t>
            </a:r>
            <a:endParaRPr lang="ru-RU" sz="20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5933963" y="2921834"/>
            <a:ext cx="481227" cy="562945"/>
          </a:xfrm>
          <a:custGeom>
            <a:avLst/>
            <a:gdLst>
              <a:gd name="connsiteX0" fmla="*/ 0 w 481227"/>
              <a:gd name="connsiteY0" fmla="*/ 112589 h 562945"/>
              <a:gd name="connsiteX1" fmla="*/ 240614 w 481227"/>
              <a:gd name="connsiteY1" fmla="*/ 112589 h 562945"/>
              <a:gd name="connsiteX2" fmla="*/ 240614 w 481227"/>
              <a:gd name="connsiteY2" fmla="*/ 0 h 562945"/>
              <a:gd name="connsiteX3" fmla="*/ 481227 w 481227"/>
              <a:gd name="connsiteY3" fmla="*/ 281473 h 562945"/>
              <a:gd name="connsiteX4" fmla="*/ 240614 w 481227"/>
              <a:gd name="connsiteY4" fmla="*/ 562945 h 562945"/>
              <a:gd name="connsiteX5" fmla="*/ 240614 w 481227"/>
              <a:gd name="connsiteY5" fmla="*/ 450356 h 562945"/>
              <a:gd name="connsiteX6" fmla="*/ 0 w 481227"/>
              <a:gd name="connsiteY6" fmla="*/ 450356 h 562945"/>
              <a:gd name="connsiteX7" fmla="*/ 0 w 481227"/>
              <a:gd name="connsiteY7" fmla="*/ 112589 h 56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1227" h="562945">
                <a:moveTo>
                  <a:pt x="0" y="112589"/>
                </a:moveTo>
                <a:lnTo>
                  <a:pt x="240614" y="112589"/>
                </a:lnTo>
                <a:lnTo>
                  <a:pt x="240614" y="0"/>
                </a:lnTo>
                <a:lnTo>
                  <a:pt x="481227" y="281473"/>
                </a:lnTo>
                <a:lnTo>
                  <a:pt x="240614" y="562945"/>
                </a:lnTo>
                <a:lnTo>
                  <a:pt x="240614" y="450356"/>
                </a:lnTo>
                <a:lnTo>
                  <a:pt x="0" y="450356"/>
                </a:lnTo>
                <a:lnTo>
                  <a:pt x="0" y="11258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2589" rIns="144368" bIns="11258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/>
          </a:p>
        </p:txBody>
      </p:sp>
      <p:sp>
        <p:nvSpPr>
          <p:cNvPr id="11" name="Полилиния 10"/>
          <p:cNvSpPr/>
          <p:nvPr/>
        </p:nvSpPr>
        <p:spPr>
          <a:xfrm>
            <a:off x="6444208" y="1591628"/>
            <a:ext cx="2520281" cy="3223358"/>
          </a:xfrm>
          <a:custGeom>
            <a:avLst/>
            <a:gdLst>
              <a:gd name="connsiteX0" fmla="*/ 0 w 2269939"/>
              <a:gd name="connsiteY0" fmla="*/ 226994 h 3223358"/>
              <a:gd name="connsiteX1" fmla="*/ 66485 w 2269939"/>
              <a:gd name="connsiteY1" fmla="*/ 66485 h 3223358"/>
              <a:gd name="connsiteX2" fmla="*/ 226994 w 2269939"/>
              <a:gd name="connsiteY2" fmla="*/ 0 h 3223358"/>
              <a:gd name="connsiteX3" fmla="*/ 2042945 w 2269939"/>
              <a:gd name="connsiteY3" fmla="*/ 0 h 3223358"/>
              <a:gd name="connsiteX4" fmla="*/ 2203454 w 2269939"/>
              <a:gd name="connsiteY4" fmla="*/ 66485 h 3223358"/>
              <a:gd name="connsiteX5" fmla="*/ 2269939 w 2269939"/>
              <a:gd name="connsiteY5" fmla="*/ 226994 h 3223358"/>
              <a:gd name="connsiteX6" fmla="*/ 2269939 w 2269939"/>
              <a:gd name="connsiteY6" fmla="*/ 2996364 h 3223358"/>
              <a:gd name="connsiteX7" fmla="*/ 2203454 w 2269939"/>
              <a:gd name="connsiteY7" fmla="*/ 3156873 h 3223358"/>
              <a:gd name="connsiteX8" fmla="*/ 2042945 w 2269939"/>
              <a:gd name="connsiteY8" fmla="*/ 3223358 h 3223358"/>
              <a:gd name="connsiteX9" fmla="*/ 226994 w 2269939"/>
              <a:gd name="connsiteY9" fmla="*/ 3223358 h 3223358"/>
              <a:gd name="connsiteX10" fmla="*/ 66485 w 2269939"/>
              <a:gd name="connsiteY10" fmla="*/ 3156873 h 3223358"/>
              <a:gd name="connsiteX11" fmla="*/ 0 w 2269939"/>
              <a:gd name="connsiteY11" fmla="*/ 2996364 h 3223358"/>
              <a:gd name="connsiteX12" fmla="*/ 0 w 2269939"/>
              <a:gd name="connsiteY12" fmla="*/ 226994 h 322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9939" h="3223358">
                <a:moveTo>
                  <a:pt x="0" y="226994"/>
                </a:moveTo>
                <a:cubicBezTo>
                  <a:pt x="0" y="166791"/>
                  <a:pt x="23916" y="109055"/>
                  <a:pt x="66485" y="66485"/>
                </a:cubicBezTo>
                <a:cubicBezTo>
                  <a:pt x="109055" y="23915"/>
                  <a:pt x="166792" y="0"/>
                  <a:pt x="226994" y="0"/>
                </a:cubicBezTo>
                <a:lnTo>
                  <a:pt x="2042945" y="0"/>
                </a:lnTo>
                <a:cubicBezTo>
                  <a:pt x="2103148" y="0"/>
                  <a:pt x="2160884" y="23916"/>
                  <a:pt x="2203454" y="66485"/>
                </a:cubicBezTo>
                <a:cubicBezTo>
                  <a:pt x="2246024" y="109055"/>
                  <a:pt x="2269939" y="166792"/>
                  <a:pt x="2269939" y="226994"/>
                </a:cubicBezTo>
                <a:lnTo>
                  <a:pt x="2269939" y="2996364"/>
                </a:lnTo>
                <a:cubicBezTo>
                  <a:pt x="2269939" y="3056567"/>
                  <a:pt x="2246024" y="3114303"/>
                  <a:pt x="2203454" y="3156873"/>
                </a:cubicBezTo>
                <a:cubicBezTo>
                  <a:pt x="2160884" y="3199443"/>
                  <a:pt x="2103147" y="3223358"/>
                  <a:pt x="2042945" y="3223358"/>
                </a:cubicBezTo>
                <a:lnTo>
                  <a:pt x="226994" y="3223358"/>
                </a:lnTo>
                <a:cubicBezTo>
                  <a:pt x="166791" y="3223358"/>
                  <a:pt x="109055" y="3199443"/>
                  <a:pt x="66485" y="3156873"/>
                </a:cubicBezTo>
                <a:cubicBezTo>
                  <a:pt x="23915" y="3114303"/>
                  <a:pt x="0" y="3056566"/>
                  <a:pt x="0" y="2996364"/>
                </a:cubicBezTo>
                <a:lnTo>
                  <a:pt x="0" y="22699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3164" tIns="173164" rIns="173164" bIns="173164" numCol="1" spcCol="1270" anchor="t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kern="1200" dirty="0" smtClean="0"/>
              <a:t>После</a:t>
            </a:r>
            <a:endParaRPr lang="ru-RU" sz="28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Увольнение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Перевод</a:t>
            </a:r>
            <a:endParaRPr lang="ru-RU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kern="1200" dirty="0" smtClean="0"/>
              <a:t>Возврат ценностей (материальных и нематериальных)</a:t>
            </a:r>
            <a:endParaRPr lang="ru-RU" sz="2000" kern="1200" dirty="0"/>
          </a:p>
        </p:txBody>
      </p:sp>
    </p:spTree>
    <p:extLst>
      <p:ext uri="{BB962C8B-B14F-4D97-AF65-F5344CB8AC3E}">
        <p14:creationId xmlns:p14="http://schemas.microsoft.com/office/powerpoint/2010/main" val="39996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Ознакомление или компетентность?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Способы:</a:t>
            </a:r>
          </a:p>
          <a:p>
            <a:pPr>
              <a:buFontTx/>
              <a:buChar char="-"/>
            </a:pPr>
            <a:r>
              <a:rPr lang="ru-RU" dirty="0" smtClean="0"/>
              <a:t>Образование</a:t>
            </a:r>
          </a:p>
          <a:p>
            <a:pPr>
              <a:buFontTx/>
              <a:buChar char="-"/>
            </a:pPr>
            <a:r>
              <a:rPr lang="ru-RU" dirty="0" smtClean="0"/>
              <a:t>Обучение</a:t>
            </a:r>
          </a:p>
          <a:p>
            <a:pPr>
              <a:buFontTx/>
              <a:buChar char="-"/>
            </a:pPr>
            <a:r>
              <a:rPr lang="ru-RU" dirty="0" smtClean="0"/>
              <a:t>Тренинги</a:t>
            </a:r>
          </a:p>
          <a:p>
            <a:pPr>
              <a:buFontTx/>
              <a:buChar char="-"/>
            </a:pPr>
            <a:r>
              <a:rPr lang="ru-RU" dirty="0" smtClean="0"/>
              <a:t>Наставничество</a:t>
            </a:r>
          </a:p>
          <a:p>
            <a:pPr>
              <a:buFontTx/>
              <a:buChar char="-"/>
            </a:pPr>
            <a:r>
              <a:rPr lang="ru-RU" dirty="0" smtClean="0"/>
              <a:t>Информирование </a:t>
            </a:r>
          </a:p>
          <a:p>
            <a:pPr>
              <a:buFontTx/>
              <a:buChar char="-"/>
            </a:pPr>
            <a:r>
              <a:rPr lang="ru-RU" dirty="0" smtClean="0"/>
              <a:t>Опыт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24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Процедуры или доверие</a:t>
            </a:r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84368" y="6068318"/>
            <a:ext cx="864096" cy="365125"/>
          </a:xfrm>
        </p:spPr>
        <p:txBody>
          <a:bodyPr/>
          <a:lstStyle/>
          <a:p>
            <a:fld id="{53DD8CDB-AA0C-4760-8F28-E38B2A27778C}" type="slidenum">
              <a:rPr lang="ru-RU"/>
              <a:pPr/>
              <a:t>14</a:t>
            </a:fld>
            <a:endParaRPr lang="ru-RU" dirty="0"/>
          </a:p>
        </p:txBody>
      </p:sp>
      <p:sp>
        <p:nvSpPr>
          <p:cNvPr id="556035" name="AutoShape 3"/>
          <p:cNvSpPr>
            <a:spLocks noChangeArrowheads="1"/>
          </p:cNvSpPr>
          <p:nvPr/>
        </p:nvSpPr>
        <p:spPr bwMode="auto">
          <a:xfrm rot="16200000">
            <a:off x="3439989" y="-243582"/>
            <a:ext cx="2160588" cy="7634287"/>
          </a:xfrm>
          <a:custGeom>
            <a:avLst/>
            <a:gdLst>
              <a:gd name="G0" fmla="+- 9327 0 0"/>
              <a:gd name="G1" fmla="+- 21600 0 9327"/>
              <a:gd name="G2" fmla="*/ 9327 1 2"/>
              <a:gd name="G3" fmla="+- 21600 0 G2"/>
              <a:gd name="G4" fmla="+/ 9327 21600 2"/>
              <a:gd name="G5" fmla="+/ G1 0 2"/>
              <a:gd name="G6" fmla="*/ 21600 21600 9327"/>
              <a:gd name="G7" fmla="*/ G6 1 2"/>
              <a:gd name="G8" fmla="+- 21600 0 G7"/>
              <a:gd name="G9" fmla="*/ 21600 1 2"/>
              <a:gd name="G10" fmla="+- 9327 0 G9"/>
              <a:gd name="G11" fmla="?: G10 G8 0"/>
              <a:gd name="G12" fmla="?: G10 G7 21600"/>
              <a:gd name="T0" fmla="*/ 16936 w 21600"/>
              <a:gd name="T1" fmla="*/ 10800 h 21600"/>
              <a:gd name="T2" fmla="*/ 10800 w 21600"/>
              <a:gd name="T3" fmla="*/ 21600 h 21600"/>
              <a:gd name="T4" fmla="*/ 4664 w 21600"/>
              <a:gd name="T5" fmla="*/ 10800 h 21600"/>
              <a:gd name="T6" fmla="*/ 10800 w 21600"/>
              <a:gd name="T7" fmla="*/ 0 h 21600"/>
              <a:gd name="T8" fmla="*/ 6464 w 21600"/>
              <a:gd name="T9" fmla="*/ 6464 h 21600"/>
              <a:gd name="T10" fmla="*/ 15136 w 21600"/>
              <a:gd name="T11" fmla="*/ 151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327" y="21600"/>
                </a:lnTo>
                <a:lnTo>
                  <a:pt x="1227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18000" rIns="18000" anchor="ctr"/>
          <a:lstStyle/>
          <a:p>
            <a:pPr algn="ctr"/>
            <a:r>
              <a:rPr lang="ru-RU" sz="3600"/>
              <a:t>ИНСТРУКЦИИ</a:t>
            </a:r>
            <a:endParaRPr lang="fr-FR" sz="3600"/>
          </a:p>
        </p:txBody>
      </p:sp>
      <p:sp>
        <p:nvSpPr>
          <p:cNvPr id="556036" name="AutoShape 4"/>
          <p:cNvSpPr>
            <a:spLocks noChangeArrowheads="1"/>
          </p:cNvSpPr>
          <p:nvPr/>
        </p:nvSpPr>
        <p:spPr bwMode="auto">
          <a:xfrm rot="5400000">
            <a:off x="3439989" y="1196281"/>
            <a:ext cx="2160587" cy="7634287"/>
          </a:xfrm>
          <a:custGeom>
            <a:avLst/>
            <a:gdLst>
              <a:gd name="G0" fmla="+- 9327 0 0"/>
              <a:gd name="G1" fmla="+- 21600 0 9327"/>
              <a:gd name="G2" fmla="*/ 9327 1 2"/>
              <a:gd name="G3" fmla="+- 21600 0 G2"/>
              <a:gd name="G4" fmla="+/ 9327 21600 2"/>
              <a:gd name="G5" fmla="+/ G1 0 2"/>
              <a:gd name="G6" fmla="*/ 21600 21600 9327"/>
              <a:gd name="G7" fmla="*/ G6 1 2"/>
              <a:gd name="G8" fmla="+- 21600 0 G7"/>
              <a:gd name="G9" fmla="*/ 21600 1 2"/>
              <a:gd name="G10" fmla="+- 9327 0 G9"/>
              <a:gd name="G11" fmla="?: G10 G8 0"/>
              <a:gd name="G12" fmla="?: G10 G7 21600"/>
              <a:gd name="T0" fmla="*/ 16936 w 21600"/>
              <a:gd name="T1" fmla="*/ 10800 h 21600"/>
              <a:gd name="T2" fmla="*/ 10800 w 21600"/>
              <a:gd name="T3" fmla="*/ 21600 h 21600"/>
              <a:gd name="T4" fmla="*/ 4664 w 21600"/>
              <a:gd name="T5" fmla="*/ 10800 h 21600"/>
              <a:gd name="T6" fmla="*/ 10800 w 21600"/>
              <a:gd name="T7" fmla="*/ 0 h 21600"/>
              <a:gd name="T8" fmla="*/ 6464 w 21600"/>
              <a:gd name="T9" fmla="*/ 6464 h 21600"/>
              <a:gd name="T10" fmla="*/ 15136 w 21600"/>
              <a:gd name="T11" fmla="*/ 151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327" y="21600"/>
                </a:lnTo>
                <a:lnTo>
                  <a:pt x="1227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8000" rIns="18000" anchor="ctr"/>
          <a:lstStyle/>
          <a:p>
            <a:pPr algn="ctr"/>
            <a:r>
              <a:rPr lang="ru-RU" sz="3600" dirty="0"/>
              <a:t>КОМПЕТЕНТНОСТЬ</a:t>
            </a:r>
            <a:endParaRPr lang="fr-FR" sz="3600" dirty="0"/>
          </a:p>
        </p:txBody>
      </p:sp>
      <p:sp>
        <p:nvSpPr>
          <p:cNvPr id="556037" name="Line 5"/>
          <p:cNvSpPr>
            <a:spLocks noChangeShapeType="1"/>
          </p:cNvSpPr>
          <p:nvPr/>
        </p:nvSpPr>
        <p:spPr bwMode="auto">
          <a:xfrm>
            <a:off x="7289175" y="2132855"/>
            <a:ext cx="26419" cy="4065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/>
          <a:p>
            <a:endParaRPr lang="ru-RU"/>
          </a:p>
        </p:txBody>
      </p:sp>
      <p:sp>
        <p:nvSpPr>
          <p:cNvPr id="556038" name="Text Box 6"/>
          <p:cNvSpPr txBox="1">
            <a:spLocks noChangeArrowheads="1"/>
          </p:cNvSpPr>
          <p:nvPr/>
        </p:nvSpPr>
        <p:spPr bwMode="auto">
          <a:xfrm>
            <a:off x="5508501" y="1412776"/>
            <a:ext cx="3043238" cy="663575"/>
          </a:xfrm>
          <a:prstGeom prst="rect">
            <a:avLst/>
          </a:prstGeom>
          <a:noFill/>
          <a:ln w="222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/>
              <a:t>Система основана на компетентности персонала</a:t>
            </a:r>
            <a:endParaRPr lang="fr-FR" sz="1800" dirty="0"/>
          </a:p>
        </p:txBody>
      </p:sp>
      <p:sp>
        <p:nvSpPr>
          <p:cNvPr id="556039" name="Line 7"/>
          <p:cNvSpPr>
            <a:spLocks noChangeShapeType="1"/>
          </p:cNvSpPr>
          <p:nvPr/>
        </p:nvSpPr>
        <p:spPr bwMode="auto">
          <a:xfrm>
            <a:off x="1840354" y="2132855"/>
            <a:ext cx="35947" cy="38878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/>
          <a:p>
            <a:endParaRPr lang="ru-RU"/>
          </a:p>
        </p:txBody>
      </p:sp>
      <p:sp>
        <p:nvSpPr>
          <p:cNvPr id="556040" name="Text Box 8"/>
          <p:cNvSpPr txBox="1">
            <a:spLocks noChangeArrowheads="1"/>
          </p:cNvSpPr>
          <p:nvPr/>
        </p:nvSpPr>
        <p:spPr bwMode="auto">
          <a:xfrm>
            <a:off x="487239" y="1412776"/>
            <a:ext cx="2744787" cy="663575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dirty="0"/>
              <a:t>Система основана на детализации процедур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75826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Компетентность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Квалификация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Компетентность – образование, обучение, навыки и опыт.</a:t>
            </a:r>
          </a:p>
          <a:p>
            <a:r>
              <a:rPr lang="ru-RU" dirty="0" smtClean="0"/>
              <a:t>Квалификация – способность достигать результата. (От </a:t>
            </a:r>
            <a:r>
              <a:rPr lang="en-US" dirty="0" smtClean="0"/>
              <a:t>Qualify, </a:t>
            </a:r>
            <a:r>
              <a:rPr lang="ru-RU" dirty="0" err="1" smtClean="0"/>
              <a:t>квалифицирование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В особо важных видах деятельности доверяют квалификации!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1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Неавтоматизированная обработка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Две ветви регулирования:</a:t>
            </a:r>
          </a:p>
          <a:p>
            <a:pPr marL="0" indent="0">
              <a:buNone/>
            </a:pPr>
            <a:r>
              <a:rPr lang="ru-RU" dirty="0" smtClean="0"/>
              <a:t>1. Согласно ПП РФ №687 – </a:t>
            </a:r>
            <a:r>
              <a:rPr lang="ru-RU" dirty="0" smtClean="0"/>
              <a:t>Документы с </a:t>
            </a:r>
            <a:r>
              <a:rPr lang="ru-RU" dirty="0" err="1" smtClean="0"/>
              <a:t>ПДн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Согласно закону «Об архивном </a:t>
            </a:r>
            <a:r>
              <a:rPr lang="ru-RU" dirty="0" smtClean="0"/>
              <a:t>деле в Российской Федерации» №125-ФЗ - </a:t>
            </a:r>
            <a:r>
              <a:rPr lang="ru-RU" dirty="0" smtClean="0"/>
              <a:t>все документы.</a:t>
            </a:r>
          </a:p>
        </p:txBody>
      </p:sp>
      <p:pic>
        <p:nvPicPr>
          <p:cNvPr id="4" name="Picture 2" descr="http://pobeda.fm/assets/images/bigstock-File-5517077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268" y="4365104"/>
            <a:ext cx="2952328" cy="21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s1-kam.my1.ru/2017february/fotoleto/personalnye_danny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48753"/>
            <a:ext cx="2297832" cy="215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1960" y="526130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36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Архивное дело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925" y="1572668"/>
            <a:ext cx="8270875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Федеральный закон от 22 октября 2004 г. N 125-ФЗ </a:t>
            </a:r>
            <a:r>
              <a:rPr lang="ru-RU" dirty="0" smtClean="0"/>
              <a:t>«Об </a:t>
            </a:r>
            <a:r>
              <a:rPr lang="ru-RU" dirty="0"/>
              <a:t>архивном деле в Российской </a:t>
            </a:r>
            <a:r>
              <a:rPr lang="ru-RU" dirty="0" smtClean="0"/>
              <a:t>Федерации»</a:t>
            </a:r>
          </a:p>
          <a:p>
            <a:r>
              <a:rPr lang="ru-RU" dirty="0" smtClean="0"/>
              <a:t>Уполномоченный орган - Министерство </a:t>
            </a:r>
            <a:r>
              <a:rPr lang="ru-RU" dirty="0"/>
              <a:t>культуры Российской Федерации </a:t>
            </a:r>
            <a:endParaRPr lang="ru-RU" dirty="0" smtClean="0"/>
          </a:p>
          <a:p>
            <a:r>
              <a:rPr lang="ru-RU" dirty="0" smtClean="0"/>
              <a:t>Перечень </a:t>
            </a:r>
            <a:r>
              <a:rPr lang="ru-RU" dirty="0"/>
              <a:t>типов управленческих архивных документов, образующихся в процессе деятельности государственных органов , органов местного самоуправления, утверждённый приказом Министерства культуры Российской Федерации от 25.08.2010 № </a:t>
            </a:r>
            <a:r>
              <a:rPr lang="ru-RU" dirty="0" smtClean="0"/>
              <a:t>558.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34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Согласно ПП РФ №687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всех документов с </a:t>
            </a:r>
            <a:r>
              <a:rPr lang="ru-RU" dirty="0" err="1" smtClean="0"/>
              <a:t>ПДн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Производится </a:t>
            </a:r>
            <a:r>
              <a:rPr lang="ru-RU" dirty="0" smtClean="0"/>
              <a:t>инвентаризация</a:t>
            </a:r>
          </a:p>
          <a:p>
            <a:pPr lvl="1"/>
            <a:r>
              <a:rPr lang="ru-RU" dirty="0" smtClean="0"/>
              <a:t>документов</a:t>
            </a:r>
          </a:p>
          <a:p>
            <a:pPr lvl="1"/>
            <a:r>
              <a:rPr lang="ru-RU" dirty="0" smtClean="0"/>
              <a:t>форм документов</a:t>
            </a:r>
            <a:endParaRPr lang="ru-RU" dirty="0"/>
          </a:p>
          <a:p>
            <a:r>
              <a:rPr lang="ru-RU" dirty="0" smtClean="0"/>
              <a:t>Утверждается перечень мест хранения:</a:t>
            </a:r>
          </a:p>
          <a:p>
            <a:pPr lvl="1"/>
            <a:r>
              <a:rPr lang="ru-RU" dirty="0" smtClean="0"/>
              <a:t>Тип документа</a:t>
            </a:r>
          </a:p>
          <a:p>
            <a:pPr lvl="1"/>
            <a:r>
              <a:rPr lang="ru-RU" dirty="0" smtClean="0"/>
              <a:t>Место </a:t>
            </a:r>
            <a:r>
              <a:rPr lang="ru-RU" dirty="0"/>
              <a:t>хранения</a:t>
            </a:r>
          </a:p>
          <a:p>
            <a:pPr lvl="1"/>
            <a:r>
              <a:rPr lang="ru-RU" dirty="0" smtClean="0"/>
              <a:t>Срок </a:t>
            </a:r>
            <a:r>
              <a:rPr lang="ru-RU" dirty="0"/>
              <a:t>хранения</a:t>
            </a:r>
          </a:p>
          <a:p>
            <a:pPr lvl="1"/>
            <a:r>
              <a:rPr lang="ru-RU" dirty="0"/>
              <a:t>Ответственные </a:t>
            </a:r>
            <a:r>
              <a:rPr lang="ru-RU" dirty="0" smtClean="0"/>
              <a:t>лица</a:t>
            </a:r>
          </a:p>
          <a:p>
            <a:r>
              <a:rPr lang="ru-RU" b="1" dirty="0" smtClean="0"/>
              <a:t>Может быть в номенклатуре дел!</a:t>
            </a: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81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Для каждой формы должны быть определены:</a:t>
            </a:r>
          </a:p>
          <a:p>
            <a:pPr lvl="1"/>
            <a:r>
              <a:rPr lang="ru-RU" dirty="0"/>
              <a:t>Порядок и цели сбора </a:t>
            </a:r>
            <a:r>
              <a:rPr lang="ru-RU" dirty="0" err="1" smtClean="0"/>
              <a:t>ПДн</a:t>
            </a:r>
            <a:r>
              <a:rPr lang="ru-RU" dirty="0" smtClean="0"/>
              <a:t> (в положении)</a:t>
            </a:r>
            <a:endParaRPr lang="ru-RU" dirty="0"/>
          </a:p>
          <a:p>
            <a:pPr lvl="1"/>
            <a:r>
              <a:rPr lang="ru-RU" dirty="0" smtClean="0"/>
              <a:t>Перечень </a:t>
            </a:r>
            <a:r>
              <a:rPr lang="ru-RU" dirty="0"/>
              <a:t>полей</a:t>
            </a:r>
          </a:p>
          <a:p>
            <a:pPr lvl="1"/>
            <a:r>
              <a:rPr lang="ru-RU" dirty="0"/>
              <a:t>Срок хранения</a:t>
            </a:r>
          </a:p>
          <a:p>
            <a:pPr lvl="1"/>
            <a:r>
              <a:rPr lang="ru-RU" dirty="0" smtClean="0"/>
              <a:t>Ответственные </a:t>
            </a:r>
            <a:r>
              <a:rPr lang="ru-RU" dirty="0"/>
              <a:t>лица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Два варианта развития событий: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Форма утверждена вышестоящим ОГВ.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Форма собственная.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77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Организационно-правовая часть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275126"/>
              </p:ext>
            </p:extLst>
          </p:nvPr>
        </p:nvGraphicFramePr>
        <p:xfrm>
          <a:off x="457200" y="1556792"/>
          <a:ext cx="8229600" cy="4998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0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Дата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Тема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46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1.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23.11.2017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</a:rPr>
                        <a:t>Основы информационной безопасности. Персональные данные и другие категории конфиденциальной информации. Законодательство и нормативные документы в области защиты персональных данных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2.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solidFill>
                            <a:srgbClr val="7030A0"/>
                          </a:solidFill>
                          <a:effectLst/>
                        </a:rPr>
                        <a:t>14.12.2017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</a:rPr>
                        <a:t>Правовые меры защиты персональных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данных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effectLst/>
                        </a:rPr>
                        <a:t> -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КАДРЫ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3.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1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8</a:t>
                      </a: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01</a:t>
                      </a: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.201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8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</a:rPr>
                        <a:t>Правовые меры защиты персональных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данных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effectLst/>
                        </a:rPr>
                        <a:t> –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Образовательная деятельность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3718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5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231536"/>
            <a:ext cx="7772401" cy="77947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 формы </a:t>
            </a:r>
            <a:r>
              <a:rPr lang="ru-RU" sz="3600" dirty="0" smtClean="0"/>
              <a:t>Т-2 </a:t>
            </a:r>
            <a:r>
              <a:rPr lang="ru-RU" sz="3600" dirty="0" smtClean="0"/>
              <a:t>(Госкомстат РФ)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megaprint-spb.ru/images/lichnaya_kartochka_rabotnika_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2" y="1131093"/>
            <a:ext cx="7724568" cy="546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Уничтожение документов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49086" y="1800808"/>
            <a:ext cx="0" cy="410547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49086" y="5906278"/>
            <a:ext cx="7735077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849086" y="2369976"/>
            <a:ext cx="7212563" cy="3536302"/>
          </a:xfrm>
          <a:custGeom>
            <a:avLst/>
            <a:gdLst>
              <a:gd name="connsiteX0" fmla="*/ 9330 w 7212563"/>
              <a:gd name="connsiteY0" fmla="*/ 0 h 3536302"/>
              <a:gd name="connsiteX1" fmla="*/ 765110 w 7212563"/>
              <a:gd name="connsiteY1" fmla="*/ 0 h 3536302"/>
              <a:gd name="connsiteX2" fmla="*/ 765110 w 7212563"/>
              <a:gd name="connsiteY2" fmla="*/ 1483567 h 3536302"/>
              <a:gd name="connsiteX3" fmla="*/ 2659224 w 7212563"/>
              <a:gd name="connsiteY3" fmla="*/ 1483567 h 3536302"/>
              <a:gd name="connsiteX4" fmla="*/ 2659224 w 7212563"/>
              <a:gd name="connsiteY4" fmla="*/ 3032448 h 3536302"/>
              <a:gd name="connsiteX5" fmla="*/ 7212563 w 7212563"/>
              <a:gd name="connsiteY5" fmla="*/ 3032448 h 3536302"/>
              <a:gd name="connsiteX6" fmla="*/ 7212563 w 7212563"/>
              <a:gd name="connsiteY6" fmla="*/ 3536302 h 3536302"/>
              <a:gd name="connsiteX7" fmla="*/ 0 w 7212563"/>
              <a:gd name="connsiteY7" fmla="*/ 3536302 h 3536302"/>
              <a:gd name="connsiteX8" fmla="*/ 9330 w 7212563"/>
              <a:gd name="connsiteY8" fmla="*/ 0 h 353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2563" h="3536302">
                <a:moveTo>
                  <a:pt x="9330" y="0"/>
                </a:moveTo>
                <a:lnTo>
                  <a:pt x="765110" y="0"/>
                </a:lnTo>
                <a:lnTo>
                  <a:pt x="765110" y="1483567"/>
                </a:lnTo>
                <a:lnTo>
                  <a:pt x="2659224" y="1483567"/>
                </a:lnTo>
                <a:lnTo>
                  <a:pt x="2659224" y="3032448"/>
                </a:lnTo>
                <a:lnTo>
                  <a:pt x="7212563" y="3032448"/>
                </a:lnTo>
                <a:lnTo>
                  <a:pt x="7212563" y="3536302"/>
                </a:lnTo>
                <a:lnTo>
                  <a:pt x="0" y="3536302"/>
                </a:lnTo>
                <a:lnTo>
                  <a:pt x="933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6956" y="1848986"/>
            <a:ext cx="98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год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5998" y="2185309"/>
            <a:ext cx="113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 лет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68547" y="4823927"/>
            <a:ext cx="1189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75 лет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3914" y="1003418"/>
            <a:ext cx="1110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Объем ПДн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903028" y="5994146"/>
            <a:ext cx="111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Время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8310" y="4313828"/>
            <a:ext cx="1520889" cy="11155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04864" y="2575249"/>
            <a:ext cx="2529837" cy="1268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ыноска 1 (с границей) 17"/>
          <p:cNvSpPr/>
          <p:nvPr/>
        </p:nvSpPr>
        <p:spPr>
          <a:xfrm>
            <a:off x="3635166" y="1594403"/>
            <a:ext cx="2461098" cy="425675"/>
          </a:xfrm>
          <a:prstGeom prst="accentCallout1">
            <a:avLst>
              <a:gd name="adj1" fmla="val 39317"/>
              <a:gd name="adj2" fmla="val -9914"/>
              <a:gd name="adj3" fmla="val 272466"/>
              <a:gd name="adj4" fmla="val -52562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Обосновать?</a:t>
            </a:r>
            <a:endParaRPr lang="ru-RU" sz="2400" dirty="0"/>
          </a:p>
        </p:txBody>
      </p:sp>
      <p:sp>
        <p:nvSpPr>
          <p:cNvPr id="19" name="Выноска 1 (с границей) 18"/>
          <p:cNvSpPr/>
          <p:nvPr/>
        </p:nvSpPr>
        <p:spPr>
          <a:xfrm>
            <a:off x="5798827" y="3240762"/>
            <a:ext cx="2461098" cy="425675"/>
          </a:xfrm>
          <a:prstGeom prst="accentCallout1">
            <a:avLst>
              <a:gd name="adj1" fmla="val 39317"/>
              <a:gd name="adj2" fmla="val -9914"/>
              <a:gd name="adj3" fmla="val 327032"/>
              <a:gd name="adj4" fmla="val -138583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Обеспечить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186773" y="4790697"/>
            <a:ext cx="244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Обоснованные объём и сроки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Пропускной режим в здании</a:t>
            </a:r>
          </a:p>
          <a:p>
            <a:r>
              <a:rPr lang="ru-RU" dirty="0"/>
              <a:t>Режим в помещениях </a:t>
            </a:r>
          </a:p>
          <a:p>
            <a:pPr lvl="1"/>
            <a:r>
              <a:rPr lang="ru-RU" dirty="0"/>
              <a:t>вход допущенных </a:t>
            </a:r>
          </a:p>
          <a:p>
            <a:pPr lvl="1"/>
            <a:r>
              <a:rPr lang="ru-RU" dirty="0"/>
              <a:t>посетители в присутствии допущенных</a:t>
            </a:r>
          </a:p>
          <a:p>
            <a:pPr lvl="1"/>
            <a:r>
              <a:rPr lang="ru-RU" dirty="0"/>
              <a:t>обслуживание</a:t>
            </a:r>
          </a:p>
          <a:p>
            <a:pPr lvl="1"/>
            <a:r>
              <a:rPr lang="ru-RU" dirty="0"/>
              <a:t>нештатные ситуации</a:t>
            </a:r>
          </a:p>
          <a:p>
            <a:r>
              <a:rPr lang="ru-RU" dirty="0"/>
              <a:t>Учет ключей и ответственных</a:t>
            </a:r>
          </a:p>
          <a:p>
            <a:r>
              <a:rPr lang="ru-RU" dirty="0"/>
              <a:t>Электронные системы </a:t>
            </a:r>
            <a:r>
              <a:rPr lang="ru-RU" dirty="0" smtClean="0"/>
              <a:t>безопасности</a:t>
            </a:r>
          </a:p>
          <a:p>
            <a:r>
              <a:rPr lang="ru-RU" dirty="0" smtClean="0"/>
              <a:t>Видеонаблюдение</a:t>
            </a:r>
            <a:endParaRPr lang="ru-RU" dirty="0"/>
          </a:p>
          <a:p>
            <a:r>
              <a:rPr lang="ru-RU" dirty="0"/>
              <a:t>Охрана </a:t>
            </a:r>
            <a:r>
              <a:rPr lang="ru-RU" dirty="0" smtClean="0"/>
              <a:t>здания</a:t>
            </a:r>
          </a:p>
          <a:p>
            <a:r>
              <a:rPr lang="ru-RU" dirty="0" smtClean="0"/>
              <a:t>Обслуживание</a:t>
            </a:r>
          </a:p>
          <a:p>
            <a:r>
              <a:rPr lang="ru-RU" dirty="0" smtClean="0"/>
              <a:t>Нештатные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3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обработки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1400961"/>
            <a:ext cx="7772401" cy="5358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Акцент может быть на: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Квалификации ответственного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Составлении Акта-Протокола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6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799" y="1400961"/>
            <a:ext cx="7772401" cy="517763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Условия и основания обработки персональных данных;</a:t>
            </a:r>
          </a:p>
          <a:p>
            <a:pPr lvl="0"/>
            <a:r>
              <a:rPr lang="ru-RU" dirty="0"/>
              <a:t>описание процессов обработки персональных данных;</a:t>
            </a:r>
          </a:p>
          <a:p>
            <a:pPr lvl="0"/>
            <a:r>
              <a:rPr lang="ru-RU" dirty="0"/>
              <a:t>перечень персональных данных;</a:t>
            </a:r>
          </a:p>
          <a:p>
            <a:pPr lvl="0"/>
            <a:r>
              <a:rPr lang="ru-RU" dirty="0"/>
              <a:t>перечень информационных систем персональных данных и их оценка;</a:t>
            </a:r>
          </a:p>
          <a:p>
            <a:pPr lvl="0"/>
            <a:r>
              <a:rPr lang="ru-RU" dirty="0"/>
              <a:t>режимные мероприятия;</a:t>
            </a:r>
          </a:p>
          <a:p>
            <a:pPr lvl="0"/>
            <a:r>
              <a:rPr lang="ru-RU" dirty="0"/>
              <a:t>организация обработки персональных данных;</a:t>
            </a:r>
          </a:p>
          <a:p>
            <a:pPr lvl="0"/>
            <a:r>
              <a:rPr lang="ru-RU" dirty="0"/>
              <a:t>защита персональных данных;</a:t>
            </a:r>
          </a:p>
          <a:p>
            <a:pPr lvl="0"/>
            <a:r>
              <a:rPr lang="ru-RU" dirty="0"/>
              <a:t>контроль объема и сроков обработки персональных данных как в автоматизированной форме, так и неавтоматизированной;</a:t>
            </a:r>
          </a:p>
          <a:p>
            <a:pPr lvl="0"/>
            <a:r>
              <a:rPr lang="ru-RU" dirty="0"/>
              <a:t>заключение о соответствии и эффективности мероприятий;</a:t>
            </a:r>
          </a:p>
          <a:p>
            <a:pPr lvl="0"/>
            <a:r>
              <a:rPr lang="ru-RU" dirty="0"/>
              <a:t>решения по улучшении системы организации обработки персональных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3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условия - 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Сферы </a:t>
            </a:r>
            <a:r>
              <a:rPr lang="ru-RU" dirty="0"/>
              <a:t>ответственности (Режим, </a:t>
            </a:r>
            <a:r>
              <a:rPr lang="ru-RU" dirty="0" err="1" smtClean="0"/>
              <a:t>Неавт</a:t>
            </a:r>
            <a:r>
              <a:rPr lang="ru-RU" dirty="0" smtClean="0"/>
              <a:t> и ДО, </a:t>
            </a:r>
            <a:r>
              <a:rPr lang="ru-RU" dirty="0" err="1"/>
              <a:t>ПДн</a:t>
            </a:r>
            <a:r>
              <a:rPr lang="ru-RU" dirty="0"/>
              <a:t>, ИТ)</a:t>
            </a:r>
            <a:endParaRPr lang="ru-RU" dirty="0" smtClean="0"/>
          </a:p>
          <a:p>
            <a:r>
              <a:rPr lang="ru-RU" dirty="0" smtClean="0"/>
              <a:t>Обратная связь</a:t>
            </a:r>
          </a:p>
          <a:p>
            <a:r>
              <a:rPr lang="ru-RU" dirty="0" smtClean="0"/>
              <a:t>Порядок допуска, ограничения доступа</a:t>
            </a:r>
          </a:p>
          <a:p>
            <a:r>
              <a:rPr lang="ru-RU" dirty="0" smtClean="0"/>
              <a:t>Прохождение документов</a:t>
            </a:r>
          </a:p>
          <a:p>
            <a:r>
              <a:rPr lang="ru-RU" dirty="0" smtClean="0"/>
              <a:t>Согласование условий обработки ПДн</a:t>
            </a:r>
          </a:p>
          <a:p>
            <a:r>
              <a:rPr lang="ru-RU" dirty="0" smtClean="0"/>
              <a:t>Контроль изменений условий работы</a:t>
            </a:r>
          </a:p>
          <a:p>
            <a:r>
              <a:rPr lang="ru-RU" dirty="0" smtClean="0"/>
              <a:t>Ознакомление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Ваши вопросы?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6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59228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Городилов Сергей</a:t>
            </a:r>
          </a:p>
          <a:p>
            <a:pPr algn="l"/>
            <a:r>
              <a:rPr lang="ru-RU" sz="2400" dirty="0" smtClean="0"/>
              <a:t>Руководитель направления ИБ, АСПЕКТ СПб</a:t>
            </a:r>
          </a:p>
          <a:p>
            <a:pPr algn="l"/>
            <a:r>
              <a:rPr lang="en-US" sz="2400" dirty="0" smtClean="0">
                <a:hlinkClick r:id="rId2"/>
              </a:rPr>
              <a:t>gors@aspectspb.ru</a:t>
            </a:r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>
                <a:hlinkClick r:id="rId3"/>
              </a:rPr>
              <a:t>www.aspectspb.ru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0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Организационно-техническая часть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28563"/>
              </p:ext>
            </p:extLst>
          </p:nvPr>
        </p:nvGraphicFramePr>
        <p:xfrm>
          <a:off x="457200" y="1268760"/>
          <a:ext cx="8229600" cy="521861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83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0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0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kern="18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ru-RU" sz="2400" kern="18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ru-RU" sz="2400" kern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solidFill>
                            <a:srgbClr val="FF0000"/>
                          </a:solidFill>
                          <a:effectLst/>
                        </a:rPr>
                        <a:t>08.02.2018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Организационные меры защиты персональных данных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130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effectLst/>
                        </a:rPr>
                        <a:t>01.03.2018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Информационные системы персональных данных (</a:t>
                      </a:r>
                      <a:r>
                        <a:rPr lang="ru-RU" sz="2400" dirty="0" err="1" smtClean="0">
                          <a:effectLst/>
                        </a:rPr>
                        <a:t>ИСПДн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84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>
                          <a:solidFill>
                            <a:schemeClr val="tx1"/>
                          </a:solidFill>
                          <a:effectLst/>
                        </a:rPr>
                        <a:t>15.03.2018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Модель угроз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ПДн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защиты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ИСПДн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189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kern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kern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05.04.2018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Средства обеспечения ИБ в различных сценариях 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189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2400" kern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19.04.2018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Аттестация, сертификация и лицензирование в области защиты персональных данных. Контроль в области защиты персональных данных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9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ПРАВОВЫЕ МЕРЫ Защиты персональных данных - ФОРМЫ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Семинар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№3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1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ОРГАНИЗАЦИОННЫЕ МЕРЫ Защиты персональных данных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Семинар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№4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18.1 пункт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Оператор </a:t>
            </a:r>
            <a:r>
              <a:rPr lang="ru-RU" dirty="0"/>
              <a:t>обязан принимать </a:t>
            </a:r>
            <a:r>
              <a:rPr lang="ru-RU" dirty="0" smtClean="0"/>
              <a:t>меры</a:t>
            </a:r>
          </a:p>
          <a:p>
            <a:r>
              <a:rPr lang="ru-RU" dirty="0" smtClean="0"/>
              <a:t>Оператор </a:t>
            </a:r>
            <a:r>
              <a:rPr lang="ru-RU" dirty="0"/>
              <a:t>самостоятельно определяет состав и перечень </a:t>
            </a:r>
            <a:r>
              <a:rPr lang="ru-RU" dirty="0" smtClean="0"/>
              <a:t>мер, </a:t>
            </a:r>
            <a:r>
              <a:rPr lang="ru-RU" dirty="0"/>
              <a:t>необходимых и достаточных для обеспечения выполнения обязанностей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6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18.1 пункт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 таким мерам могут, в частности, относиться:</a:t>
            </a:r>
          </a:p>
          <a:p>
            <a:pPr marL="0" indent="0">
              <a:buNone/>
            </a:pPr>
            <a:r>
              <a:rPr lang="ru-RU" dirty="0"/>
              <a:t>1) назначение </a:t>
            </a:r>
            <a:r>
              <a:rPr lang="ru-RU" dirty="0" smtClean="0"/>
              <a:t>ответственного </a:t>
            </a:r>
            <a:r>
              <a:rPr lang="ru-RU" dirty="0"/>
              <a:t>за организацию обработки персональных данных;</a:t>
            </a:r>
          </a:p>
          <a:p>
            <a:pPr marL="0" indent="0">
              <a:buNone/>
            </a:pPr>
            <a:r>
              <a:rPr lang="ru-RU" dirty="0"/>
              <a:t>2) издание </a:t>
            </a:r>
            <a:r>
              <a:rPr lang="ru-RU" dirty="0" smtClean="0"/>
              <a:t>оператором документов</a:t>
            </a:r>
            <a:r>
              <a:rPr lang="ru-RU" dirty="0"/>
              <a:t>, </a:t>
            </a:r>
            <a:r>
              <a:rPr lang="ru-RU" dirty="0" smtClean="0"/>
              <a:t>определяющих:</a:t>
            </a:r>
          </a:p>
          <a:p>
            <a:pPr lvl="1"/>
            <a:r>
              <a:rPr lang="ru-RU" dirty="0" smtClean="0"/>
              <a:t>политику в </a:t>
            </a:r>
            <a:r>
              <a:rPr lang="ru-RU" dirty="0"/>
              <a:t>отношении обработки персональных данных, </a:t>
            </a:r>
            <a:endParaRPr lang="ru-RU" dirty="0" smtClean="0"/>
          </a:p>
          <a:p>
            <a:pPr lvl="1"/>
            <a:r>
              <a:rPr lang="ru-RU" dirty="0" smtClean="0"/>
              <a:t>локальных </a:t>
            </a:r>
            <a:r>
              <a:rPr lang="ru-RU" dirty="0"/>
              <a:t>актов по вопросам обработки персональных данных, а также </a:t>
            </a:r>
            <a:endParaRPr lang="ru-RU" dirty="0" smtClean="0"/>
          </a:p>
          <a:p>
            <a:pPr lvl="1"/>
            <a:r>
              <a:rPr lang="ru-RU" dirty="0" smtClean="0"/>
              <a:t>локальных </a:t>
            </a:r>
            <a:r>
              <a:rPr lang="ru-RU" dirty="0"/>
              <a:t>актов, устанавливающих процедуры, направленные на предотвращение и выявление нарушений </a:t>
            </a:r>
            <a:r>
              <a:rPr lang="ru-RU" dirty="0" smtClean="0"/>
              <a:t>устранение </a:t>
            </a:r>
            <a:r>
              <a:rPr lang="ru-RU" dirty="0"/>
              <a:t>последствий таких нарушений;</a:t>
            </a:r>
          </a:p>
          <a:p>
            <a:pPr marL="0" indent="0">
              <a:buNone/>
            </a:pPr>
            <a:r>
              <a:rPr lang="ru-RU" dirty="0"/>
              <a:t>3) применение правовых, организационных и технических мер по обеспечению безопасности </a:t>
            </a:r>
            <a:r>
              <a:rPr lang="ru-RU" dirty="0" err="1" smtClean="0"/>
              <a:t>ПДн</a:t>
            </a:r>
            <a:r>
              <a:rPr lang="ru-RU" dirty="0" smtClean="0"/>
              <a:t>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0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18.1 пункт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4) осуществление внутреннего контроля и (или) аудита соответствия;</a:t>
            </a:r>
          </a:p>
          <a:p>
            <a:pPr marL="0" indent="0">
              <a:buNone/>
            </a:pPr>
            <a:r>
              <a:rPr lang="ru-RU" dirty="0"/>
              <a:t>5) оценка вреда;</a:t>
            </a:r>
          </a:p>
          <a:p>
            <a:pPr marL="0" indent="0">
              <a:buNone/>
            </a:pPr>
            <a:r>
              <a:rPr lang="ru-RU" dirty="0"/>
              <a:t>6) ознакомление работников оператора</a:t>
            </a:r>
          </a:p>
          <a:p>
            <a:pPr lvl="1"/>
            <a:r>
              <a:rPr lang="ru-RU" dirty="0"/>
              <a:t>законодательства </a:t>
            </a:r>
            <a:r>
              <a:rPr lang="ru-RU" dirty="0" smtClean="0"/>
              <a:t>РФ о </a:t>
            </a:r>
            <a:r>
              <a:rPr lang="ru-RU" dirty="0"/>
              <a:t>персональных данных, </a:t>
            </a:r>
          </a:p>
          <a:p>
            <a:pPr lvl="1"/>
            <a:r>
              <a:rPr lang="ru-RU" dirty="0"/>
              <a:t>требованиями к защите </a:t>
            </a:r>
            <a:r>
              <a:rPr lang="ru-RU" dirty="0" err="1" smtClean="0"/>
              <a:t>ПДн</a:t>
            </a:r>
            <a:r>
              <a:rPr lang="ru-RU" dirty="0" smtClean="0"/>
              <a:t>, </a:t>
            </a:r>
            <a:endParaRPr lang="ru-RU" dirty="0"/>
          </a:p>
          <a:p>
            <a:pPr lvl="1"/>
            <a:r>
              <a:rPr lang="ru-RU" dirty="0"/>
              <a:t>политикой оператора в отношении обработки </a:t>
            </a:r>
            <a:r>
              <a:rPr lang="ru-RU" dirty="0" err="1" smtClean="0"/>
              <a:t>ПДн</a:t>
            </a:r>
            <a:r>
              <a:rPr lang="ru-RU" dirty="0" smtClean="0"/>
              <a:t>, </a:t>
            </a:r>
            <a:endParaRPr lang="ru-RU" dirty="0"/>
          </a:p>
          <a:p>
            <a:pPr lvl="1"/>
            <a:r>
              <a:rPr lang="ru-RU" dirty="0"/>
              <a:t>локальными актами по вопросам обработки </a:t>
            </a:r>
            <a:r>
              <a:rPr lang="ru-RU" dirty="0" err="1" smtClean="0"/>
              <a:t>ПДн</a:t>
            </a:r>
            <a:r>
              <a:rPr lang="ru-RU" dirty="0" smtClean="0"/>
              <a:t>, </a:t>
            </a:r>
            <a:endParaRPr lang="ru-RU" dirty="0"/>
          </a:p>
          <a:p>
            <a:pPr lvl="1"/>
            <a:r>
              <a:rPr lang="ru-RU" dirty="0"/>
              <a:t>и (или) обучение указанных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18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2. Оператор обязан опубликовать или иным образом обеспечить неограниченный доступ к документу, определяющему его политику в отношении обработки персональных данных, к сведениям о реализуемых требованиях к защите персональных данных. </a:t>
            </a:r>
            <a:endParaRPr lang="ru-RU" dirty="0" smtClean="0"/>
          </a:p>
          <a:p>
            <a:r>
              <a:rPr lang="ru-RU" dirty="0" smtClean="0"/>
              <a:t>Оператор</a:t>
            </a:r>
            <a:r>
              <a:rPr lang="ru-RU" dirty="0"/>
              <a:t>, осуществляющий сбор персональных данных с использованием информационно-телекоммуникационных сетей, обязан опубликовать в соответствующей информационно-телекоммуникационной сети документ, определяющий его политику в отношении обработки персональных данных, и сведения о реализуемых требованиях к защите персональных данных, а также обеспечить возможность доступа к указанному документу с использованием средств соответствующей информационно-телекоммуникационной сети.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08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АСПЕКТ СПб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5B32A9FB8E03F43B8080949B00E0112" ma:contentTypeVersion="0" ma:contentTypeDescription="Создание документа." ma:contentTypeScope="" ma:versionID="c1d50a28a107f7f57ac0aa514e677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AB15809-88FB-4FD2-BB02-42B06FD20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24B0F9-0B81-41B5-B932-8619AF322F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6C05F-9044-462F-BE5F-993837058A79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6869</TotalTime>
  <Words>951</Words>
  <Application>Microsoft Office PowerPoint</Application>
  <PresentationFormat>Экран (4:3)</PresentationFormat>
  <Paragraphs>201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Тема АСПЕКТ СПб</vt:lpstr>
      <vt:lpstr>Специальное оформление</vt:lpstr>
      <vt:lpstr>Министерство образования Кировской области  «Обеспечение безопасности персональных данных» </vt:lpstr>
      <vt:lpstr>Организационно-правовая часть</vt:lpstr>
      <vt:lpstr>Организационно-техническая часть</vt:lpstr>
      <vt:lpstr>ПРАВОВЫЕ МЕРЫ Защиты персональных данных - ФОРМЫ</vt:lpstr>
      <vt:lpstr>ОРГАНИЗАЦИОННЫЕ МЕРЫ Защиты персональных данных</vt:lpstr>
      <vt:lpstr>Статья 18.1 пункт 1</vt:lpstr>
      <vt:lpstr>Статья 18.1 пункт 1</vt:lpstr>
      <vt:lpstr>Статья 18.1 пункт 1</vt:lpstr>
      <vt:lpstr>Политика ПДн</vt:lpstr>
      <vt:lpstr>Организационные меры</vt:lpstr>
      <vt:lpstr>Общие орг. документы</vt:lpstr>
      <vt:lpstr>Работа с персоналом</vt:lpstr>
      <vt:lpstr>Компетентность</vt:lpstr>
      <vt:lpstr>Процедуры или доверие</vt:lpstr>
      <vt:lpstr>Компетентность vs Квалификация</vt:lpstr>
      <vt:lpstr>Неавтоматизированная обработка</vt:lpstr>
      <vt:lpstr>Архивное дело</vt:lpstr>
      <vt:lpstr>Согласно ПП РФ №687</vt:lpstr>
      <vt:lpstr>Формы документов</vt:lpstr>
      <vt:lpstr>Пример формы Т-2 (Госкомстат РФ)</vt:lpstr>
      <vt:lpstr>Уничтожение документов</vt:lpstr>
      <vt:lpstr>Режимные меры</vt:lpstr>
      <vt:lpstr>Контроль обработки ПДн</vt:lpstr>
      <vt:lpstr>Акт контроля</vt:lpstr>
      <vt:lpstr>Особые условия - ПДН</vt:lpstr>
      <vt:lpstr>Ваши вопросы?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информационной безопасности - Курсы в Академии госслужбы</dc:title>
  <dc:creator>Городилов Сергей</dc:creator>
  <cp:lastModifiedBy>Sergey Gorodilov</cp:lastModifiedBy>
  <cp:revision>316</cp:revision>
  <cp:lastPrinted>2013-04-15T09:10:39Z</cp:lastPrinted>
  <dcterms:created xsi:type="dcterms:W3CDTF">2012-05-21T06:43:21Z</dcterms:created>
  <dcterms:modified xsi:type="dcterms:W3CDTF">2018-02-08T09:36:48Z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0x01010085B32A9FB8E03F43B8080949B00E0112</vt:lpwstr>
  </property>
</Properties>
</file>