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9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5" r:id="rId39"/>
    <p:sldId id="296" r:id="rId40"/>
    <p:sldId id="297" r:id="rId41"/>
    <p:sldId id="304" r:id="rId42"/>
    <p:sldId id="299" r:id="rId43"/>
    <p:sldId id="300" r:id="rId44"/>
    <p:sldId id="301" r:id="rId4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rovipk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rovipk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rovipk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k.gosuslugi43.ru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rovipk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350" y="1118357"/>
            <a:ext cx="7692392" cy="4500594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Book Antiqua" pitchFamily="18" charset="0"/>
              </a:rPr>
              <a:t>Способы подачи заявления на государственную услугу «Аттестация в целях установления квалификационной категории педагогических работников» в Аттестационную комиссию министерства образования Кировской области</a:t>
            </a:r>
            <a:endParaRPr lang="ru-RU" sz="3400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16632"/>
            <a:ext cx="7692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областное государственное образовательное автономное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развития образования Кировской области»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697346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 ИРО Кировской области,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 Аттестационной комиссии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образования Кировской области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Глухих М.М.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783832" cy="5643602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Book Antiqua" pitchFamily="18" charset="0"/>
              </a:rPr>
              <a:t>2. Копия трудовой книжки:</a:t>
            </a:r>
          </a:p>
          <a:p>
            <a:pPr marL="596646" indent="-514350">
              <a:buNone/>
            </a:pPr>
            <a:endParaRPr lang="ru-RU" dirty="0" smtClean="0">
              <a:latin typeface="Book Antiqua" pitchFamily="18" charset="0"/>
            </a:endParaRPr>
          </a:p>
          <a:p>
            <a:pPr marL="596646" indent="-514350">
              <a:buAutoNum type="arabicParenR"/>
            </a:pPr>
            <a:r>
              <a:rPr lang="ru-RU" dirty="0" smtClean="0">
                <a:latin typeface="Book Antiqua" pitchFamily="18" charset="0"/>
              </a:rPr>
              <a:t>Последняя страница с записью «работает по настоящее время в должности … ».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8429684" cy="59293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dirty="0" smtClean="0">
                <a:latin typeface="Book Antiqua" pitchFamily="18" charset="0"/>
              </a:rPr>
              <a:t>3. Копия аттестационного листа или копия выписки из распоряжения.</a:t>
            </a:r>
          </a:p>
          <a:p>
            <a:pPr>
              <a:buNone/>
            </a:pPr>
            <a:endParaRPr lang="ru-RU" sz="54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5400" dirty="0" smtClean="0">
                <a:latin typeface="Book Antiqua" pitchFamily="18" charset="0"/>
              </a:rPr>
              <a:t>4. Копия первой страницы устава образовательной организации.</a:t>
            </a:r>
            <a:endParaRPr lang="ru-RU" sz="5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8143900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Book Antiqua" pitchFamily="18" charset="0"/>
              </a:rPr>
              <a:t>Аттестационные материалы:</a:t>
            </a:r>
          </a:p>
          <a:p>
            <a:pPr marL="1225296" indent="-1143000" algn="just">
              <a:buAutoNum type="arabicPeriod"/>
            </a:pPr>
            <a:r>
              <a:rPr lang="ru-RU" sz="4300" dirty="0" smtClean="0">
                <a:latin typeface="Book Antiqua" pitchFamily="18" charset="0"/>
              </a:rPr>
              <a:t>Титульный лист</a:t>
            </a:r>
          </a:p>
          <a:p>
            <a:pPr marL="1225296" indent="-1143000" algn="just">
              <a:buAutoNum type="arabicPeriod"/>
            </a:pPr>
            <a:r>
              <a:rPr lang="ru-RU" sz="4300" dirty="0" smtClean="0">
                <a:latin typeface="Book Antiqua" pitchFamily="18" charset="0"/>
              </a:rPr>
              <a:t>Аналитическая справка</a:t>
            </a:r>
          </a:p>
          <a:p>
            <a:pPr marL="1225296" indent="-1143000" algn="just">
              <a:buAutoNum type="arabicPeriod"/>
            </a:pPr>
            <a:r>
              <a:rPr lang="ru-RU" sz="4300" dirty="0" smtClean="0">
                <a:latin typeface="Book Antiqua" pitchFamily="18" charset="0"/>
              </a:rPr>
              <a:t>Лист самооценки</a:t>
            </a:r>
          </a:p>
          <a:p>
            <a:pPr marL="1225296" indent="-1143000" algn="just">
              <a:buAutoNum type="arabicPeriod"/>
            </a:pPr>
            <a:r>
              <a:rPr lang="ru-RU" sz="4300" dirty="0" smtClean="0">
                <a:latin typeface="Book Antiqua" pitchFamily="18" charset="0"/>
              </a:rPr>
              <a:t>Приложения согласно листу самооценки</a:t>
            </a:r>
            <a:endParaRPr lang="ru-RU" sz="43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28604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Book Antiqua" pitchFamily="18" charset="0"/>
              </a:rPr>
              <a:t>Образец аналитической справки и лист самооценки можно скачать на сайте</a:t>
            </a:r>
            <a:r>
              <a:rPr lang="en-US" sz="4800" dirty="0" smtClean="0">
                <a:latin typeface="Book Antiqua" pitchFamily="18" charset="0"/>
                <a:hlinkClick r:id="rId2"/>
              </a:rPr>
              <a:t> http://www.kirovipk.ru</a:t>
            </a:r>
            <a:endParaRPr lang="ru-RU" sz="48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sz="4800" dirty="0" smtClean="0">
                <a:latin typeface="Book Antiqua" pitchFamily="18" charset="0"/>
              </a:rPr>
              <a:t>в разделе «Аттестация»</a:t>
            </a:r>
            <a:endParaRPr lang="ru-RU" sz="48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11\Desktop\Безымянный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11\Desktop\Безымянный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211\Desktop\Безымянный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12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11\Desktop\Безымянный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3"/>
            <a:ext cx="8743583" cy="685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211\Desktop\Безымянный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717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81439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Book Antiqua" pitchFamily="18" charset="0"/>
              </a:rPr>
              <a:t>График приема документов:</a:t>
            </a:r>
          </a:p>
          <a:p>
            <a:pPr algn="ctr">
              <a:buNone/>
            </a:pPr>
            <a:endParaRPr lang="ru-RU" sz="44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u="sng" dirty="0" smtClean="0">
                <a:latin typeface="Book Antiqua" pitchFamily="18" charset="0"/>
              </a:rPr>
              <a:t>С 1 по 10 число каждого месяца</a:t>
            </a:r>
          </a:p>
          <a:p>
            <a:pPr algn="ctr">
              <a:buNone/>
            </a:pPr>
            <a:endParaRPr lang="ru-RU" u="sng" dirty="0" smtClean="0">
              <a:latin typeface="Book Antiqua" pitchFamily="18" charset="0"/>
            </a:endParaRPr>
          </a:p>
          <a:p>
            <a:r>
              <a:rPr lang="ru-RU" dirty="0" err="1" smtClean="0">
                <a:latin typeface="Book Antiqua" pitchFamily="18" charset="0"/>
              </a:rPr>
              <a:t>пн-чт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b="1" dirty="0" smtClean="0">
                <a:latin typeface="Book Antiqua" pitchFamily="18" charset="0"/>
              </a:rPr>
              <a:t>с 9.00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b="1" dirty="0" smtClean="0">
                <a:latin typeface="Book Antiqua" pitchFamily="18" charset="0"/>
              </a:rPr>
              <a:t>до 16.00</a:t>
            </a:r>
            <a:r>
              <a:rPr lang="ru-RU" dirty="0" smtClean="0">
                <a:latin typeface="Book Antiqua" pitchFamily="18" charset="0"/>
              </a:rPr>
              <a:t> (перерыв с 11.30 до 12.30)</a:t>
            </a:r>
          </a:p>
          <a:p>
            <a:r>
              <a:rPr lang="ru-RU" dirty="0" err="1" smtClean="0">
                <a:latin typeface="Book Antiqua" pitchFamily="18" charset="0"/>
              </a:rPr>
              <a:t>пт</a:t>
            </a:r>
            <a:r>
              <a:rPr lang="ru-RU" dirty="0" smtClean="0">
                <a:latin typeface="Book Antiqua" pitchFamily="18" charset="0"/>
              </a:rPr>
              <a:t>       </a:t>
            </a:r>
            <a:r>
              <a:rPr lang="ru-RU" b="1" dirty="0" smtClean="0">
                <a:latin typeface="Book Antiqua" pitchFamily="18" charset="0"/>
              </a:rPr>
              <a:t>с 9.00 до 15.00</a:t>
            </a:r>
            <a:r>
              <a:rPr lang="ru-RU" dirty="0" smtClean="0">
                <a:latin typeface="Book Antiqua" pitchFamily="18" charset="0"/>
              </a:rPr>
              <a:t> (перерыв с 11.30 до 12.30)</a:t>
            </a:r>
          </a:p>
          <a:p>
            <a:r>
              <a:rPr lang="ru-RU" b="1" dirty="0" smtClean="0">
                <a:latin typeface="Book Antiqua" pitchFamily="18" charset="0"/>
              </a:rPr>
              <a:t>предпраздничные дни</a:t>
            </a:r>
            <a:r>
              <a:rPr lang="ru-RU" dirty="0" smtClean="0">
                <a:latin typeface="Book Antiqua" pitchFamily="18" charset="0"/>
              </a:rPr>
              <a:t> с </a:t>
            </a:r>
            <a:r>
              <a:rPr lang="ru-RU" b="1" dirty="0" smtClean="0">
                <a:latin typeface="Book Antiqua" pitchFamily="18" charset="0"/>
              </a:rPr>
              <a:t>9.00 до 14.00</a:t>
            </a:r>
            <a:r>
              <a:rPr lang="ru-RU" dirty="0" smtClean="0">
                <a:latin typeface="Book Antiqua" pitchFamily="18" charset="0"/>
              </a:rPr>
              <a:t> (перерыв с 11.30 до 12.30)</a:t>
            </a:r>
          </a:p>
          <a:p>
            <a:pPr algn="ctr">
              <a:buNone/>
            </a:pP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 Antiqua" pitchFamily="18" charset="0"/>
              </a:rPr>
              <a:t>Заявление на государственную услугу можно подать: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428868"/>
            <a:ext cx="7498080" cy="4800600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ru-RU" dirty="0" smtClean="0">
                <a:latin typeface="Book Antiqua" pitchFamily="18" charset="0"/>
              </a:rPr>
              <a:t>Секретарю Аттестационной комиссии министерства образования </a:t>
            </a:r>
            <a:r>
              <a:rPr lang="ru-RU" b="1" dirty="0" smtClean="0">
                <a:latin typeface="Book Antiqua" pitchFamily="18" charset="0"/>
              </a:rPr>
              <a:t>лично</a:t>
            </a:r>
            <a:r>
              <a:rPr lang="ru-RU" dirty="0" smtClean="0">
                <a:latin typeface="Book Antiqua" pitchFamily="18" charset="0"/>
              </a:rPr>
              <a:t> по адресу: 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 </a:t>
            </a:r>
            <a:r>
              <a:rPr lang="ru-RU" dirty="0" smtClean="0">
                <a:latin typeface="Book Antiqua" pitchFamily="18" charset="0"/>
              </a:rPr>
              <a:t>г. Киров, ул. Романа </a:t>
            </a:r>
            <a:r>
              <a:rPr lang="ru-RU" dirty="0" err="1" smtClean="0">
                <a:latin typeface="Book Antiqua" pitchFamily="18" charset="0"/>
              </a:rPr>
              <a:t>Ердякова</a:t>
            </a:r>
            <a:r>
              <a:rPr lang="ru-RU" dirty="0" smtClean="0">
                <a:latin typeface="Book Antiqua" pitchFamily="18" charset="0"/>
              </a:rPr>
              <a:t> д.23/2, кабинет 202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57166"/>
            <a:ext cx="7498080" cy="4800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dirty="0" smtClean="0">
                <a:latin typeface="Constantia" pitchFamily="18" charset="0"/>
              </a:rPr>
              <a:t>С графиком приема документов можно ознакомиться на сайте </a:t>
            </a:r>
            <a:r>
              <a:rPr lang="en-US" sz="5400" dirty="0" smtClean="0">
                <a:latin typeface="Constantia" pitchFamily="18" charset="0"/>
                <a:hlinkClick r:id="rId2"/>
              </a:rPr>
              <a:t>http://www.kirovipk.ru</a:t>
            </a:r>
            <a:r>
              <a:rPr lang="ru-RU" sz="5400" dirty="0" smtClean="0">
                <a:latin typeface="Constantia" pitchFamily="18" charset="0"/>
              </a:rPr>
              <a:t>  в разделе «Аттестация</a:t>
            </a:r>
            <a:r>
              <a:rPr lang="ru-RU" sz="4400" dirty="0" smtClean="0">
                <a:latin typeface="Constantia" pitchFamily="18" charset="0"/>
              </a:rPr>
              <a:t>»</a:t>
            </a:r>
            <a:endParaRPr lang="ru-RU" sz="4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211\Desktop\Безымянный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9607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00042"/>
            <a:ext cx="749808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latin typeface="Constantia" pitchFamily="18" charset="0"/>
              </a:rPr>
              <a:t>Документы, которые необходимо направить в Аттестационную комиссию </a:t>
            </a:r>
            <a:r>
              <a:rPr lang="ru-RU" sz="5400" b="1" dirty="0" smtClean="0">
                <a:latin typeface="Constantia" pitchFamily="18" charset="0"/>
              </a:rPr>
              <a:t>посредством почтовой связи</a:t>
            </a:r>
            <a:endParaRPr lang="ru-RU" sz="54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643866" cy="6357982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b="1" dirty="0" smtClean="0">
                <a:latin typeface="Constantia" pitchFamily="18" charset="0"/>
              </a:rPr>
              <a:t>1. Заявление.</a:t>
            </a:r>
          </a:p>
          <a:p>
            <a:pPr marL="596646" indent="-514350">
              <a:buNone/>
            </a:pPr>
            <a:r>
              <a:rPr lang="ru-RU" b="1" dirty="0" smtClean="0">
                <a:latin typeface="Constantia" pitchFamily="18" charset="0"/>
              </a:rPr>
              <a:t>2. Копия трудовой книжки:</a:t>
            </a:r>
          </a:p>
          <a:p>
            <a:pPr marL="596646" indent="-514350">
              <a:buAutoNum type="arabicParenR"/>
            </a:pPr>
            <a:r>
              <a:rPr lang="ru-RU" dirty="0" smtClean="0">
                <a:latin typeface="Constantia" pitchFamily="18" charset="0"/>
              </a:rPr>
              <a:t>Последняя страница с записью «работает по настоящее время в должности … ».</a:t>
            </a:r>
          </a:p>
          <a:p>
            <a:pPr marL="596646" indent="-514350">
              <a:buNone/>
            </a:pPr>
            <a:r>
              <a:rPr lang="ru-RU" dirty="0" smtClean="0">
                <a:latin typeface="Constantia" pitchFamily="18" charset="0"/>
              </a:rPr>
              <a:t>3</a:t>
            </a:r>
            <a:r>
              <a:rPr lang="ru-RU" b="1" dirty="0" smtClean="0">
                <a:latin typeface="Constantia" pitchFamily="18" charset="0"/>
              </a:rPr>
              <a:t>. Копия аттестационного листа или копия выписки из распоряжения.</a:t>
            </a:r>
          </a:p>
          <a:p>
            <a:pPr marL="596646" indent="-514350">
              <a:buNone/>
            </a:pPr>
            <a:r>
              <a:rPr lang="ru-RU" b="1" dirty="0" smtClean="0">
                <a:latin typeface="Constantia" pitchFamily="18" charset="0"/>
              </a:rPr>
              <a:t>4. Копия первой страницы устава образовательной организации.</a:t>
            </a:r>
          </a:p>
          <a:p>
            <a:pPr marL="596646" indent="-514350">
              <a:buAutoNum type="arabicParenR"/>
            </a:pP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929618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000" dirty="0" smtClean="0">
                <a:latin typeface="Constantia" pitchFamily="18" charset="0"/>
              </a:rPr>
              <a:t>Аттестационные материалы:</a:t>
            </a:r>
          </a:p>
          <a:p>
            <a:pPr algn="ctr">
              <a:buNone/>
            </a:pPr>
            <a:endParaRPr lang="ru-RU" sz="4400" dirty="0" smtClean="0">
              <a:latin typeface="Constantia" pitchFamily="18" charset="0"/>
            </a:endParaRPr>
          </a:p>
          <a:p>
            <a:pPr marL="1225296" indent="-1143000" algn="just">
              <a:buAutoNum type="arabicPeriod"/>
            </a:pPr>
            <a:r>
              <a:rPr lang="ru-RU" sz="4400" dirty="0" smtClean="0">
                <a:latin typeface="Book Antiqua" pitchFamily="18" charset="0"/>
              </a:rPr>
              <a:t>Титульный лист</a:t>
            </a:r>
          </a:p>
          <a:p>
            <a:pPr marL="1225296" indent="-1143000" algn="just">
              <a:buAutoNum type="arabicPeriod"/>
            </a:pPr>
            <a:r>
              <a:rPr lang="ru-RU" sz="4400" dirty="0" smtClean="0">
                <a:latin typeface="Book Antiqua" pitchFamily="18" charset="0"/>
              </a:rPr>
              <a:t>Аналитическая справка</a:t>
            </a:r>
          </a:p>
          <a:p>
            <a:pPr marL="1225296" indent="-1143000" algn="just">
              <a:buAutoNum type="arabicPeriod"/>
            </a:pPr>
            <a:r>
              <a:rPr lang="ru-RU" sz="4400" dirty="0" smtClean="0">
                <a:latin typeface="Book Antiqua" pitchFamily="18" charset="0"/>
              </a:rPr>
              <a:t>Лист самооценки</a:t>
            </a:r>
          </a:p>
          <a:p>
            <a:pPr marL="1225296" indent="-1143000" algn="just">
              <a:buAutoNum type="arabicPeriod"/>
            </a:pPr>
            <a:r>
              <a:rPr lang="ru-RU" sz="4400" dirty="0" smtClean="0">
                <a:latin typeface="Book Antiqua" pitchFamily="18" charset="0"/>
              </a:rPr>
              <a:t>Приложения согласно листу самооценки</a:t>
            </a:r>
          </a:p>
          <a:p>
            <a:pPr algn="ctr">
              <a:buNone/>
            </a:pPr>
            <a:endParaRPr lang="ru-RU" sz="4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98080" cy="48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dirty="0" smtClean="0">
                <a:latin typeface="Constantia" pitchFamily="18" charset="0"/>
              </a:rPr>
              <a:t>С графиком заседаний Аттестационной комиссии </a:t>
            </a:r>
            <a:r>
              <a:rPr lang="ru-RU" sz="4800" smtClean="0">
                <a:latin typeface="Constantia" pitchFamily="18" charset="0"/>
              </a:rPr>
              <a:t>на </a:t>
            </a:r>
            <a:r>
              <a:rPr lang="ru-RU" sz="4800" smtClean="0">
                <a:latin typeface="Constantia" pitchFamily="18" charset="0"/>
              </a:rPr>
              <a:t>2019 </a:t>
            </a:r>
            <a:r>
              <a:rPr lang="ru-RU" sz="4800" dirty="0" smtClean="0">
                <a:latin typeface="Constantia" pitchFamily="18" charset="0"/>
              </a:rPr>
              <a:t>год можно ознакомиться на сайте </a:t>
            </a:r>
            <a:r>
              <a:rPr lang="en-US" sz="4800" dirty="0" smtClean="0">
                <a:latin typeface="Constantia" pitchFamily="18" charset="0"/>
                <a:hlinkClick r:id="rId2"/>
              </a:rPr>
              <a:t>http://www.kirovipk.ru</a:t>
            </a:r>
            <a:r>
              <a:rPr lang="ru-RU" sz="4800" dirty="0" smtClean="0">
                <a:latin typeface="Constantia" pitchFamily="18" charset="0"/>
              </a:rPr>
              <a:t>    в разделе «Аттестация»</a:t>
            </a:r>
            <a:endParaRPr lang="ru-RU" sz="48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211\Desktop\Безымянный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750099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85794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Constantia" pitchFamily="18" charset="0"/>
              </a:rPr>
              <a:t>Документы, которые необходимо направить в Аттестационную комиссию в </a:t>
            </a:r>
            <a:r>
              <a:rPr lang="ru-RU" sz="4000" b="1" dirty="0" smtClean="0">
                <a:latin typeface="Constantia" pitchFamily="18" charset="0"/>
              </a:rPr>
              <a:t>электронном виде </a:t>
            </a:r>
            <a:r>
              <a:rPr lang="ru-RU" sz="4000" dirty="0" smtClean="0">
                <a:latin typeface="Constantia" pitchFamily="18" charset="0"/>
              </a:rPr>
              <a:t>с использованием портала государственных услуг</a:t>
            </a:r>
            <a:endParaRPr lang="ru-RU" sz="4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696" y="214290"/>
            <a:ext cx="7715304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u="sng" dirty="0" smtClean="0">
                <a:latin typeface="Constantia" pitchFamily="18" charset="0"/>
                <a:hlinkClick r:id="rId2"/>
              </a:rPr>
              <a:t>https://lk.gosuslugi43.ru/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265" name="Группа 9"/>
          <p:cNvGrpSpPr>
            <a:grpSpLocks/>
          </p:cNvGrpSpPr>
          <p:nvPr/>
        </p:nvGrpSpPr>
        <p:grpSpPr bwMode="auto">
          <a:xfrm>
            <a:off x="1428728" y="1643050"/>
            <a:ext cx="7215238" cy="4714908"/>
            <a:chOff x="3235" y="8367"/>
            <a:chExt cx="85689" cy="50405"/>
          </a:xfrm>
        </p:grpSpPr>
        <p:pic>
          <p:nvPicPr>
            <p:cNvPr id="16" name="Рисунок 16"/>
            <p:cNvPicPr>
              <a:picLocks noChangeAspect="1" noChangeArrowheads="1"/>
            </p:cNvPicPr>
            <p:nvPr/>
          </p:nvPicPr>
          <p:blipFill>
            <a:blip r:embed="rId3"/>
            <a:srcRect l="6129" r="19824"/>
            <a:stretch>
              <a:fillRect/>
            </a:stretch>
          </p:blipFill>
          <p:spPr bwMode="auto">
            <a:xfrm>
              <a:off x="3235" y="8367"/>
              <a:ext cx="85689" cy="50405"/>
            </a:xfrm>
            <a:prstGeom prst="rect">
              <a:avLst/>
            </a:prstGeom>
            <a:noFill/>
          </p:spPr>
        </p:pic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4675" y="8367"/>
              <a:ext cx="16562" cy="2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7799" y="10527"/>
              <a:ext cx="9361" cy="2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009" name="Группа 13"/>
          <p:cNvGrpSpPr>
            <a:grpSpLocks/>
          </p:cNvGrpSpPr>
          <p:nvPr/>
        </p:nvGrpSpPr>
        <p:grpSpPr bwMode="auto">
          <a:xfrm>
            <a:off x="1571604" y="571480"/>
            <a:ext cx="6500858" cy="4000528"/>
            <a:chOff x="1795" y="4766"/>
            <a:chExt cx="81369" cy="43924"/>
          </a:xfrm>
        </p:grpSpPr>
        <p:pic>
          <p:nvPicPr>
            <p:cNvPr id="23" name="Рисунок 23"/>
            <p:cNvPicPr>
              <a:picLocks noChangeAspect="1" noChangeArrowheads="1"/>
            </p:cNvPicPr>
            <p:nvPr/>
          </p:nvPicPr>
          <p:blipFill>
            <a:blip r:embed="rId2"/>
            <a:srcRect l="7547" r="19824" b="42975"/>
            <a:stretch>
              <a:fillRect/>
            </a:stretch>
          </p:blipFill>
          <p:spPr bwMode="auto">
            <a:xfrm>
              <a:off x="1795" y="4766"/>
              <a:ext cx="81369" cy="43925"/>
            </a:xfrm>
            <a:prstGeom prst="rect">
              <a:avLst/>
            </a:prstGeom>
            <a:noFill/>
          </p:spPr>
        </p:pic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17636" y="29700"/>
              <a:ext cx="49686" cy="36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73803" y="29790"/>
              <a:ext cx="7921" cy="28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7929618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2. </a:t>
            </a:r>
            <a:r>
              <a:rPr lang="ru-RU" dirty="0" smtClean="0">
                <a:latin typeface="Book Antiqua" pitchFamily="18" charset="0"/>
              </a:rPr>
              <a:t>Направить посредством </a:t>
            </a:r>
            <a:r>
              <a:rPr lang="ru-RU" b="1" dirty="0" smtClean="0">
                <a:latin typeface="Book Antiqua" pitchFamily="18" charset="0"/>
              </a:rPr>
              <a:t>почтовой связи </a:t>
            </a:r>
            <a:r>
              <a:rPr lang="ru-RU" dirty="0" smtClean="0">
                <a:latin typeface="Book Antiqua" pitchFamily="18" charset="0"/>
              </a:rPr>
              <a:t>по адресу: 610046, г. Киров, </a:t>
            </a:r>
            <a:r>
              <a:rPr lang="en-US" dirty="0" smtClean="0">
                <a:latin typeface="Book Antiqua" pitchFamily="18" charset="0"/>
              </a:rPr>
              <a:t>    </a:t>
            </a:r>
            <a:r>
              <a:rPr lang="ru-RU" dirty="0" smtClean="0">
                <a:latin typeface="Book Antiqua" pitchFamily="18" charset="0"/>
              </a:rPr>
              <a:t>ул. Романа </a:t>
            </a:r>
            <a:r>
              <a:rPr lang="ru-RU" dirty="0" err="1" smtClean="0">
                <a:latin typeface="Book Antiqua" pitchFamily="18" charset="0"/>
              </a:rPr>
              <a:t>Ердякова</a:t>
            </a:r>
            <a:r>
              <a:rPr lang="ru-RU" dirty="0" smtClean="0">
                <a:latin typeface="Book Antiqua" pitchFamily="18" charset="0"/>
              </a:rPr>
              <a:t>, </a:t>
            </a:r>
            <a:r>
              <a:rPr lang="ru-RU" dirty="0" err="1" smtClean="0">
                <a:latin typeface="Book Antiqua" pitchFamily="18" charset="0"/>
              </a:rPr>
              <a:t>д</a:t>
            </a:r>
            <a:r>
              <a:rPr lang="ru-RU" dirty="0" smtClean="0">
                <a:latin typeface="Book Antiqua" pitchFamily="18" charset="0"/>
              </a:rPr>
              <a:t> 23/2, Кировское областное государственное образовательное автономное учреждение дополнительного профессионального образования «Институт развития образования Кировской области»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7572" t="11224" r="19607" b="4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4033" name="Группа 18"/>
          <p:cNvGrpSpPr>
            <a:grpSpLocks/>
          </p:cNvGrpSpPr>
          <p:nvPr/>
        </p:nvGrpSpPr>
        <p:grpSpPr bwMode="auto">
          <a:xfrm>
            <a:off x="0" y="0"/>
            <a:ext cx="9144000" cy="6858024"/>
            <a:chOff x="8995" y="16002"/>
            <a:chExt cx="68361" cy="39170"/>
          </a:xfrm>
        </p:grpSpPr>
        <p:pic>
          <p:nvPicPr>
            <p:cNvPr id="30" name="Рисунок 30"/>
            <p:cNvPicPr>
              <a:picLocks noChangeAspect="1" noChangeArrowheads="1"/>
            </p:cNvPicPr>
            <p:nvPr/>
          </p:nvPicPr>
          <p:blipFill>
            <a:blip r:embed="rId2"/>
            <a:srcRect l="15636" t="11836" r="19032" b="21021"/>
            <a:stretch>
              <a:fillRect/>
            </a:stretch>
          </p:blipFill>
          <p:spPr bwMode="auto">
            <a:xfrm>
              <a:off x="8995" y="16002"/>
              <a:ext cx="68362" cy="39170"/>
            </a:xfrm>
            <a:prstGeom prst="rect">
              <a:avLst/>
            </a:prstGeom>
            <a:noFill/>
          </p:spPr>
        </p:pic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12914" y="49502"/>
              <a:ext cx="6163" cy="20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2119" y="51571"/>
              <a:ext cx="4636" cy="20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6081" name="Группа 23"/>
          <p:cNvGrpSpPr>
            <a:grpSpLocks/>
          </p:cNvGrpSpPr>
          <p:nvPr/>
        </p:nvGrpSpPr>
        <p:grpSpPr bwMode="auto">
          <a:xfrm>
            <a:off x="0" y="0"/>
            <a:ext cx="9001156" cy="6858000"/>
            <a:chOff x="8995" y="7647"/>
            <a:chExt cx="68407" cy="38884"/>
          </a:xfrm>
        </p:grpSpPr>
        <p:pic>
          <p:nvPicPr>
            <p:cNvPr id="33" name="Рисунок 33"/>
            <p:cNvPicPr>
              <a:picLocks noChangeAspect="1" noChangeArrowheads="1"/>
            </p:cNvPicPr>
            <p:nvPr/>
          </p:nvPicPr>
          <p:blipFill>
            <a:blip r:embed="rId2"/>
            <a:srcRect l="17213" t="12125" r="24590" b="29788"/>
            <a:stretch>
              <a:fillRect/>
            </a:stretch>
          </p:blipFill>
          <p:spPr bwMode="auto">
            <a:xfrm>
              <a:off x="8995" y="7647"/>
              <a:ext cx="68408" cy="38884"/>
            </a:xfrm>
            <a:prstGeom prst="rect">
              <a:avLst/>
            </a:prstGeom>
            <a:noFill/>
          </p:spPr>
        </p:pic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47160" y="41490"/>
              <a:ext cx="4680" cy="21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54360" y="37170"/>
              <a:ext cx="7201" cy="21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7105" name="Группа 26"/>
          <p:cNvGrpSpPr>
            <a:grpSpLocks/>
          </p:cNvGrpSpPr>
          <p:nvPr/>
        </p:nvGrpSpPr>
        <p:grpSpPr bwMode="auto">
          <a:xfrm>
            <a:off x="0" y="0"/>
            <a:ext cx="9144000" cy="4286256"/>
            <a:chOff x="5395" y="14847"/>
            <a:chExt cx="82151" cy="29523"/>
          </a:xfrm>
        </p:grpSpPr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2"/>
            <a:srcRect l="17274" t="14548" r="24536" b="48276"/>
            <a:stretch>
              <a:fillRect/>
            </a:stretch>
          </p:blipFill>
          <p:spPr bwMode="auto">
            <a:xfrm>
              <a:off x="5395" y="14847"/>
              <a:ext cx="82152" cy="29524"/>
            </a:xfrm>
            <a:prstGeom prst="rect">
              <a:avLst/>
            </a:prstGeom>
            <a:noFill/>
          </p:spPr>
        </p:pic>
        <p:sp>
          <p:nvSpPr>
            <p:cNvPr id="37" name="Прямоугольник 37"/>
            <p:cNvSpPr>
              <a:spLocks noChangeArrowheads="1"/>
            </p:cNvSpPr>
            <p:nvPr/>
          </p:nvSpPr>
          <p:spPr bwMode="auto">
            <a:xfrm>
              <a:off x="34198" y="35010"/>
              <a:ext cx="33844" cy="21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8129" name="Группа 30"/>
          <p:cNvGrpSpPr>
            <a:grpSpLocks/>
          </p:cNvGrpSpPr>
          <p:nvPr/>
        </p:nvGrpSpPr>
        <p:grpSpPr bwMode="auto">
          <a:xfrm>
            <a:off x="1357295" y="0"/>
            <a:ext cx="7786710" cy="2143124"/>
            <a:chOff x="5527" y="9807"/>
            <a:chExt cx="94501" cy="15884"/>
          </a:xfrm>
        </p:grpSpPr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2"/>
            <a:srcRect l="7671" t="10606" r="17329" b="59352"/>
            <a:stretch>
              <a:fillRect/>
            </a:stretch>
          </p:blipFill>
          <p:spPr bwMode="auto">
            <a:xfrm>
              <a:off x="5527" y="9807"/>
              <a:ext cx="94501" cy="15884"/>
            </a:xfrm>
            <a:prstGeom prst="rect">
              <a:avLst/>
            </a:prstGeom>
            <a:noFill/>
          </p:spPr>
        </p:pic>
        <p:sp>
          <p:nvSpPr>
            <p:cNvPr id="39" name="Прямоугольник 39"/>
            <p:cNvSpPr>
              <a:spLocks noChangeArrowheads="1"/>
            </p:cNvSpPr>
            <p:nvPr/>
          </p:nvSpPr>
          <p:spPr bwMode="auto">
            <a:xfrm>
              <a:off x="9716" y="11967"/>
              <a:ext cx="3600" cy="28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8134" name="Группа 33"/>
          <p:cNvGrpSpPr>
            <a:grpSpLocks/>
          </p:cNvGrpSpPr>
          <p:nvPr/>
        </p:nvGrpSpPr>
        <p:grpSpPr bwMode="auto">
          <a:xfrm>
            <a:off x="1285820" y="1785926"/>
            <a:ext cx="7858180" cy="2346325"/>
            <a:chOff x="2515" y="14847"/>
            <a:chExt cx="88457" cy="34946"/>
          </a:xfrm>
        </p:grpSpPr>
        <p:pic>
          <p:nvPicPr>
            <p:cNvPr id="40" name="Picture 16"/>
            <p:cNvPicPr>
              <a:picLocks noChangeAspect="1" noChangeArrowheads="1"/>
            </p:cNvPicPr>
            <p:nvPr/>
          </p:nvPicPr>
          <p:blipFill>
            <a:blip r:embed="rId3"/>
            <a:srcRect l="7446" t="9929" r="17155" b="37117"/>
            <a:stretch>
              <a:fillRect/>
            </a:stretch>
          </p:blipFill>
          <p:spPr bwMode="auto">
            <a:xfrm>
              <a:off x="2515" y="14847"/>
              <a:ext cx="88457" cy="34946"/>
            </a:xfrm>
            <a:prstGeom prst="rect">
              <a:avLst/>
            </a:prstGeom>
            <a:noFill/>
          </p:spPr>
        </p:pic>
        <p:sp>
          <p:nvSpPr>
            <p:cNvPr id="41" name="Прямоугольник 41"/>
            <p:cNvSpPr>
              <a:spLocks noChangeArrowheads="1"/>
            </p:cNvSpPr>
            <p:nvPr/>
          </p:nvSpPr>
          <p:spPr bwMode="auto">
            <a:xfrm>
              <a:off x="29158" y="37890"/>
              <a:ext cx="61206" cy="216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36"/>
          <p:cNvGrpSpPr>
            <a:grpSpLocks/>
          </p:cNvGrpSpPr>
          <p:nvPr/>
        </p:nvGrpSpPr>
        <p:grpSpPr bwMode="auto">
          <a:xfrm>
            <a:off x="1214414" y="4143389"/>
            <a:ext cx="7929586" cy="2714611"/>
            <a:chOff x="-7517" y="10896"/>
            <a:chExt cx="97869" cy="36724"/>
          </a:xfrm>
        </p:grpSpPr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4"/>
            <a:srcRect l="7967" t="9441" r="16805" b="35487"/>
            <a:stretch>
              <a:fillRect/>
            </a:stretch>
          </p:blipFill>
          <p:spPr bwMode="auto">
            <a:xfrm>
              <a:off x="-7517" y="10896"/>
              <a:ext cx="97869" cy="36724"/>
            </a:xfrm>
            <a:prstGeom prst="rect">
              <a:avLst/>
            </a:prstGeom>
            <a:noFill/>
          </p:spPr>
        </p:pic>
        <p:sp>
          <p:nvSpPr>
            <p:cNvPr id="15" name="Прямоугольник 43"/>
            <p:cNvSpPr>
              <a:spLocks noChangeArrowheads="1"/>
            </p:cNvSpPr>
            <p:nvPr/>
          </p:nvSpPr>
          <p:spPr bwMode="auto">
            <a:xfrm>
              <a:off x="55526" y="20339"/>
              <a:ext cx="5040" cy="3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Рисунок 15"/>
          <p:cNvPicPr/>
          <p:nvPr/>
        </p:nvPicPr>
        <p:blipFill>
          <a:blip r:embed="rId5" cstate="print"/>
          <a:srcRect l="4061" t="77000" r="92029" b="14426"/>
          <a:stretch>
            <a:fillRect/>
          </a:stretch>
        </p:blipFill>
        <p:spPr bwMode="auto">
          <a:xfrm>
            <a:off x="0" y="0"/>
            <a:ext cx="128585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0177" name="Группа 4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955" y="9087"/>
            <a:chExt cx="83529" cy="46359"/>
          </a:xfrm>
        </p:grpSpPr>
        <p:pic>
          <p:nvPicPr>
            <p:cNvPr id="44" name="Picture 19"/>
            <p:cNvPicPr>
              <a:picLocks noChangeAspect="1" noChangeArrowheads="1"/>
            </p:cNvPicPr>
            <p:nvPr/>
          </p:nvPicPr>
          <p:blipFill>
            <a:blip r:embed="rId2"/>
            <a:srcRect l="8757" t="8925" r="11638" b="12531"/>
            <a:stretch>
              <a:fillRect/>
            </a:stretch>
          </p:blipFill>
          <p:spPr bwMode="auto">
            <a:xfrm>
              <a:off x="3955" y="9087"/>
              <a:ext cx="83529" cy="46359"/>
            </a:xfrm>
            <a:prstGeom prst="rect">
              <a:avLst/>
            </a:prstGeom>
            <a:noFill/>
          </p:spPr>
        </p:pic>
        <p:sp>
          <p:nvSpPr>
            <p:cNvPr id="45" name="Прямоугольник 45"/>
            <p:cNvSpPr>
              <a:spLocks noChangeArrowheads="1"/>
            </p:cNvSpPr>
            <p:nvPr/>
          </p:nvSpPr>
          <p:spPr bwMode="auto">
            <a:xfrm>
              <a:off x="57241" y="17008"/>
              <a:ext cx="4320" cy="3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01" name="Группа 4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675" y="8367"/>
            <a:chExt cx="82809" cy="43962"/>
          </a:xfrm>
        </p:grpSpPr>
        <p:pic>
          <p:nvPicPr>
            <p:cNvPr id="47" name="Picture 20"/>
            <p:cNvPicPr>
              <a:picLocks noChangeAspect="1" noChangeArrowheads="1"/>
            </p:cNvPicPr>
            <p:nvPr/>
          </p:nvPicPr>
          <p:blipFill>
            <a:blip r:embed="rId2"/>
            <a:srcRect l="18500" t="12601" r="7333" b="17401"/>
            <a:stretch>
              <a:fillRect/>
            </a:stretch>
          </p:blipFill>
          <p:spPr bwMode="auto">
            <a:xfrm>
              <a:off x="4675" y="8367"/>
              <a:ext cx="82809" cy="43962"/>
            </a:xfrm>
            <a:prstGeom prst="rect">
              <a:avLst/>
            </a:prstGeom>
            <a:noFill/>
          </p:spPr>
        </p:pic>
        <p:sp>
          <p:nvSpPr>
            <p:cNvPr id="48" name="Прямоугольник 48"/>
            <p:cNvSpPr>
              <a:spLocks noChangeArrowheads="1"/>
            </p:cNvSpPr>
            <p:nvPr/>
          </p:nvSpPr>
          <p:spPr bwMode="auto">
            <a:xfrm>
              <a:off x="35280" y="20336"/>
              <a:ext cx="6120" cy="1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2225" name="Группа 4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675" y="8367"/>
            <a:chExt cx="82809" cy="43962"/>
          </a:xfrm>
        </p:grpSpPr>
        <p:pic>
          <p:nvPicPr>
            <p:cNvPr id="49" name="Picture 20"/>
            <p:cNvPicPr>
              <a:picLocks noChangeAspect="1" noChangeArrowheads="1"/>
            </p:cNvPicPr>
            <p:nvPr/>
          </p:nvPicPr>
          <p:blipFill>
            <a:blip r:embed="rId2"/>
            <a:srcRect l="18500" t="12601" r="7333" b="17401"/>
            <a:stretch>
              <a:fillRect/>
            </a:stretch>
          </p:blipFill>
          <p:spPr bwMode="auto">
            <a:xfrm>
              <a:off x="4675" y="8367"/>
              <a:ext cx="82809" cy="43962"/>
            </a:xfrm>
            <a:prstGeom prst="rect">
              <a:avLst/>
            </a:prstGeom>
            <a:noFill/>
          </p:spPr>
        </p:pic>
        <p:sp>
          <p:nvSpPr>
            <p:cNvPr id="50" name="Прямоугольник 50"/>
            <p:cNvSpPr>
              <a:spLocks noChangeArrowheads="1"/>
            </p:cNvSpPr>
            <p:nvPr/>
          </p:nvSpPr>
          <p:spPr bwMode="auto">
            <a:xfrm>
              <a:off x="28438" y="17459"/>
              <a:ext cx="4679" cy="28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532440" cy="48006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5400" dirty="0" smtClean="0">
                <a:latin typeface="Book Antiqua" panose="02040602050305030304" pitchFamily="18" charset="0"/>
              </a:rPr>
              <a:t>Документы, которые необходимо подать в </a:t>
            </a:r>
            <a:r>
              <a:rPr lang="ru-RU" sz="5400" b="1" dirty="0" smtClean="0">
                <a:latin typeface="Book Antiqua" panose="02040602050305030304" pitchFamily="18" charset="0"/>
              </a:rPr>
              <a:t>многофункциональный центр </a:t>
            </a:r>
            <a:r>
              <a:rPr lang="ru-RU" sz="5400" dirty="0" smtClean="0">
                <a:latin typeface="Book Antiqua" panose="02040602050305030304" pitchFamily="18" charset="0"/>
              </a:rPr>
              <a:t>по месту жительства</a:t>
            </a:r>
            <a:endParaRPr lang="ru-RU" sz="5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85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b="1" dirty="0" smtClean="0">
                <a:latin typeface="Constantia" pitchFamily="18" charset="0"/>
              </a:rPr>
              <a:t>1. Заявление</a:t>
            </a:r>
            <a:r>
              <a:rPr lang="ru-RU" b="1" dirty="0">
                <a:latin typeface="Constantia" pitchFamily="18" charset="0"/>
              </a:rPr>
              <a:t>.</a:t>
            </a:r>
          </a:p>
          <a:p>
            <a:pPr marL="596646" indent="-514350">
              <a:buNone/>
            </a:pPr>
            <a:r>
              <a:rPr lang="ru-RU" b="1" dirty="0">
                <a:latin typeface="Constantia" pitchFamily="18" charset="0"/>
              </a:rPr>
              <a:t>2. Копия трудовой книжки:</a:t>
            </a:r>
          </a:p>
          <a:p>
            <a:pPr marL="596646" indent="-514350">
              <a:buNone/>
            </a:pPr>
            <a:r>
              <a:rPr lang="ru-RU" dirty="0" smtClean="0">
                <a:latin typeface="Constantia" pitchFamily="18" charset="0"/>
              </a:rPr>
              <a:t>3</a:t>
            </a:r>
            <a:r>
              <a:rPr lang="ru-RU" b="1" dirty="0">
                <a:latin typeface="Constantia" pitchFamily="18" charset="0"/>
              </a:rPr>
              <a:t>. Копия аттестационного листа или копия выписки из распоряжения.</a:t>
            </a:r>
          </a:p>
          <a:p>
            <a:pPr marL="596646" indent="-514350">
              <a:buNone/>
            </a:pPr>
            <a:r>
              <a:rPr lang="ru-RU" b="1" dirty="0">
                <a:latin typeface="Constantia" pitchFamily="18" charset="0"/>
              </a:rPr>
              <a:t>4. Копия первой страницы устава образовательной организации.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642918"/>
            <a:ext cx="8072462" cy="5357850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Book Antiqua" pitchFamily="18" charset="0"/>
              </a:rPr>
              <a:t>3. Направить в </a:t>
            </a:r>
            <a:r>
              <a:rPr lang="ru-RU" sz="4400" b="1" dirty="0" smtClean="0">
                <a:latin typeface="Book Antiqua" pitchFamily="18" charset="0"/>
              </a:rPr>
              <a:t>электронном виде </a:t>
            </a:r>
            <a:r>
              <a:rPr lang="ru-RU" sz="4400" dirty="0" smtClean="0">
                <a:latin typeface="Book Antiqua" pitchFamily="18" charset="0"/>
              </a:rPr>
              <a:t>с использованием портала государственных услуг</a:t>
            </a:r>
            <a:endParaRPr lang="ru-RU" sz="4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6192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Constantia" pitchFamily="18" charset="0"/>
              </a:rPr>
              <a:t>Аттестационные материалы:</a:t>
            </a:r>
          </a:p>
          <a:p>
            <a:pPr algn="ctr">
              <a:buNone/>
            </a:pPr>
            <a:endParaRPr lang="ru-RU" sz="4000" dirty="0">
              <a:latin typeface="Constantia" pitchFamily="18" charset="0"/>
            </a:endParaRPr>
          </a:p>
          <a:p>
            <a:pPr marL="1225296" indent="-1143000" algn="just">
              <a:buAutoNum type="arabicPeriod"/>
            </a:pPr>
            <a:r>
              <a:rPr lang="ru-RU" sz="4000" dirty="0">
                <a:latin typeface="Book Antiqua" pitchFamily="18" charset="0"/>
              </a:rPr>
              <a:t>Титульный лист</a:t>
            </a:r>
          </a:p>
          <a:p>
            <a:pPr marL="1225296" indent="-1143000" algn="just">
              <a:buAutoNum type="arabicPeriod"/>
            </a:pPr>
            <a:r>
              <a:rPr lang="ru-RU" sz="4000" dirty="0">
                <a:latin typeface="Book Antiqua" pitchFamily="18" charset="0"/>
              </a:rPr>
              <a:t>Аналитическая справка</a:t>
            </a:r>
          </a:p>
          <a:p>
            <a:pPr marL="1225296" indent="-1143000" algn="just">
              <a:buAutoNum type="arabicPeriod"/>
            </a:pPr>
            <a:r>
              <a:rPr lang="ru-RU" sz="4000" dirty="0">
                <a:latin typeface="Book Antiqua" pitchFamily="18" charset="0"/>
              </a:rPr>
              <a:t>Лист самооценки</a:t>
            </a:r>
          </a:p>
          <a:p>
            <a:pPr marL="1225296" indent="-1143000" algn="just">
              <a:buAutoNum type="arabicPeriod"/>
            </a:pPr>
            <a:r>
              <a:rPr lang="ru-RU" sz="4000" dirty="0">
                <a:latin typeface="Book Antiqua" pitchFamily="18" charset="0"/>
              </a:rPr>
              <a:t>Приложения согласно листу самооценки</a:t>
            </a:r>
          </a:p>
        </p:txBody>
      </p:sp>
    </p:spTree>
    <p:extLst>
      <p:ext uri="{BB962C8B-B14F-4D97-AF65-F5344CB8AC3E}">
        <p14:creationId xmlns:p14="http://schemas.microsoft.com/office/powerpoint/2010/main" val="2487383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11\Desktop\Безымянный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3"/>
            <a:ext cx="8743583" cy="6853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286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8172400" cy="480060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ru-RU" sz="4000" dirty="0">
                <a:latin typeface="Book Antiqua" panose="02040602050305030304" pitchFamily="18" charset="0"/>
              </a:rPr>
              <a:t>Приказ Министерства образования и науки Российской Федерации от </a:t>
            </a:r>
            <a:r>
              <a:rPr lang="ru-RU" sz="4000" b="1" dirty="0">
                <a:latin typeface="Book Antiqua" panose="02040602050305030304" pitchFamily="18" charset="0"/>
              </a:rPr>
              <a:t>07.04.2014 № 276 </a:t>
            </a:r>
            <a:r>
              <a:rPr lang="ru-RU" sz="4000" dirty="0">
                <a:latin typeface="Book Antiqua" panose="02040602050305030304" pitchFamily="18" charset="0"/>
              </a:rPr>
              <a:t>«Об утверждении Порядка проведения аттестации педагогических работников организаций, осуществляющих образовательную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2077089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8640"/>
            <a:ext cx="7498080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1.Стабильные положительные результаты  освоения обучающимися образовательных программ по итогам мониторингов;</a:t>
            </a:r>
          </a:p>
          <a:p>
            <a:pPr marL="596646" indent="-514350">
              <a:buAutoNum type="arabicPeriod"/>
            </a:pPr>
            <a:endParaRPr lang="ru-RU" dirty="0" smtClean="0">
              <a:latin typeface="Book Antiqua" panose="0204060205030503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2. Выявление развития у обучающихся способностей к научной, творческой и спортивной деятельности;</a:t>
            </a:r>
          </a:p>
          <a:p>
            <a:pPr marL="82296" indent="0">
              <a:buNone/>
            </a:pPr>
            <a:endParaRPr lang="ru-RU" dirty="0" smtClean="0">
              <a:latin typeface="Book Antiqua" panose="0204060205030503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3. Личный вклад в повышение качества образования.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06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8640"/>
            <a:ext cx="7776864" cy="518457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3000" dirty="0" smtClean="0">
                <a:latin typeface="Book Antiqua" panose="02040602050305030304" pitchFamily="18" charset="0"/>
              </a:rPr>
              <a:t>1.Положительная динамика результатов освоения образовательных программ по итогам мониторингов;</a:t>
            </a:r>
          </a:p>
          <a:p>
            <a:pPr marL="82296" indent="0">
              <a:buNone/>
            </a:pPr>
            <a:endParaRPr lang="ru-RU" sz="3000" dirty="0" smtClean="0">
              <a:latin typeface="Book Antiqua" panose="02040602050305030304" pitchFamily="18" charset="0"/>
            </a:endParaRPr>
          </a:p>
          <a:p>
            <a:pPr marL="82296" indent="0">
              <a:buNone/>
            </a:pPr>
            <a:r>
              <a:rPr lang="ru-RU" sz="3000" dirty="0" smtClean="0">
                <a:latin typeface="Book Antiqua" panose="02040602050305030304" pitchFamily="18" charset="0"/>
              </a:rPr>
              <a:t>2. Выявления и развития способностей обучающихся к научной, творческой и спортивной деятельности;</a:t>
            </a:r>
          </a:p>
          <a:p>
            <a:pPr marL="82296" indent="0">
              <a:buNone/>
            </a:pPr>
            <a:endParaRPr lang="ru-RU" sz="3000" dirty="0" smtClean="0">
              <a:latin typeface="Book Antiqua" panose="02040602050305030304" pitchFamily="18" charset="0"/>
            </a:endParaRPr>
          </a:p>
          <a:p>
            <a:pPr marL="82296" indent="0">
              <a:buNone/>
            </a:pPr>
            <a:r>
              <a:rPr lang="ru-RU" sz="3000" dirty="0" smtClean="0">
                <a:latin typeface="Book Antiqua" panose="02040602050305030304" pitchFamily="18" charset="0"/>
              </a:rPr>
              <a:t>3. Личный вклад в повышение качества образования;</a:t>
            </a:r>
          </a:p>
          <a:p>
            <a:pPr marL="82296" indent="0">
              <a:buNone/>
            </a:pPr>
            <a:endParaRPr lang="ru-RU" sz="3000" dirty="0" smtClean="0">
              <a:latin typeface="Book Antiqua" panose="02040602050305030304" pitchFamily="18" charset="0"/>
            </a:endParaRPr>
          </a:p>
          <a:p>
            <a:pPr marL="82296" indent="0">
              <a:buNone/>
            </a:pPr>
            <a:r>
              <a:rPr lang="ru-RU" sz="3000" dirty="0" smtClean="0">
                <a:latin typeface="Book Antiqua" panose="02040602050305030304" pitchFamily="18" charset="0"/>
              </a:rPr>
              <a:t>4. Активное участие в работе методических объединений.</a:t>
            </a:r>
            <a:endParaRPr lang="ru-RU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5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00042"/>
            <a:ext cx="792961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Book Antiqua" pitchFamily="18" charset="0"/>
              </a:rPr>
              <a:t>4. Подать документы в </a:t>
            </a:r>
            <a:r>
              <a:rPr lang="ru-RU" sz="4400" b="1" dirty="0" smtClean="0">
                <a:latin typeface="Book Antiqua" pitchFamily="18" charset="0"/>
              </a:rPr>
              <a:t>многофункциональный центр </a:t>
            </a:r>
            <a:r>
              <a:rPr lang="ru-RU" sz="4400" dirty="0" smtClean="0">
                <a:latin typeface="Book Antiqua" pitchFamily="18" charset="0"/>
              </a:rPr>
              <a:t>по месту жительства.</a:t>
            </a:r>
            <a:endParaRPr lang="ru-RU" sz="4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498080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dirty="0" smtClean="0">
                <a:latin typeface="Book Antiqua" pitchFamily="18" charset="0"/>
              </a:rPr>
              <a:t>Документы, которые необходимо предоставить при подаче секретарю Аттестационной комиссии</a:t>
            </a:r>
            <a:endParaRPr lang="ru-RU" sz="5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7148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Book Antiqua" pitchFamily="18" charset="0"/>
              </a:rPr>
              <a:t>1. Заявление</a:t>
            </a:r>
          </a:p>
          <a:p>
            <a:pPr algn="ctr">
              <a:buNone/>
            </a:pPr>
            <a:endParaRPr lang="ru-RU" sz="44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Book Antiqua" pitchFamily="18" charset="0"/>
              </a:rPr>
              <a:t>Образец заявления можно скачать на сайте </a:t>
            </a:r>
            <a:r>
              <a:rPr lang="en-US" sz="4400" dirty="0" smtClean="0">
                <a:latin typeface="Book Antiqua" pitchFamily="18" charset="0"/>
                <a:hlinkClick r:id="rId2"/>
              </a:rPr>
              <a:t>http://www.kirovipk.ru</a:t>
            </a:r>
            <a:endParaRPr lang="ru-RU" sz="4400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ru-RU" sz="4400" dirty="0" smtClean="0">
                <a:latin typeface="Book Antiqua" pitchFamily="18" charset="0"/>
              </a:rPr>
              <a:t>в разделе «Аттестация»</a:t>
            </a:r>
            <a:endParaRPr lang="ru-RU" sz="44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11\Desktop\Безымянный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211\Desktop\Безымянный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6013"/>
            <a:ext cx="7858148" cy="680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2692</TotalTime>
  <Words>569</Words>
  <Application>Microsoft Office PowerPoint</Application>
  <PresentationFormat>Экран (4:3)</PresentationFormat>
  <Paragraphs>76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Book Antiqua</vt:lpstr>
      <vt:lpstr>Constantia</vt:lpstr>
      <vt:lpstr>Corbel</vt:lpstr>
      <vt:lpstr>Gill Sans MT</vt:lpstr>
      <vt:lpstr>Times New Roman</vt:lpstr>
      <vt:lpstr>Verdana</vt:lpstr>
      <vt:lpstr>Wingdings 2</vt:lpstr>
      <vt:lpstr>Солнцестояние</vt:lpstr>
      <vt:lpstr>Способы подачи заявления на государственную услугу «Аттестация в целях установления квалификационной категории педагогических работников» в Аттестационную комиссию министерства образования Кировской области</vt:lpstr>
      <vt:lpstr>Заявление на государственную услугу можно подать: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подачи заявления на государственную услугу «Аттестация в целях установления квалификационной категории педагогических работников» в Аттестационную комиссию министерства образования Кировской области</dc:title>
  <dc:creator>211</dc:creator>
  <cp:lastModifiedBy>Глухих Мария Михайловна</cp:lastModifiedBy>
  <cp:revision>114</cp:revision>
  <cp:lastPrinted>2018-10-30T05:30:36Z</cp:lastPrinted>
  <dcterms:created xsi:type="dcterms:W3CDTF">2018-09-12T06:39:22Z</dcterms:created>
  <dcterms:modified xsi:type="dcterms:W3CDTF">2019-03-14T09:31:53Z</dcterms:modified>
</cp:coreProperties>
</file>